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92" r:id="rId5"/>
    <p:sldId id="279" r:id="rId6"/>
    <p:sldId id="280" r:id="rId7"/>
    <p:sldId id="259" r:id="rId8"/>
    <p:sldId id="293" r:id="rId9"/>
    <p:sldId id="281" r:id="rId10"/>
    <p:sldId id="260" r:id="rId11"/>
    <p:sldId id="282" r:id="rId12"/>
    <p:sldId id="263" r:id="rId13"/>
    <p:sldId id="283" r:id="rId14"/>
    <p:sldId id="264" r:id="rId15"/>
    <p:sldId id="284" r:id="rId16"/>
    <p:sldId id="285" r:id="rId17"/>
    <p:sldId id="265" r:id="rId18"/>
    <p:sldId id="286" r:id="rId19"/>
    <p:sldId id="266" r:id="rId20"/>
    <p:sldId id="294" r:id="rId21"/>
    <p:sldId id="287" r:id="rId22"/>
    <p:sldId id="261" r:id="rId23"/>
    <p:sldId id="295" r:id="rId24"/>
    <p:sldId id="288" r:id="rId25"/>
    <p:sldId id="262" r:id="rId26"/>
    <p:sldId id="289" r:id="rId27"/>
    <p:sldId id="267" r:id="rId28"/>
    <p:sldId id="290" r:id="rId29"/>
    <p:sldId id="270" r:id="rId30"/>
    <p:sldId id="291" r:id="rId31"/>
    <p:sldId id="268" r:id="rId32"/>
    <p:sldId id="276" r:id="rId33"/>
    <p:sldId id="278" r:id="rId34"/>
    <p:sldId id="271" r:id="rId35"/>
    <p:sldId id="272" r:id="rId36"/>
    <p:sldId id="273" r:id="rId37"/>
    <p:sldId id="274" r:id="rId38"/>
    <p:sldId id="275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1D5AF-0296-45DB-BB63-20B19F14BC10}" type="datetimeFigureOut">
              <a:rPr lang="en-US"/>
              <a:pPr>
                <a:defRPr/>
              </a:pPr>
              <a:t>2/20/2023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0F2938BB-4084-427D-8D19-5BD16D66D0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6871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E1480-2AE5-4412-BC95-38FF0BF98851}" type="datetimeFigureOut">
              <a:rPr lang="en-US"/>
              <a:pPr>
                <a:defRPr/>
              </a:pPr>
              <a:t>2/20/2023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E2D5D-F2FC-48EB-9CB8-A92A6869C2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440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44821-AE91-4908-9D72-7C9340B57F8C}" type="datetimeFigureOut">
              <a:rPr lang="en-US"/>
              <a:pPr>
                <a:defRPr/>
              </a:pPr>
              <a:t>2/20/2023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B525F-8D86-47FF-94B2-0671EF07F6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422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3CABD-7CED-4E29-892E-D99DD1510436}" type="datetimeFigureOut">
              <a:rPr lang="en-US"/>
              <a:pPr>
                <a:defRPr/>
              </a:pPr>
              <a:t>2/20/2023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A9492-5A6C-43D6-9D2B-80B3B36853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774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DA77D-0AD2-40BC-8F6A-5C7A4B3DD9ED}" type="datetimeFigureOut">
              <a:rPr lang="en-US"/>
              <a:pPr>
                <a:defRPr/>
              </a:pPr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164E1840-1A62-4F40-B09C-E95587AF33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376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D045F-B643-4AA3-83C0-003DDB7BDEF4}" type="datetimeFigureOut">
              <a:rPr lang="en-US"/>
              <a:pPr>
                <a:defRPr/>
              </a:pPr>
              <a:t>2/20/2023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3ED31-817E-4D67-BA86-CEBBC69D7D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1579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33EB1-51B8-40A4-B878-6595412B703A}" type="datetimeFigureOut">
              <a:rPr lang="en-US"/>
              <a:pPr>
                <a:defRPr/>
              </a:pPr>
              <a:t>2/20/2023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012FB-AFFC-4C86-94AC-24630FF830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37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53448-0025-435C-97B5-CCF5F09AAC4C}" type="datetimeFigureOut">
              <a:rPr lang="en-US"/>
              <a:pPr>
                <a:defRPr/>
              </a:pPr>
              <a:t>2/20/2023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9E4D4-2650-4FC0-A4BA-B5C05A97DD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613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11CE0-6728-4BE2-B29F-56078C098E79}" type="datetimeFigureOut">
              <a:rPr lang="en-US"/>
              <a:pPr>
                <a:defRPr/>
              </a:pPr>
              <a:t>2/20/2023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C0EB2-0DC6-41CF-8DF7-2EE6856500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43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B09AB-2652-44B1-A1DE-149C1DB687CF}" type="datetimeFigureOut">
              <a:rPr lang="en-US"/>
              <a:pPr>
                <a:defRPr/>
              </a:pPr>
              <a:t>2/20/2023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65B2F-EE88-44D4-90EF-EF01EAC707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238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903AC-4698-4D77-8FB6-B1216F2F1B54}" type="datetimeFigureOut">
              <a:rPr lang="en-US"/>
              <a:pPr>
                <a:defRPr/>
              </a:pPr>
              <a:t>2/20/2023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98A0F4A-2F9F-4EC6-B1B5-77BB74AE1A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569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09E345-3ED4-4C02-9241-B4C79E4392E2}" type="datetimeFigureOut">
              <a:rPr lang="en-US"/>
              <a:pPr>
                <a:defRPr/>
              </a:pPr>
              <a:t>2/20/2023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A1571782-2001-4231-A785-4057DC1C4A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05" r:id="rId2"/>
    <p:sldLayoutId id="2147483814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5" r:id="rId9"/>
    <p:sldLayoutId id="2147483811" r:id="rId10"/>
    <p:sldLayoutId id="21474838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hem4kid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qMN3y8k9So" TargetMode="External"/><Relationship Id="rId2" Type="http://schemas.openxmlformats.org/officeDocument/2006/relationships/hyperlink" Target="https://www.youtube.com/watch?v=ODf_sPexS2Q&amp;disable_polymer=tru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_zPH0rdZrJ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4419600" cy="29718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Coloring the </a:t>
            </a:r>
            <a:br>
              <a:rPr lang="en-US" dirty="0" smtClean="0"/>
            </a:br>
            <a:r>
              <a:rPr lang="en-US" dirty="0" smtClean="0"/>
              <a:t>Periodic Table </a:t>
            </a:r>
            <a:br>
              <a:rPr lang="en-US" dirty="0" smtClean="0"/>
            </a:br>
            <a:r>
              <a:rPr lang="en-US" dirty="0" smtClean="0"/>
              <a:t>Families</a:t>
            </a:r>
            <a:endParaRPr lang="en-US" dirty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609600" y="4343400"/>
            <a:ext cx="7854950" cy="2438400"/>
          </a:xfrm>
        </p:spPr>
        <p:txBody>
          <a:bodyPr/>
          <a:lstStyle/>
          <a:p>
            <a:pPr marR="0" algn="ctr" eaLnBrk="1" hangingPunct="1"/>
            <a:endParaRPr lang="en-US" altLang="en-US" sz="1900" smtClean="0"/>
          </a:p>
          <a:p>
            <a:pPr marR="0" algn="ctr" eaLnBrk="1" hangingPunct="1"/>
            <a:endParaRPr lang="en-US" altLang="en-US" sz="1900" smtClean="0"/>
          </a:p>
          <a:p>
            <a:pPr marR="0" algn="ctr" eaLnBrk="1" hangingPunct="1"/>
            <a:endParaRPr lang="en-US" altLang="en-US" sz="1900" smtClean="0"/>
          </a:p>
          <a:p>
            <a:pPr marR="0" algn="ctr" eaLnBrk="1" hangingPunct="1"/>
            <a:endParaRPr lang="en-US" altLang="en-US" sz="1900" smtClean="0"/>
          </a:p>
          <a:p>
            <a:pPr marR="0" algn="ctr" eaLnBrk="1" hangingPunct="1"/>
            <a:endParaRPr lang="en-US" altLang="en-US" sz="1900" smtClean="0"/>
          </a:p>
          <a:p>
            <a:pPr marR="0" algn="ctr" eaLnBrk="1" hangingPunct="1"/>
            <a:r>
              <a:rPr lang="en-US" altLang="en-US" sz="1900" smtClean="0"/>
              <a:t>Some images are from </a:t>
            </a:r>
            <a:r>
              <a:rPr lang="en-US" altLang="en-US" sz="1900" smtClean="0">
                <a:hlinkClick r:id="rId2"/>
              </a:rPr>
              <a:t>www.chem4kids.com</a:t>
            </a:r>
            <a:r>
              <a:rPr lang="en-US" altLang="en-US" sz="1900" smtClean="0"/>
              <a:t> </a:t>
            </a:r>
          </a:p>
          <a:p>
            <a:pPr marR="0" algn="ctr" eaLnBrk="1" hangingPunct="1"/>
            <a:endParaRPr lang="en-US" altLang="en-US" sz="2800" smtClean="0"/>
          </a:p>
          <a:p>
            <a:pPr marR="0" algn="ctr" eaLnBrk="1" hangingPunct="1"/>
            <a:endParaRPr lang="en-US" altLang="en-US" sz="2800" smtClean="0"/>
          </a:p>
        </p:txBody>
      </p:sp>
      <p:pic>
        <p:nvPicPr>
          <p:cNvPr id="5124" name="Picture 4" descr="period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357663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TRANSITION METALS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477963"/>
            <a:ext cx="3276600" cy="4008437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 smtClean="0"/>
              <a:t>Groups in the middle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Good conductors of heat and electricity.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Some are used for jewelry.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The transition metals are able to put up to 32 electrons in their second to last shell.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Can bond with many elements in a variety of ways.</a:t>
            </a:r>
            <a:endParaRPr lang="en-US" dirty="0"/>
          </a:p>
        </p:txBody>
      </p:sp>
      <p:pic>
        <p:nvPicPr>
          <p:cNvPr id="6" name="Picture 4" descr="periodic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5257800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Cobalt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33909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Iridium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152400"/>
            <a:ext cx="33909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Picture 6" descr="Mercury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3467100"/>
            <a:ext cx="33909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2" name="Picture 8" descr="Ytterbium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727" y="3543300"/>
            <a:ext cx="33909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63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BORON FAMILY </a:t>
            </a:r>
            <a:endParaRPr lang="en-US" alt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410200" y="1782763"/>
            <a:ext cx="3276600" cy="3779837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 smtClean="0"/>
              <a:t>Group 13</a:t>
            </a:r>
          </a:p>
          <a:p>
            <a:pPr eaLnBrk="1" hangingPunct="1"/>
            <a:r>
              <a:rPr lang="en-US" altLang="en-US" smtClean="0"/>
              <a:t>3 electrons in the outer shell</a:t>
            </a:r>
          </a:p>
          <a:p>
            <a:pPr eaLnBrk="1" hangingPunct="1"/>
            <a:r>
              <a:rPr lang="en-US" altLang="en-US" smtClean="0"/>
              <a:t>Most are metals</a:t>
            </a:r>
          </a:p>
          <a:p>
            <a:pPr eaLnBrk="1" hangingPunct="1"/>
            <a:r>
              <a:rPr lang="en-US" altLang="en-US" smtClean="0"/>
              <a:t>Boron is a </a:t>
            </a:r>
            <a:r>
              <a:rPr lang="en-US" altLang="en-US" b="1" smtClean="0"/>
              <a:t>metalloid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pic>
        <p:nvPicPr>
          <p:cNvPr id="7" name="Picture 6" descr="periodI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51720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 descr="Boron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9" y="0"/>
            <a:ext cx="33909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 descr="Aluminum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-5576"/>
            <a:ext cx="33909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4" name="Picture 6" descr="Gallium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39" y="3353729"/>
            <a:ext cx="33909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6" name="Picture 8" descr="Indium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845" y="3385324"/>
            <a:ext cx="33909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75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CARBON FAMILY </a:t>
            </a:r>
            <a:endParaRPr lang="en-US" alt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410200" y="1477963"/>
            <a:ext cx="3276600" cy="3779837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 smtClean="0"/>
              <a:t>Group 14</a:t>
            </a:r>
          </a:p>
          <a:p>
            <a:pPr eaLnBrk="1" hangingPunct="1"/>
            <a:r>
              <a:rPr lang="en-US" altLang="en-US" smtClean="0"/>
              <a:t>4 electrons in the outer shell</a:t>
            </a:r>
          </a:p>
          <a:p>
            <a:pPr eaLnBrk="1" hangingPunct="1"/>
            <a:r>
              <a:rPr lang="en-US" altLang="en-US" smtClean="0"/>
              <a:t>Contains metals, metalloids, and a </a:t>
            </a:r>
            <a:r>
              <a:rPr lang="en-US" altLang="en-US" b="1" smtClean="0"/>
              <a:t>non-metal</a:t>
            </a:r>
            <a:r>
              <a:rPr lang="en-US" altLang="en-US" smtClean="0"/>
              <a:t> Carbon (C)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pic>
        <p:nvPicPr>
          <p:cNvPr id="8" name="Picture 6" descr="periodI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1200"/>
            <a:ext cx="54244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2327275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4274" name="Picture 2" descr="Carbon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33909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6" name="Picture 4" descr="Image result for grap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051" y="98901"/>
            <a:ext cx="4896604" cy="326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8" name="Picture 6" descr="Image result for carbon co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350700"/>
            <a:ext cx="5238750" cy="350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48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 descr="Silicon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33909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4" descr="Germanium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33909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2" name="Picture 6" descr="Tin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3390900"/>
            <a:ext cx="33909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4" name="Picture 8" descr="Bismuth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3359770"/>
            <a:ext cx="33909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26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NITROGEN FAMILY </a:t>
            </a:r>
            <a:endParaRPr lang="en-US" alt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410200" y="1477963"/>
            <a:ext cx="3276600" cy="3779837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 smtClean="0"/>
              <a:t>Group 15</a:t>
            </a:r>
          </a:p>
          <a:p>
            <a:pPr eaLnBrk="1" hangingPunct="1"/>
            <a:r>
              <a:rPr lang="en-US" altLang="en-US" smtClean="0"/>
              <a:t>5 electrons in the outer shell</a:t>
            </a:r>
          </a:p>
          <a:p>
            <a:pPr eaLnBrk="1" hangingPunct="1"/>
            <a:r>
              <a:rPr lang="en-US" altLang="en-US" smtClean="0"/>
              <a:t>Can share electrons to form compounds</a:t>
            </a:r>
          </a:p>
          <a:p>
            <a:pPr eaLnBrk="1" hangingPunct="1"/>
            <a:r>
              <a:rPr lang="en-US" altLang="en-US" smtClean="0"/>
              <a:t>Contains metals, metalloids, and </a:t>
            </a:r>
            <a:r>
              <a:rPr lang="en-US" altLang="en-US" b="1" smtClean="0"/>
              <a:t>non-metals</a:t>
            </a:r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pic>
        <p:nvPicPr>
          <p:cNvPr id="7" name="Picture 6" descr="periodI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55800"/>
            <a:ext cx="5257800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Nitrogen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878"/>
            <a:ext cx="33909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4" name="Picture 4" descr="Phosphorus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878"/>
            <a:ext cx="33909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6" name="Picture 6" descr="Arsenic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18778"/>
            <a:ext cx="33909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8" name="Picture 8" descr="Antimony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146" y="3418778"/>
            <a:ext cx="33909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66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OXYGEN FAMILY </a:t>
            </a:r>
            <a:endParaRPr lang="en-US" alt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410200" y="1477963"/>
            <a:ext cx="3276600" cy="3779837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 dirty="0" smtClean="0"/>
              <a:t>Group 16</a:t>
            </a:r>
          </a:p>
          <a:p>
            <a:pPr eaLnBrk="1" hangingPunct="1"/>
            <a:r>
              <a:rPr lang="en-US" altLang="en-US" dirty="0" smtClean="0"/>
              <a:t>6 electrons in the outer shell</a:t>
            </a:r>
          </a:p>
          <a:p>
            <a:pPr eaLnBrk="1" hangingPunct="1"/>
            <a:r>
              <a:rPr lang="en-US" altLang="en-US" dirty="0" smtClean="0"/>
              <a:t>Contains metals, metalloids, and </a:t>
            </a:r>
            <a:r>
              <a:rPr lang="en-US" altLang="en-US" b="1" dirty="0" smtClean="0"/>
              <a:t>non-metals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Reactive</a:t>
            </a:r>
          </a:p>
          <a:p>
            <a:pPr eaLnBrk="1" hangingPunct="1"/>
            <a:r>
              <a:rPr lang="en-US" altLang="en-US" dirty="0"/>
              <a:t>They like to gain </a:t>
            </a:r>
            <a:r>
              <a:rPr lang="en-US" altLang="en-US" dirty="0" smtClean="0"/>
              <a:t>2 electrons </a:t>
            </a:r>
            <a:r>
              <a:rPr lang="en-US" altLang="en-US" dirty="0"/>
              <a:t>to become complete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8" name="Picture 10" descr="periodI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9963"/>
            <a:ext cx="5499100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Families on the Periodic Table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/>
          <a:lstStyle/>
          <a:p>
            <a:pPr eaLnBrk="1" hangingPunct="1"/>
            <a:r>
              <a:rPr lang="en-US" altLang="en-US" smtClean="0"/>
              <a:t>Elements on the periodic table can be grouped into families bases on their </a:t>
            </a:r>
            <a:r>
              <a:rPr lang="en-US" altLang="en-US" b="1" smtClean="0"/>
              <a:t>chemical</a:t>
            </a:r>
            <a:r>
              <a:rPr lang="en-US" altLang="en-US" smtClean="0"/>
              <a:t> properties.</a:t>
            </a:r>
          </a:p>
          <a:p>
            <a:pPr eaLnBrk="1" hangingPunct="1"/>
            <a:r>
              <a:rPr lang="en-US" altLang="en-US" smtClean="0"/>
              <a:t>Each family has a </a:t>
            </a:r>
            <a:r>
              <a:rPr lang="en-US" altLang="en-US" b="1" smtClean="0"/>
              <a:t>specific name </a:t>
            </a:r>
            <a:r>
              <a:rPr lang="en-US" altLang="en-US" smtClean="0"/>
              <a:t>to differentiate it from the other families in the periodic table.</a:t>
            </a:r>
          </a:p>
          <a:p>
            <a:pPr eaLnBrk="1" hangingPunct="1"/>
            <a:r>
              <a:rPr lang="en-US" altLang="en-US" smtClean="0"/>
              <a:t>Elements in each family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 smtClean="0"/>
              <a:t>	react</a:t>
            </a:r>
            <a:r>
              <a:rPr lang="en-US" altLang="en-US" smtClean="0"/>
              <a:t> differently with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mtClean="0"/>
              <a:t>	other elements.</a:t>
            </a:r>
          </a:p>
        </p:txBody>
      </p:sp>
      <p:pic>
        <p:nvPicPr>
          <p:cNvPr id="4" name="Picture 4" descr="period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3581400"/>
            <a:ext cx="4246562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www.ontrack-media.net/chemistry/cm2l12interactive2imag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"/>
            <a:ext cx="5638800" cy="659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936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7650"/>
            <a:ext cx="7543800" cy="285750"/>
          </a:xfrm>
        </p:spPr>
        <p:txBody>
          <a:bodyPr/>
          <a:lstStyle/>
          <a:p>
            <a:r>
              <a:rPr lang="en-US" sz="2800" dirty="0" smtClean="0"/>
              <a:t>Liquid oxygen -183</a:t>
            </a:r>
            <a:endParaRPr lang="en-US" sz="2800" dirty="0"/>
          </a:p>
        </p:txBody>
      </p:sp>
      <p:pic>
        <p:nvPicPr>
          <p:cNvPr id="57346" name="Picture 2" descr="Oxygen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5334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 descr="Sulfur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868"/>
            <a:ext cx="33909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0" name="Picture 6" descr="Selenium 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6576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2" name="Picture 8" descr="Tellurium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16919"/>
            <a:ext cx="33909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55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Halogens aka Halides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283200" y="1295400"/>
            <a:ext cx="3708400" cy="5029199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 dirty="0" smtClean="0"/>
              <a:t>Group 17</a:t>
            </a:r>
          </a:p>
          <a:p>
            <a:pPr eaLnBrk="1" hangingPunct="1"/>
            <a:r>
              <a:rPr lang="en-US" altLang="en-US" dirty="0" smtClean="0"/>
              <a:t>7 electrons in the outer shell</a:t>
            </a:r>
          </a:p>
          <a:p>
            <a:pPr eaLnBrk="1" hangingPunct="1"/>
            <a:r>
              <a:rPr lang="en-US" altLang="en-US" dirty="0" smtClean="0"/>
              <a:t>All are </a:t>
            </a:r>
            <a:r>
              <a:rPr lang="en-US" altLang="en-US" b="1" dirty="0" smtClean="0"/>
              <a:t>non-metals</a:t>
            </a:r>
          </a:p>
          <a:p>
            <a:pPr eaLnBrk="1" hangingPunct="1"/>
            <a:r>
              <a:rPr lang="en-US" altLang="en-US" b="1" dirty="0" smtClean="0"/>
              <a:t>Very reactive </a:t>
            </a:r>
            <a:r>
              <a:rPr lang="en-US" altLang="en-US" dirty="0" smtClean="0"/>
              <a:t>are often bonded with elements from Group 1</a:t>
            </a:r>
          </a:p>
          <a:p>
            <a:pPr eaLnBrk="1" hangingPunct="1"/>
            <a:r>
              <a:rPr lang="en-US" altLang="en-US" dirty="0" smtClean="0"/>
              <a:t>More reactive at the top of the family</a:t>
            </a:r>
          </a:p>
          <a:p>
            <a:pPr eaLnBrk="1" hangingPunct="1"/>
            <a:r>
              <a:rPr lang="en-US" altLang="en-US" dirty="0" smtClean="0"/>
              <a:t>They like to gain an electron to become complete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14341" name="Picture 2" descr="Halogens on the Periodic 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51308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The Halogens - Reactions with Halog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30250"/>
            <a:ext cx="8610600" cy="479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70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3276600"/>
            <a:ext cx="3429000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444"/>
            <a:ext cx="3167062" cy="3160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33880"/>
            <a:ext cx="2971800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3216976"/>
            <a:ext cx="3886200" cy="362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3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Noble Gases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477963"/>
            <a:ext cx="3276600" cy="3779837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 smtClean="0"/>
              <a:t>Group 18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Exist as gases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Non-metals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8 electrons in the outer shell = Full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Helium (He) has only 2 electrons in the outer shell = Full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Not reactive with other elements</a:t>
            </a:r>
          </a:p>
        </p:txBody>
      </p:sp>
      <p:pic>
        <p:nvPicPr>
          <p:cNvPr id="15365" name="Picture 2" descr="Inert gases on the periodic 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Picture 2" descr="Image result for NOBLE GAS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35857"/>
            <a:ext cx="9067800" cy="408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41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Lanthanides- Rare Earth Metals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0" y="1477963"/>
            <a:ext cx="2514600" cy="4846637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en-US" dirty="0" smtClean="0"/>
              <a:t>Some are Radioactive</a:t>
            </a:r>
          </a:p>
          <a:p>
            <a:pPr>
              <a:defRPr/>
            </a:pPr>
            <a:r>
              <a:rPr lang="en-US" altLang="en-US" dirty="0" smtClean="0"/>
              <a:t>The rare earths are silver, silvery-white, or gray metals. </a:t>
            </a:r>
          </a:p>
          <a:p>
            <a:pPr>
              <a:defRPr/>
            </a:pPr>
            <a:r>
              <a:rPr lang="en-US" altLang="en-US" dirty="0" smtClean="0"/>
              <a:t>Used in lighters, mini magnets, pigments for glass</a:t>
            </a:r>
          </a:p>
        </p:txBody>
      </p:sp>
      <p:pic>
        <p:nvPicPr>
          <p:cNvPr id="16388" name="Picture 6" descr="lanthan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571500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 descr="Lanthanum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33909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4" descr="Cerium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33909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8" name="Picture 6" descr="Praseodymium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51" y="3390900"/>
            <a:ext cx="33909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0" name="Picture 8" descr="Neodymium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3390900"/>
            <a:ext cx="33909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99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Actinides- Rare Earth Metals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943600" y="1219200"/>
            <a:ext cx="2971800" cy="4846638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en-US" dirty="0" smtClean="0"/>
              <a:t>Thorium and uranium found in earth’s crust</a:t>
            </a:r>
          </a:p>
          <a:p>
            <a:pPr>
              <a:defRPr/>
            </a:pPr>
            <a:r>
              <a:rPr lang="en-US" altLang="en-US" dirty="0" smtClean="0"/>
              <a:t>The rare earths are silver, silvery-white, or gray metals. </a:t>
            </a:r>
          </a:p>
          <a:p>
            <a:pPr>
              <a:defRPr/>
            </a:pPr>
            <a:r>
              <a:rPr lang="en-US" altLang="en-US" dirty="0" smtClean="0"/>
              <a:t>All are radioactive</a:t>
            </a:r>
          </a:p>
          <a:p>
            <a:pPr>
              <a:defRPr/>
            </a:pPr>
            <a:r>
              <a:rPr lang="en-US" altLang="en-US" dirty="0" smtClean="0"/>
              <a:t>Most are made by humans and have a short half life</a:t>
            </a:r>
          </a:p>
        </p:txBody>
      </p:sp>
      <p:pic>
        <p:nvPicPr>
          <p:cNvPr id="17412" name="Picture 5" descr="actin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791200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ALKALI METALS</a:t>
            </a:r>
            <a:endParaRPr lang="en-US" alt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5842384" cy="51816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 dirty="0" smtClean="0"/>
              <a:t>Group 1</a:t>
            </a:r>
          </a:p>
          <a:p>
            <a:pPr eaLnBrk="1" hangingPunct="1"/>
            <a:r>
              <a:rPr lang="en-US" altLang="en-US" dirty="0" smtClean="0"/>
              <a:t>Hydrogen is </a:t>
            </a:r>
            <a:r>
              <a:rPr lang="en-US" altLang="en-US" b="1" i="1" dirty="0" smtClean="0"/>
              <a:t>not</a:t>
            </a:r>
            <a:r>
              <a:rPr lang="en-US" altLang="en-US" dirty="0" smtClean="0"/>
              <a:t> a member, it is a </a:t>
            </a:r>
            <a:r>
              <a:rPr lang="en-US" altLang="en-US" b="1" dirty="0" smtClean="0"/>
              <a:t>non-metal</a:t>
            </a:r>
          </a:p>
          <a:p>
            <a:pPr eaLnBrk="1" hangingPunct="1"/>
            <a:r>
              <a:rPr lang="en-US" altLang="en-US" dirty="0" smtClean="0"/>
              <a:t>1 electron in the outer shell</a:t>
            </a:r>
          </a:p>
          <a:p>
            <a:pPr eaLnBrk="1" hangingPunct="1"/>
            <a:r>
              <a:rPr lang="en-US" altLang="en-US" dirty="0" smtClean="0"/>
              <a:t>Soft and silvery metals</a:t>
            </a:r>
          </a:p>
          <a:p>
            <a:pPr eaLnBrk="1" hangingPunct="1"/>
            <a:r>
              <a:rPr lang="en-US" altLang="en-US" b="1" i="1" dirty="0" smtClean="0"/>
              <a:t>Very</a:t>
            </a:r>
            <a:r>
              <a:rPr lang="en-US" altLang="en-US" dirty="0" smtClean="0"/>
              <a:t> reactive, esp. with water</a:t>
            </a:r>
          </a:p>
          <a:p>
            <a:pPr eaLnBrk="1" hangingPunct="1"/>
            <a:r>
              <a:rPr lang="en-US" altLang="en-US" dirty="0" smtClean="0"/>
              <a:t>Conduct electricity</a:t>
            </a:r>
          </a:p>
          <a:p>
            <a:pPr eaLnBrk="1" hangingPunct="1"/>
            <a:r>
              <a:rPr lang="en-US" altLang="en-US" dirty="0" smtClean="0"/>
              <a:t>The farther down you go in the family, the more reactive.  Electrons can “pop” off easier because they are farther from the nucleus. They like to lose 1 electron to become complete</a:t>
            </a:r>
          </a:p>
        </p:txBody>
      </p:sp>
      <p:pic>
        <p:nvPicPr>
          <p:cNvPr id="7175" name="Picture 7" descr="Illustration highlighting the alkali metals on the periodic 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184" y="308499"/>
            <a:ext cx="2844416" cy="593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Actinium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33909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0" name="Picture 4" descr="Thorium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33909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2" name="Picture 6" descr="Protactinium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3390900"/>
            <a:ext cx="33909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4" name="Picture 8" descr="Uranium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90900"/>
            <a:ext cx="33909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74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ubtitle 2"/>
          <p:cNvSpPr>
            <a:spLocks noGrp="1"/>
          </p:cNvSpPr>
          <p:nvPr>
            <p:ph type="subTitle" idx="1"/>
          </p:nvPr>
        </p:nvSpPr>
        <p:spPr>
          <a:xfrm>
            <a:off x="533400" y="914400"/>
            <a:ext cx="7854950" cy="5181600"/>
          </a:xfrm>
        </p:spPr>
        <p:txBody>
          <a:bodyPr/>
          <a:lstStyle/>
          <a:p>
            <a:pPr marR="0" algn="ctr"/>
            <a:endParaRPr lang="en-US" altLang="en-US" smtClean="0"/>
          </a:p>
          <a:p>
            <a:pPr marR="0" algn="l"/>
            <a:r>
              <a:rPr lang="en-US" altLang="en-US" sz="3600" smtClean="0"/>
              <a:t>1]  Draw the “stairstep” which separates </a:t>
            </a:r>
          </a:p>
          <a:p>
            <a:pPr marR="0" algn="l"/>
            <a:r>
              <a:rPr lang="en-US" altLang="en-US" sz="3600" smtClean="0"/>
              <a:t>metals from non-metals.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814388"/>
            <a:ext cx="888047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ubtitle 2"/>
          <p:cNvSpPr>
            <a:spLocks noGrp="1"/>
          </p:cNvSpPr>
          <p:nvPr>
            <p:ph type="subTitle" idx="1"/>
          </p:nvPr>
        </p:nvSpPr>
        <p:spPr>
          <a:xfrm>
            <a:off x="533400" y="914400"/>
            <a:ext cx="7854950" cy="5181600"/>
          </a:xfrm>
        </p:spPr>
        <p:txBody>
          <a:bodyPr/>
          <a:lstStyle/>
          <a:p>
            <a:pPr marR="0" algn="l"/>
            <a:r>
              <a:rPr lang="en-US" altLang="en-US" sz="3600" smtClean="0"/>
              <a:t>2]  Outline the metalloids with green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150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81038"/>
            <a:ext cx="8877300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ubtitle 2"/>
          <p:cNvSpPr>
            <a:spLocks noGrp="1"/>
          </p:cNvSpPr>
          <p:nvPr>
            <p:ph type="subTitle" idx="1"/>
          </p:nvPr>
        </p:nvSpPr>
        <p:spPr>
          <a:xfrm>
            <a:off x="533400" y="914400"/>
            <a:ext cx="7854950" cy="5181600"/>
          </a:xfrm>
        </p:spPr>
        <p:txBody>
          <a:bodyPr/>
          <a:lstStyle/>
          <a:p>
            <a:pPr marR="0" algn="ctr"/>
            <a:endParaRPr lang="en-US" altLang="en-US" smtClean="0"/>
          </a:p>
          <a:p>
            <a:pPr marR="0" algn="l"/>
            <a:r>
              <a:rPr lang="en-US" altLang="en-US" sz="3600" smtClean="0"/>
              <a:t>3]  Outline the non-metals with yellow</a:t>
            </a:r>
          </a:p>
          <a:p>
            <a:pPr marR="0" algn="l"/>
            <a:endParaRPr lang="en-US" alt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966788"/>
            <a:ext cx="888047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ubtitle 2"/>
          <p:cNvSpPr>
            <a:spLocks noGrp="1"/>
          </p:cNvSpPr>
          <p:nvPr>
            <p:ph type="subTitle" idx="1"/>
          </p:nvPr>
        </p:nvSpPr>
        <p:spPr>
          <a:xfrm>
            <a:off x="533400" y="914400"/>
            <a:ext cx="7854950" cy="5181600"/>
          </a:xfrm>
        </p:spPr>
        <p:txBody>
          <a:bodyPr/>
          <a:lstStyle/>
          <a:p>
            <a:pPr marR="0" algn="ctr"/>
            <a:endParaRPr lang="en-US" altLang="en-US" smtClean="0"/>
          </a:p>
          <a:p>
            <a:pPr marR="0" algn="l"/>
            <a:r>
              <a:rPr lang="en-US" altLang="en-US" sz="3600" smtClean="0"/>
              <a:t>4]  Outline the metals with blue</a:t>
            </a:r>
          </a:p>
          <a:p>
            <a:pPr marR="0" algn="l"/>
            <a:endParaRPr lang="en-US" alt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814388"/>
            <a:ext cx="888047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0" name="Picture 6" descr="https://www.ontrack-media.net/chemistry/cm2l12interactive2imag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3" y="152400"/>
            <a:ext cx="8001000" cy="649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533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mean by VERY reactive…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1417637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Sodium in water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Potassium cut and placed in water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Chilled Cesium in water (to slow down the reaction so they could film it in slow motion)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15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Lithium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73" y="20444"/>
            <a:ext cx="33909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odium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936" y="0"/>
            <a:ext cx="33909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otassium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929"/>
            <a:ext cx="33909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Rubidium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702" y="3429929"/>
            <a:ext cx="33909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61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ALKALINE EARTH METALS</a:t>
            </a:r>
            <a:endParaRPr lang="en-US" alt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410200" y="1477963"/>
            <a:ext cx="3276600" cy="3779837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 dirty="0" smtClean="0"/>
              <a:t>Group 2</a:t>
            </a:r>
          </a:p>
          <a:p>
            <a:pPr eaLnBrk="1" hangingPunct="1"/>
            <a:r>
              <a:rPr lang="en-US" altLang="en-US" dirty="0" smtClean="0"/>
              <a:t>2 electrons in the outer shell</a:t>
            </a:r>
          </a:p>
          <a:p>
            <a:pPr eaLnBrk="1" hangingPunct="1"/>
            <a:r>
              <a:rPr lang="en-US" altLang="en-US" dirty="0" smtClean="0"/>
              <a:t>White and malleable</a:t>
            </a:r>
          </a:p>
          <a:p>
            <a:pPr eaLnBrk="1" hangingPunct="1"/>
            <a:r>
              <a:rPr lang="en-US" altLang="en-US" dirty="0" smtClean="0"/>
              <a:t>Reactive, but less than Alkali metals</a:t>
            </a:r>
          </a:p>
          <a:p>
            <a:pPr eaLnBrk="1" hangingPunct="1"/>
            <a:r>
              <a:rPr lang="en-US" altLang="en-US" dirty="0" smtClean="0"/>
              <a:t>Conduct electricity</a:t>
            </a:r>
          </a:p>
          <a:p>
            <a:pPr eaLnBrk="1" hangingPunct="1"/>
            <a:r>
              <a:rPr lang="en-US" altLang="en-US" dirty="0" smtClean="0"/>
              <a:t>They like to lose 2 electrons to </a:t>
            </a:r>
            <a:r>
              <a:rPr lang="en-US" altLang="en-US" smtClean="0"/>
              <a:t>become complete</a:t>
            </a:r>
            <a:endParaRPr lang="en-US" altLang="en-US" dirty="0" smtClean="0"/>
          </a:p>
        </p:txBody>
      </p:sp>
      <p:pic>
        <p:nvPicPr>
          <p:cNvPr id="16386" name="Picture 2" descr="Alakline earth metals in the periodic 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66812"/>
            <a:ext cx="4953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14585"/>
            <a:ext cx="8309203" cy="649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8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Beryllium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67836"/>
            <a:ext cx="33909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Magnesium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0"/>
            <a:ext cx="33909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alcium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18778"/>
            <a:ext cx="33909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8" name="Picture 2" descr="Strontium 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50373"/>
            <a:ext cx="33909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61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748</TotalTime>
  <Words>517</Words>
  <Application>Microsoft Office PowerPoint</Application>
  <PresentationFormat>On-screen Show (4:3)</PresentationFormat>
  <Paragraphs>93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Constantia</vt:lpstr>
      <vt:lpstr>Wingdings 2</vt:lpstr>
      <vt:lpstr>Flow</vt:lpstr>
      <vt:lpstr>Coloring the  Periodic Table  Families</vt:lpstr>
      <vt:lpstr>Families on the Periodic Table</vt:lpstr>
      <vt:lpstr>ALKALI METALS</vt:lpstr>
      <vt:lpstr>PowerPoint Presentation</vt:lpstr>
      <vt:lpstr>What we mean by VERY reactive…</vt:lpstr>
      <vt:lpstr>PowerPoint Presentation</vt:lpstr>
      <vt:lpstr>ALKALINE EARTH METALS</vt:lpstr>
      <vt:lpstr>PowerPoint Presentation</vt:lpstr>
      <vt:lpstr>PowerPoint Presentation</vt:lpstr>
      <vt:lpstr>TRANSITION METALS</vt:lpstr>
      <vt:lpstr>PowerPoint Presentation</vt:lpstr>
      <vt:lpstr>BORON FAMILY </vt:lpstr>
      <vt:lpstr>PowerPoint Presentation</vt:lpstr>
      <vt:lpstr>CARBON FAMILY </vt:lpstr>
      <vt:lpstr>PowerPoint Presentation</vt:lpstr>
      <vt:lpstr>PowerPoint Presentation</vt:lpstr>
      <vt:lpstr>NITROGEN FAMILY </vt:lpstr>
      <vt:lpstr>PowerPoint Presentation</vt:lpstr>
      <vt:lpstr>OXYGEN FAMILY </vt:lpstr>
      <vt:lpstr>PowerPoint Presentation</vt:lpstr>
      <vt:lpstr>Liquid oxygen -183</vt:lpstr>
      <vt:lpstr>Halogens aka Halides</vt:lpstr>
      <vt:lpstr>PowerPoint Presentation</vt:lpstr>
      <vt:lpstr>PowerPoint Presentation</vt:lpstr>
      <vt:lpstr>Noble Gases</vt:lpstr>
      <vt:lpstr>PowerPoint Presentation</vt:lpstr>
      <vt:lpstr>Lanthanides- Rare Earth Metals</vt:lpstr>
      <vt:lpstr>PowerPoint Presentation</vt:lpstr>
      <vt:lpstr>Actinides- Rare Earth Metals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Johnson &amp; Johnson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Coloring the Periodic Table - Families</dc:title>
  <dc:creator>Lisa Dailey</dc:creator>
  <cp:lastModifiedBy>Lisa Dailey</cp:lastModifiedBy>
  <cp:revision>50</cp:revision>
  <dcterms:created xsi:type="dcterms:W3CDTF">2008-11-15T19:28:36Z</dcterms:created>
  <dcterms:modified xsi:type="dcterms:W3CDTF">2023-02-20T13:34:07Z</dcterms:modified>
</cp:coreProperties>
</file>