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68" r:id="rId15"/>
    <p:sldId id="287" r:id="rId16"/>
    <p:sldId id="284" r:id="rId17"/>
    <p:sldId id="269" r:id="rId18"/>
    <p:sldId id="270" r:id="rId19"/>
    <p:sldId id="271" r:id="rId20"/>
    <p:sldId id="272" r:id="rId21"/>
    <p:sldId id="273" r:id="rId22"/>
    <p:sldId id="278" r:id="rId23"/>
    <p:sldId id="274" r:id="rId24"/>
    <p:sldId id="275" r:id="rId25"/>
    <p:sldId id="276" r:id="rId26"/>
    <p:sldId id="277"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E27B-0DB9-4B2E-9802-0686E49814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17CE6-6EBE-4892-8D46-A89C4C0E4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87A1FC-2D5E-41D4-904E-FDC15C1471B9}"/>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E3D573F0-A12A-4519-9AEF-D69CCAAE1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1B9A2-14F6-4AA7-8452-074FD3E7AE1D}"/>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95925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8C44-9DED-4F9C-8829-5F0AFD2A6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99888-502C-46D0-B4F8-02BDC1C829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B79C6-A577-453A-AC1E-C68754E1E61A}"/>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030A5628-57D2-4FB6-AC25-1390F0E8F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8E690-70FC-421C-A01F-7DFEAD69B4C2}"/>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7200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07EA-2206-41E9-990A-200D62699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598340-60AE-4665-B2FE-39CABDEC00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8B743-58F0-42A5-8D86-A7519F6FE6ED}"/>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30B01BED-52A8-471B-BBFD-A62600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93A6A-7644-4082-ACA9-C1E8822D3149}"/>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234589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68D2-D005-4023-91D5-F1FAF0140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FDD58-4110-4A2D-8712-C8263FF31A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8BDD3-C983-4634-8D47-FF37634A4362}"/>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D1F7F223-091B-4C5F-9F84-B87A57628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F5171-DFFF-4C70-8CAB-8809BC922652}"/>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110075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AF95-F886-434D-8ECF-27C929CFF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6A66E-DE14-44CE-A2DA-295CF0AC3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DCA67C-FCD9-4588-975B-773378A14B01}"/>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BC4F5DB1-96D1-45AE-A1D2-288E5C183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7B719-DF43-4455-82A9-F0C3897584D7}"/>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267764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18F5-3CD5-4B04-BDC9-B35A3ACFC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0ECA4-34E7-46C5-8540-7CA5A48663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BB1D7-DDC0-40BF-B603-5CD1BCBCA1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C7B89-D939-4674-9BB5-6F22F6C8D6E6}"/>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6" name="Footer Placeholder 5">
            <a:extLst>
              <a:ext uri="{FF2B5EF4-FFF2-40B4-BE49-F238E27FC236}">
                <a16:creationId xmlns:a16="http://schemas.microsoft.com/office/drawing/2014/main" id="{CA8DABCD-C952-4762-87C6-E868BAA0F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10108-3DDF-44C3-90EE-B4ACB78421C7}"/>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16076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090E-C472-42C6-B24A-2DC70C534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700FB9-E26B-4BA2-BB9D-2F2EF8212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D4D86-12D6-42E9-B290-55D46F55F1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5BC6B-82BF-4F1D-8F92-689A54185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B4872F-6E51-4B6A-A875-CC40F191F7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2C354-FF4A-41CB-B24C-ECCCF2D722A8}"/>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8" name="Footer Placeholder 7">
            <a:extLst>
              <a:ext uri="{FF2B5EF4-FFF2-40B4-BE49-F238E27FC236}">
                <a16:creationId xmlns:a16="http://schemas.microsoft.com/office/drawing/2014/main" id="{C434FB9C-395A-4EAC-A32F-1934BD735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F6433A-3DD3-425A-AF6A-7E50F463947F}"/>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12543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7E9B-0212-4BEF-B9C3-72F34BCE1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3C1B6-0EF3-4B32-9C04-F1E7212C619A}"/>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4" name="Footer Placeholder 3">
            <a:extLst>
              <a:ext uri="{FF2B5EF4-FFF2-40B4-BE49-F238E27FC236}">
                <a16:creationId xmlns:a16="http://schemas.microsoft.com/office/drawing/2014/main" id="{E7EB0914-2A71-4AD1-9429-5201DC5928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80A75-DC26-4FC0-9004-BCC44120827D}"/>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426345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34035-473A-4BE1-BCDB-6ADAE95D8A0A}"/>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3" name="Footer Placeholder 2">
            <a:extLst>
              <a:ext uri="{FF2B5EF4-FFF2-40B4-BE49-F238E27FC236}">
                <a16:creationId xmlns:a16="http://schemas.microsoft.com/office/drawing/2014/main" id="{544D357E-5F35-4FD5-813F-D592A28C6D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7E0FE-6405-435A-86B9-59298EB0477D}"/>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200290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99A-A00C-425F-89AB-1EED9E4A3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892D5-1C4F-4182-9F9B-05ADE434D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AE5D2A-5E9F-450F-8899-D05D1BEC6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D5BC0E-FE0A-47C5-BB03-BBDF0C2B26B7}"/>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6" name="Footer Placeholder 5">
            <a:extLst>
              <a:ext uri="{FF2B5EF4-FFF2-40B4-BE49-F238E27FC236}">
                <a16:creationId xmlns:a16="http://schemas.microsoft.com/office/drawing/2014/main" id="{E8EB76ED-0294-4924-B63D-819FAEFCA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34BED-5104-46B4-A6FB-FBCCCB34674F}"/>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18569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E71C-F346-45E4-93A8-91D97B0C3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C25FF8-E3CF-4FA5-BC52-113191E15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0C119-85AC-4C9D-92FA-1F4FDB503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57471-A615-4503-8E84-28569ED312E8}"/>
              </a:ext>
            </a:extLst>
          </p:cNvPr>
          <p:cNvSpPr>
            <a:spLocks noGrp="1"/>
          </p:cNvSpPr>
          <p:nvPr>
            <p:ph type="dt" sz="half" idx="10"/>
          </p:nvPr>
        </p:nvSpPr>
        <p:spPr/>
        <p:txBody>
          <a:bodyPr/>
          <a:lstStyle/>
          <a:p>
            <a:fld id="{F462CE97-F2D4-4ED6-84FA-8E21B0876B90}" type="datetimeFigureOut">
              <a:rPr lang="en-US" smtClean="0"/>
              <a:t>10/21/2022</a:t>
            </a:fld>
            <a:endParaRPr lang="en-US"/>
          </a:p>
        </p:txBody>
      </p:sp>
      <p:sp>
        <p:nvSpPr>
          <p:cNvPr id="6" name="Footer Placeholder 5">
            <a:extLst>
              <a:ext uri="{FF2B5EF4-FFF2-40B4-BE49-F238E27FC236}">
                <a16:creationId xmlns:a16="http://schemas.microsoft.com/office/drawing/2014/main" id="{BC187FB5-72FB-4313-9489-DE054A042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94255-79DE-4AFB-BCB5-D8BB1EB82FE3}"/>
              </a:ext>
            </a:extLst>
          </p:cNvPr>
          <p:cNvSpPr>
            <a:spLocks noGrp="1"/>
          </p:cNvSpPr>
          <p:nvPr>
            <p:ph type="sldNum" sz="quarter" idx="12"/>
          </p:nvPr>
        </p:nvSpPr>
        <p:spPr/>
        <p:txBody>
          <a:bodyPr/>
          <a:lstStyle/>
          <a:p>
            <a:fld id="{09F81704-7FD1-4327-870B-6099BF0207DA}" type="slidenum">
              <a:rPr lang="en-US" smtClean="0"/>
              <a:t>‹#›</a:t>
            </a:fld>
            <a:endParaRPr lang="en-US"/>
          </a:p>
        </p:txBody>
      </p:sp>
    </p:spTree>
    <p:extLst>
      <p:ext uri="{BB962C8B-B14F-4D97-AF65-F5344CB8AC3E}">
        <p14:creationId xmlns:p14="http://schemas.microsoft.com/office/powerpoint/2010/main" val="384055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BA0E8-4DC5-41E7-B818-B1DE04786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C3904A-2222-4598-AD78-AB66F5F18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81C31-CFDF-4D0A-AA8D-6F12BFB36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2CE97-F2D4-4ED6-84FA-8E21B0876B90}" type="datetimeFigureOut">
              <a:rPr lang="en-US" smtClean="0"/>
              <a:t>10/21/2022</a:t>
            </a:fld>
            <a:endParaRPr lang="en-US"/>
          </a:p>
        </p:txBody>
      </p:sp>
      <p:sp>
        <p:nvSpPr>
          <p:cNvPr id="5" name="Footer Placeholder 4">
            <a:extLst>
              <a:ext uri="{FF2B5EF4-FFF2-40B4-BE49-F238E27FC236}">
                <a16:creationId xmlns:a16="http://schemas.microsoft.com/office/drawing/2014/main" id="{413F4EC7-317E-4914-B2AC-CF46782A2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83DF3-694C-40F4-8489-6B5850FFC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81704-7FD1-4327-870B-6099BF0207DA}" type="slidenum">
              <a:rPr lang="en-US" smtClean="0"/>
              <a:t>‹#›</a:t>
            </a:fld>
            <a:endParaRPr lang="en-US"/>
          </a:p>
        </p:txBody>
      </p:sp>
    </p:spTree>
    <p:extLst>
      <p:ext uri="{BB962C8B-B14F-4D97-AF65-F5344CB8AC3E}">
        <p14:creationId xmlns:p14="http://schemas.microsoft.com/office/powerpoint/2010/main" val="160107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1ai9Q27J2v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_p9LOTUIDQ" TargetMode="External"/><Relationship Id="rId2" Type="http://schemas.openxmlformats.org/officeDocument/2006/relationships/hyperlink" Target="https://youtu.be/RL3EjH9-WSs?t=9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6dFbuaz130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v9BLoSSFT4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AFD0-CAE8-45BD-A9B7-E984325C81C5}"/>
              </a:ext>
            </a:extLst>
          </p:cNvPr>
          <p:cNvSpPr>
            <a:spLocks noGrp="1"/>
          </p:cNvSpPr>
          <p:nvPr>
            <p:ph type="ctrTitle"/>
          </p:nvPr>
        </p:nvSpPr>
        <p:spPr/>
        <p:txBody>
          <a:bodyPr/>
          <a:lstStyle/>
          <a:p>
            <a:r>
              <a:rPr lang="en-US" dirty="0"/>
              <a:t>Glacier movement, glacier types and the 4 glaciations</a:t>
            </a:r>
          </a:p>
        </p:txBody>
      </p:sp>
      <p:sp>
        <p:nvSpPr>
          <p:cNvPr id="3" name="Subtitle 2">
            <a:extLst>
              <a:ext uri="{FF2B5EF4-FFF2-40B4-BE49-F238E27FC236}">
                <a16:creationId xmlns:a16="http://schemas.microsoft.com/office/drawing/2014/main" id="{2FFB1EF6-84C0-4A6C-8272-AE2A8A44CC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771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66B3-1D95-435D-A1FA-A91BB0E8331A}"/>
              </a:ext>
            </a:extLst>
          </p:cNvPr>
          <p:cNvSpPr>
            <a:spLocks noGrp="1"/>
          </p:cNvSpPr>
          <p:nvPr>
            <p:ph type="title"/>
          </p:nvPr>
        </p:nvSpPr>
        <p:spPr/>
        <p:txBody>
          <a:bodyPr/>
          <a:lstStyle/>
          <a:p>
            <a:r>
              <a:rPr lang="en-US" dirty="0"/>
              <a:t>III.  TYPES OF GLACIERS</a:t>
            </a:r>
            <a:br>
              <a:rPr lang="en-US" dirty="0"/>
            </a:br>
            <a:endParaRPr lang="en-US" dirty="0"/>
          </a:p>
        </p:txBody>
      </p:sp>
      <p:sp>
        <p:nvSpPr>
          <p:cNvPr id="3" name="Content Placeholder 2">
            <a:extLst>
              <a:ext uri="{FF2B5EF4-FFF2-40B4-BE49-F238E27FC236}">
                <a16:creationId xmlns:a16="http://schemas.microsoft.com/office/drawing/2014/main" id="{847E6C41-17FB-4EAF-9588-D5B318AD0F70}"/>
              </a:ext>
            </a:extLst>
          </p:cNvPr>
          <p:cNvSpPr>
            <a:spLocks noGrp="1"/>
          </p:cNvSpPr>
          <p:nvPr>
            <p:ph idx="1"/>
          </p:nvPr>
        </p:nvSpPr>
        <p:spPr/>
        <p:txBody>
          <a:bodyPr/>
          <a:lstStyle/>
          <a:p>
            <a:pPr marL="0" lvl="0" indent="0">
              <a:buNone/>
            </a:pPr>
            <a:r>
              <a:rPr lang="en-US" sz="4000" b="1" u="sng" dirty="0"/>
              <a:t>Continental</a:t>
            </a:r>
            <a:r>
              <a:rPr lang="en-US" sz="4000" dirty="0"/>
              <a:t> glaciers / </a:t>
            </a:r>
            <a:r>
              <a:rPr lang="en-US" sz="4000" b="1" u="sng" dirty="0"/>
              <a:t>Ice</a:t>
            </a:r>
            <a:r>
              <a:rPr lang="en-US" sz="4000" dirty="0"/>
              <a:t> </a:t>
            </a:r>
            <a:r>
              <a:rPr lang="en-US" sz="4000" b="1" u="sng" dirty="0"/>
              <a:t>Sheets</a:t>
            </a:r>
            <a:r>
              <a:rPr lang="en-US" sz="4000" dirty="0"/>
              <a:t>  -large mass of ice that covers almost all surface features (must cover at </a:t>
            </a:r>
            <a:r>
              <a:rPr lang="en-US" sz="4000"/>
              <a:t>least 36,000 square miles (50,000 Km)</a:t>
            </a:r>
            <a:endParaRPr lang="en-US" sz="4000" dirty="0"/>
          </a:p>
          <a:p>
            <a:pPr marL="914400" lvl="1" indent="-457200">
              <a:buFont typeface="+mj-lt"/>
              <a:buAutoNum type="arabicPeriod"/>
            </a:pPr>
            <a:r>
              <a:rPr lang="en-US" sz="3600" dirty="0"/>
              <a:t>Examples:    Antarctica, Greenland 	</a:t>
            </a:r>
          </a:p>
          <a:p>
            <a:pPr marL="914400" lvl="1" indent="-457200">
              <a:buFont typeface="+mj-lt"/>
              <a:buAutoNum type="arabicPeriod"/>
            </a:pPr>
            <a:r>
              <a:rPr lang="en-US" sz="3600" dirty="0"/>
              <a:t>2-3 miles thick!</a:t>
            </a:r>
          </a:p>
          <a:p>
            <a:endParaRPr lang="en-US" dirty="0"/>
          </a:p>
        </p:txBody>
      </p:sp>
    </p:spTree>
    <p:extLst>
      <p:ext uri="{BB962C8B-B14F-4D97-AF65-F5344CB8AC3E}">
        <p14:creationId xmlns:p14="http://schemas.microsoft.com/office/powerpoint/2010/main" val="132706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D531-BDBA-40D0-9180-219B7998A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8B2CA6-AA69-4AF4-B596-24FEBAAED3EC}"/>
              </a:ext>
            </a:extLst>
          </p:cNvPr>
          <p:cNvSpPr>
            <a:spLocks noGrp="1"/>
          </p:cNvSpPr>
          <p:nvPr>
            <p:ph idx="1"/>
          </p:nvPr>
        </p:nvSpPr>
        <p:spPr/>
        <p:txBody>
          <a:bodyPr/>
          <a:lstStyle/>
          <a:p>
            <a:endParaRPr lang="en-US"/>
          </a:p>
        </p:txBody>
      </p:sp>
      <p:pic>
        <p:nvPicPr>
          <p:cNvPr id="1026" name="Picture 2" descr="Image result for continental glacier">
            <a:extLst>
              <a:ext uri="{FF2B5EF4-FFF2-40B4-BE49-F238E27FC236}">
                <a16:creationId xmlns:a16="http://schemas.microsoft.com/office/drawing/2014/main" id="{720C6FF9-77E8-40CB-A124-463B4DFE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032"/>
            <a:ext cx="12039600" cy="551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1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B630-779C-495A-96E9-064212FD6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67B95-DF1E-409A-A793-39900496D068}"/>
              </a:ext>
            </a:extLst>
          </p:cNvPr>
          <p:cNvSpPr>
            <a:spLocks noGrp="1"/>
          </p:cNvSpPr>
          <p:nvPr>
            <p:ph idx="1"/>
          </p:nvPr>
        </p:nvSpPr>
        <p:spPr/>
        <p:txBody>
          <a:bodyPr/>
          <a:lstStyle/>
          <a:p>
            <a:endParaRPr lang="en-US"/>
          </a:p>
        </p:txBody>
      </p:sp>
      <p:pic>
        <p:nvPicPr>
          <p:cNvPr id="3074" name="Picture 2" descr="Image result for continental glacier">
            <a:extLst>
              <a:ext uri="{FF2B5EF4-FFF2-40B4-BE49-F238E27FC236}">
                <a16:creationId xmlns:a16="http://schemas.microsoft.com/office/drawing/2014/main" id="{7B06A346-B7AC-4332-BA5D-3571420AD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532" y="57041"/>
            <a:ext cx="9584267" cy="662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83EA-8708-4448-A8B8-2366A9A8BA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75A7B0-2568-47B3-BDAB-683352D00199}"/>
              </a:ext>
            </a:extLst>
          </p:cNvPr>
          <p:cNvSpPr>
            <a:spLocks noGrp="1"/>
          </p:cNvSpPr>
          <p:nvPr>
            <p:ph idx="1"/>
          </p:nvPr>
        </p:nvSpPr>
        <p:spPr/>
        <p:txBody>
          <a:bodyPr/>
          <a:lstStyle/>
          <a:p>
            <a:endParaRPr lang="en-US"/>
          </a:p>
        </p:txBody>
      </p:sp>
      <p:pic>
        <p:nvPicPr>
          <p:cNvPr id="15362" name="Picture 2" descr="Image result for antarcticA">
            <a:extLst>
              <a:ext uri="{FF2B5EF4-FFF2-40B4-BE49-F238E27FC236}">
                <a16:creationId xmlns:a16="http://schemas.microsoft.com/office/drawing/2014/main" id="{06D11212-A118-4FE7-BCBC-2ACC77DCA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8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E38A-DA73-4287-89A1-8A22E93910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A9A250-2FA5-4D1B-9ACF-25074B23975E}"/>
              </a:ext>
            </a:extLst>
          </p:cNvPr>
          <p:cNvSpPr>
            <a:spLocks noGrp="1"/>
          </p:cNvSpPr>
          <p:nvPr>
            <p:ph idx="1"/>
          </p:nvPr>
        </p:nvSpPr>
        <p:spPr/>
        <p:txBody>
          <a:bodyPr/>
          <a:lstStyle/>
          <a:p>
            <a:endParaRPr lang="en-US"/>
          </a:p>
        </p:txBody>
      </p:sp>
      <p:pic>
        <p:nvPicPr>
          <p:cNvPr id="4098" name="Picture 2" descr="Image result for continental glacier">
            <a:extLst>
              <a:ext uri="{FF2B5EF4-FFF2-40B4-BE49-F238E27FC236}">
                <a16:creationId xmlns:a16="http://schemas.microsoft.com/office/drawing/2014/main" id="{6DCF95FB-0FA4-40A0-BBE9-11A13A21B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30" y="1"/>
            <a:ext cx="10277670" cy="671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6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794D-52D5-4431-960E-DC0465048F9E}"/>
              </a:ext>
            </a:extLst>
          </p:cNvPr>
          <p:cNvSpPr>
            <a:spLocks noGrp="1"/>
          </p:cNvSpPr>
          <p:nvPr>
            <p:ph type="title"/>
          </p:nvPr>
        </p:nvSpPr>
        <p:spPr/>
        <p:txBody>
          <a:bodyPr/>
          <a:lstStyle/>
          <a:p>
            <a:endParaRPr lang="en-US"/>
          </a:p>
        </p:txBody>
      </p:sp>
      <p:pic>
        <p:nvPicPr>
          <p:cNvPr id="16386" name="Picture 2" descr="Image result for antarcticA">
            <a:extLst>
              <a:ext uri="{FF2B5EF4-FFF2-40B4-BE49-F238E27FC236}">
                <a16:creationId xmlns:a16="http://schemas.microsoft.com/office/drawing/2014/main" id="{9DA50B44-A886-4FD0-81C1-D327C7E78E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64" y="1091936"/>
            <a:ext cx="12204064" cy="508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3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0F98-86B6-400B-BBEB-4959C19A9B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C1F31B-24BC-41F3-910A-0BDB76AF96DB}"/>
              </a:ext>
            </a:extLst>
          </p:cNvPr>
          <p:cNvSpPr>
            <a:spLocks noGrp="1"/>
          </p:cNvSpPr>
          <p:nvPr>
            <p:ph idx="1"/>
          </p:nvPr>
        </p:nvSpPr>
        <p:spPr/>
        <p:txBody>
          <a:bodyPr/>
          <a:lstStyle/>
          <a:p>
            <a:endParaRPr lang="en-US"/>
          </a:p>
        </p:txBody>
      </p:sp>
      <p:pic>
        <p:nvPicPr>
          <p:cNvPr id="14338" name="Picture 2" descr="Image result for antarcticA GLACIER SATELLITE">
            <a:extLst>
              <a:ext uri="{FF2B5EF4-FFF2-40B4-BE49-F238E27FC236}">
                <a16:creationId xmlns:a16="http://schemas.microsoft.com/office/drawing/2014/main" id="{3C69FF78-6794-41CC-97FB-87D2C3D6F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0"/>
            <a:ext cx="11198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9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4265-25CB-4D68-B607-71E0A352E934}"/>
              </a:ext>
            </a:extLst>
          </p:cNvPr>
          <p:cNvSpPr>
            <a:spLocks noGrp="1"/>
          </p:cNvSpPr>
          <p:nvPr>
            <p:ph type="title"/>
          </p:nvPr>
        </p:nvSpPr>
        <p:spPr/>
        <p:txBody>
          <a:bodyPr/>
          <a:lstStyle/>
          <a:p>
            <a:r>
              <a:rPr lang="en-US" b="1" u="sng" dirty="0"/>
              <a:t>Alpine</a:t>
            </a:r>
            <a:r>
              <a:rPr lang="en-US" dirty="0"/>
              <a:t>/ </a:t>
            </a:r>
            <a:r>
              <a:rPr lang="en-US" b="1" u="sng" dirty="0"/>
              <a:t>valley</a:t>
            </a:r>
            <a:r>
              <a:rPr lang="en-US" dirty="0"/>
              <a:t>/ </a:t>
            </a:r>
            <a:r>
              <a:rPr lang="en-US" b="1" u="sng" dirty="0"/>
              <a:t>mountain</a:t>
            </a:r>
            <a:r>
              <a:rPr lang="en-US" dirty="0"/>
              <a:t> glacier - between 2 mountains</a:t>
            </a:r>
          </a:p>
        </p:txBody>
      </p:sp>
      <p:sp>
        <p:nvSpPr>
          <p:cNvPr id="3" name="Content Placeholder 2">
            <a:extLst>
              <a:ext uri="{FF2B5EF4-FFF2-40B4-BE49-F238E27FC236}">
                <a16:creationId xmlns:a16="http://schemas.microsoft.com/office/drawing/2014/main" id="{F6C40012-819A-44A0-9E5C-B6D8D9D8DAC4}"/>
              </a:ext>
            </a:extLst>
          </p:cNvPr>
          <p:cNvSpPr>
            <a:spLocks noGrp="1"/>
          </p:cNvSpPr>
          <p:nvPr>
            <p:ph idx="1"/>
          </p:nvPr>
        </p:nvSpPr>
        <p:spPr/>
        <p:txBody>
          <a:bodyPr/>
          <a:lstStyle/>
          <a:p>
            <a:pPr marL="0" lvl="0" indent="0">
              <a:buNone/>
            </a:pPr>
            <a:r>
              <a:rPr lang="en-US" dirty="0"/>
              <a:t> </a:t>
            </a:r>
          </a:p>
          <a:p>
            <a:pPr lvl="1"/>
            <a:r>
              <a:rPr lang="en-US" sz="4400" dirty="0"/>
              <a:t>Examples: Andes, Rockies, Himalayas, Alps, Mt </a:t>
            </a:r>
            <a:r>
              <a:rPr lang="en-US" sz="4400" dirty="0" err="1"/>
              <a:t>Kilamenjaro</a:t>
            </a:r>
            <a:r>
              <a:rPr lang="en-US" sz="4400" dirty="0"/>
              <a:t>, Mt Kenya</a:t>
            </a:r>
          </a:p>
          <a:p>
            <a:endParaRPr lang="en-US" dirty="0"/>
          </a:p>
        </p:txBody>
      </p:sp>
    </p:spTree>
    <p:extLst>
      <p:ext uri="{BB962C8B-B14F-4D97-AF65-F5344CB8AC3E}">
        <p14:creationId xmlns:p14="http://schemas.microsoft.com/office/powerpoint/2010/main" val="64613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7C3C-B6A6-4D4B-AFEA-F124570E2B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E5415A-9C46-481E-860C-21139181A7ED}"/>
              </a:ext>
            </a:extLst>
          </p:cNvPr>
          <p:cNvSpPr>
            <a:spLocks noGrp="1"/>
          </p:cNvSpPr>
          <p:nvPr>
            <p:ph idx="1"/>
          </p:nvPr>
        </p:nvSpPr>
        <p:spPr/>
        <p:txBody>
          <a:bodyPr/>
          <a:lstStyle/>
          <a:p>
            <a:endParaRPr lang="en-US"/>
          </a:p>
        </p:txBody>
      </p:sp>
      <p:pic>
        <p:nvPicPr>
          <p:cNvPr id="5122" name="Picture 2" descr="Image result for ALPINE glacier">
            <a:extLst>
              <a:ext uri="{FF2B5EF4-FFF2-40B4-BE49-F238E27FC236}">
                <a16:creationId xmlns:a16="http://schemas.microsoft.com/office/drawing/2014/main" id="{F32A64CE-4570-4504-AAFA-EA36C081F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785" y="4624"/>
            <a:ext cx="9116282" cy="685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2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C57E-0F52-4DA6-B73E-22FD4D8FC6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25EDAB-357D-48F7-BFC2-ADF00E0D001C}"/>
              </a:ext>
            </a:extLst>
          </p:cNvPr>
          <p:cNvSpPr>
            <a:spLocks noGrp="1"/>
          </p:cNvSpPr>
          <p:nvPr>
            <p:ph idx="1"/>
          </p:nvPr>
        </p:nvSpPr>
        <p:spPr/>
        <p:txBody>
          <a:bodyPr/>
          <a:lstStyle/>
          <a:p>
            <a:endParaRPr lang="en-US"/>
          </a:p>
        </p:txBody>
      </p:sp>
      <p:pic>
        <p:nvPicPr>
          <p:cNvPr id="6146" name="Picture 2" descr="Image result for ALPINE glacier">
            <a:extLst>
              <a:ext uri="{FF2B5EF4-FFF2-40B4-BE49-F238E27FC236}">
                <a16:creationId xmlns:a16="http://schemas.microsoft.com/office/drawing/2014/main" id="{D46B1E3A-34E9-42B4-B6A9-9D0FEEBB1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203200"/>
            <a:ext cx="10351911" cy="665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2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2DF7-A8F8-480E-8962-427E250F35E6}"/>
              </a:ext>
            </a:extLst>
          </p:cNvPr>
          <p:cNvSpPr>
            <a:spLocks noGrp="1"/>
          </p:cNvSpPr>
          <p:nvPr>
            <p:ph type="title"/>
          </p:nvPr>
        </p:nvSpPr>
        <p:spPr/>
        <p:txBody>
          <a:bodyPr>
            <a:normAutofit fontScale="90000"/>
          </a:bodyPr>
          <a:lstStyle/>
          <a:p>
            <a:r>
              <a:rPr lang="en-US" b="1" u="sng" dirty="0"/>
              <a:t>Glacier</a:t>
            </a:r>
            <a:r>
              <a:rPr lang="en-US" dirty="0"/>
              <a:t>- large mass of recrystallized snow that is on land and is </a:t>
            </a:r>
            <a:r>
              <a:rPr lang="en-US" dirty="0">
                <a:hlinkClick r:id="rId2"/>
              </a:rPr>
              <a:t>moving</a:t>
            </a:r>
            <a:br>
              <a:rPr lang="en-US" dirty="0"/>
            </a:br>
            <a:endParaRPr lang="en-US" dirty="0"/>
          </a:p>
        </p:txBody>
      </p:sp>
      <p:sp>
        <p:nvSpPr>
          <p:cNvPr id="3" name="Content Placeholder 2">
            <a:extLst>
              <a:ext uri="{FF2B5EF4-FFF2-40B4-BE49-F238E27FC236}">
                <a16:creationId xmlns:a16="http://schemas.microsoft.com/office/drawing/2014/main" id="{E5946A93-BBE0-4B45-8952-37EDA03C075D}"/>
              </a:ext>
            </a:extLst>
          </p:cNvPr>
          <p:cNvSpPr>
            <a:spLocks noGrp="1"/>
          </p:cNvSpPr>
          <p:nvPr>
            <p:ph idx="1"/>
          </p:nvPr>
        </p:nvSpPr>
        <p:spPr/>
        <p:txBody>
          <a:bodyPr/>
          <a:lstStyle/>
          <a:p>
            <a:pPr lvl="1"/>
            <a:r>
              <a:rPr lang="en-US" sz="4000" dirty="0"/>
              <a:t>Snow compacts into </a:t>
            </a:r>
            <a:r>
              <a:rPr lang="en-US" sz="4000" dirty="0" err="1"/>
              <a:t>firn</a:t>
            </a:r>
            <a:r>
              <a:rPr lang="en-US" sz="4000" dirty="0"/>
              <a:t> (granular ice) then </a:t>
            </a:r>
            <a:r>
              <a:rPr lang="en-US" sz="4000" dirty="0" err="1"/>
              <a:t>firn</a:t>
            </a:r>
            <a:r>
              <a:rPr lang="en-US" sz="4000" dirty="0"/>
              <a:t> compacts into glacial ice</a:t>
            </a:r>
          </a:p>
          <a:p>
            <a:pPr lvl="1"/>
            <a:r>
              <a:rPr lang="en-US" sz="4000" b="1" u="sng" dirty="0"/>
              <a:t>Accumulation</a:t>
            </a:r>
            <a:r>
              <a:rPr lang="en-US" sz="4000" dirty="0"/>
              <a:t>   the amount of snow added annually </a:t>
            </a:r>
          </a:p>
          <a:p>
            <a:pPr lvl="1"/>
            <a:r>
              <a:rPr lang="en-US" sz="4000" b="1" u="sng" dirty="0"/>
              <a:t>Ablation</a:t>
            </a:r>
            <a:r>
              <a:rPr lang="en-US" sz="4000" dirty="0"/>
              <a:t> – the amount of ice lost annually</a:t>
            </a:r>
          </a:p>
          <a:p>
            <a:endParaRPr lang="en-US" dirty="0"/>
          </a:p>
        </p:txBody>
      </p:sp>
    </p:spTree>
    <p:extLst>
      <p:ext uri="{BB962C8B-B14F-4D97-AF65-F5344CB8AC3E}">
        <p14:creationId xmlns:p14="http://schemas.microsoft.com/office/powerpoint/2010/main" val="244170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0022-CF0B-4DE6-8C00-5855A4FA9E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D529AF-0A94-4018-AAA0-A8E685353B37}"/>
              </a:ext>
            </a:extLst>
          </p:cNvPr>
          <p:cNvSpPr>
            <a:spLocks noGrp="1"/>
          </p:cNvSpPr>
          <p:nvPr>
            <p:ph idx="1"/>
          </p:nvPr>
        </p:nvSpPr>
        <p:spPr/>
        <p:txBody>
          <a:bodyPr/>
          <a:lstStyle/>
          <a:p>
            <a:endParaRPr lang="en-US"/>
          </a:p>
        </p:txBody>
      </p:sp>
      <p:pic>
        <p:nvPicPr>
          <p:cNvPr id="7170" name="Picture 2" descr="Image result for ALPINE glacier GLOBAL WARMING">
            <a:extLst>
              <a:ext uri="{FF2B5EF4-FFF2-40B4-BE49-F238E27FC236}">
                <a16:creationId xmlns:a16="http://schemas.microsoft.com/office/drawing/2014/main" id="{6011AD92-A0D7-4C66-94F5-8C44885ED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4788"/>
            <a:ext cx="7620000" cy="644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0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9AAC-881E-429E-BB8B-ACE897199396}"/>
              </a:ext>
            </a:extLst>
          </p:cNvPr>
          <p:cNvSpPr>
            <a:spLocks noGrp="1"/>
          </p:cNvSpPr>
          <p:nvPr>
            <p:ph type="title"/>
          </p:nvPr>
        </p:nvSpPr>
        <p:spPr>
          <a:xfrm>
            <a:off x="838200" y="365125"/>
            <a:ext cx="10515600" cy="2445808"/>
          </a:xfrm>
        </p:spPr>
        <p:txBody>
          <a:bodyPr>
            <a:normAutofit fontScale="90000"/>
          </a:bodyPr>
          <a:lstStyle/>
          <a:p>
            <a:r>
              <a:rPr lang="en-US" sz="5300" b="1" u="sng" dirty="0"/>
              <a:t>Piedmont</a:t>
            </a:r>
            <a:r>
              <a:rPr lang="en-US" sz="5300" dirty="0"/>
              <a:t> glacier - a valley glacier that enters a lowland plain and spreads out like a fan</a:t>
            </a:r>
            <a:br>
              <a:rPr lang="en-US" dirty="0"/>
            </a:br>
            <a:endParaRPr lang="en-US" dirty="0"/>
          </a:p>
        </p:txBody>
      </p:sp>
      <p:sp>
        <p:nvSpPr>
          <p:cNvPr id="3" name="Content Placeholder 2">
            <a:extLst>
              <a:ext uri="{FF2B5EF4-FFF2-40B4-BE49-F238E27FC236}">
                <a16:creationId xmlns:a16="http://schemas.microsoft.com/office/drawing/2014/main" id="{1177ADAD-F779-4B5D-9E42-ACE21058F957}"/>
              </a:ext>
            </a:extLst>
          </p:cNvPr>
          <p:cNvSpPr>
            <a:spLocks noGrp="1"/>
          </p:cNvSpPr>
          <p:nvPr>
            <p:ph idx="1"/>
          </p:nvPr>
        </p:nvSpPr>
        <p:spPr>
          <a:xfrm>
            <a:off x="838200" y="2810933"/>
            <a:ext cx="10515600" cy="3366030"/>
          </a:xfrm>
        </p:spPr>
        <p:txBody>
          <a:bodyPr/>
          <a:lstStyle/>
          <a:p>
            <a:pPr lvl="1"/>
            <a:r>
              <a:rPr lang="en-US" sz="4000" dirty="0"/>
              <a:t>Example: Malaspina glacier in Alaska </a:t>
            </a:r>
          </a:p>
          <a:p>
            <a:endParaRPr lang="en-US" dirty="0"/>
          </a:p>
        </p:txBody>
      </p:sp>
    </p:spTree>
    <p:extLst>
      <p:ext uri="{BB962C8B-B14F-4D97-AF65-F5344CB8AC3E}">
        <p14:creationId xmlns:p14="http://schemas.microsoft.com/office/powerpoint/2010/main" val="16689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C7E6-A69B-441E-BA14-45EFD0B19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446465-8D73-46DF-9F9E-E1F518C0DD1D}"/>
              </a:ext>
            </a:extLst>
          </p:cNvPr>
          <p:cNvSpPr>
            <a:spLocks noGrp="1"/>
          </p:cNvSpPr>
          <p:nvPr>
            <p:ph idx="1"/>
          </p:nvPr>
        </p:nvSpPr>
        <p:spPr/>
        <p:txBody>
          <a:bodyPr/>
          <a:lstStyle/>
          <a:p>
            <a:endParaRPr lang="en-US"/>
          </a:p>
        </p:txBody>
      </p:sp>
      <p:pic>
        <p:nvPicPr>
          <p:cNvPr id="8194" name="Picture 2" descr="Image result for piedmont glacier">
            <a:extLst>
              <a:ext uri="{FF2B5EF4-FFF2-40B4-BE49-F238E27FC236}">
                <a16:creationId xmlns:a16="http://schemas.microsoft.com/office/drawing/2014/main" id="{9B12A8B9-873A-4FF3-A119-8004E886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5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5490-B712-49C1-8442-7A1AF4B7C4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A0F290-AE49-4261-A726-3F1DDDB14CD0}"/>
              </a:ext>
            </a:extLst>
          </p:cNvPr>
          <p:cNvSpPr>
            <a:spLocks noGrp="1"/>
          </p:cNvSpPr>
          <p:nvPr>
            <p:ph idx="1"/>
          </p:nvPr>
        </p:nvSpPr>
        <p:spPr/>
        <p:txBody>
          <a:bodyPr/>
          <a:lstStyle/>
          <a:p>
            <a:endParaRPr lang="en-US"/>
          </a:p>
        </p:txBody>
      </p:sp>
      <p:pic>
        <p:nvPicPr>
          <p:cNvPr id="4" name="Picture 3" descr="Image result for piedmont glacier">
            <a:extLst>
              <a:ext uri="{FF2B5EF4-FFF2-40B4-BE49-F238E27FC236}">
                <a16:creationId xmlns:a16="http://schemas.microsoft.com/office/drawing/2014/main" id="{5E8D0779-998C-4402-AE06-C4951AC053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1" y="0"/>
            <a:ext cx="9922932" cy="6671733"/>
          </a:xfrm>
          <a:prstGeom prst="rect">
            <a:avLst/>
          </a:prstGeom>
          <a:noFill/>
          <a:ln>
            <a:noFill/>
          </a:ln>
        </p:spPr>
      </p:pic>
    </p:spTree>
    <p:extLst>
      <p:ext uri="{BB962C8B-B14F-4D97-AF65-F5344CB8AC3E}">
        <p14:creationId xmlns:p14="http://schemas.microsoft.com/office/powerpoint/2010/main" val="105896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F5B9-0DBD-450E-BB1A-B88A56537D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2350AE-E135-4A86-81E8-A1E3983996CE}"/>
              </a:ext>
            </a:extLst>
          </p:cNvPr>
          <p:cNvSpPr>
            <a:spLocks noGrp="1"/>
          </p:cNvSpPr>
          <p:nvPr>
            <p:ph idx="1"/>
          </p:nvPr>
        </p:nvSpPr>
        <p:spPr/>
        <p:txBody>
          <a:bodyPr/>
          <a:lstStyle/>
          <a:p>
            <a:endParaRPr lang="en-US"/>
          </a:p>
        </p:txBody>
      </p:sp>
      <p:pic>
        <p:nvPicPr>
          <p:cNvPr id="9218" name="Picture 2" descr="Image result for piedmont glacier">
            <a:extLst>
              <a:ext uri="{FF2B5EF4-FFF2-40B4-BE49-F238E27FC236}">
                <a16:creationId xmlns:a16="http://schemas.microsoft.com/office/drawing/2014/main" id="{56058AEA-51F7-4791-81F2-288F8B9DE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071" y="169333"/>
            <a:ext cx="9917182" cy="657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3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7BE2-3475-482D-93C8-6F43B1D1333C}"/>
              </a:ext>
            </a:extLst>
          </p:cNvPr>
          <p:cNvSpPr>
            <a:spLocks noGrp="1"/>
          </p:cNvSpPr>
          <p:nvPr>
            <p:ph type="title"/>
          </p:nvPr>
        </p:nvSpPr>
        <p:spPr>
          <a:xfrm>
            <a:off x="838200" y="365125"/>
            <a:ext cx="10515600" cy="2056342"/>
          </a:xfrm>
        </p:spPr>
        <p:txBody>
          <a:bodyPr>
            <a:normAutofit fontScale="90000"/>
          </a:bodyPr>
          <a:lstStyle/>
          <a:p>
            <a:r>
              <a:rPr lang="en-US" sz="5300" b="1" u="sng" dirty="0"/>
              <a:t>Cirque</a:t>
            </a:r>
            <a:r>
              <a:rPr lang="en-US" sz="5300" dirty="0"/>
              <a:t> glacier- glacier fills “bowl” on mountainside then eventually feeds valley glaciers</a:t>
            </a:r>
            <a:br>
              <a:rPr lang="en-US" dirty="0"/>
            </a:br>
            <a:endParaRPr lang="en-US" dirty="0"/>
          </a:p>
        </p:txBody>
      </p:sp>
      <p:sp>
        <p:nvSpPr>
          <p:cNvPr id="3" name="Content Placeholder 2">
            <a:extLst>
              <a:ext uri="{FF2B5EF4-FFF2-40B4-BE49-F238E27FC236}">
                <a16:creationId xmlns:a16="http://schemas.microsoft.com/office/drawing/2014/main" id="{DAE72D0A-B074-4867-AA35-4A7A2BF8CC46}"/>
              </a:ext>
            </a:extLst>
          </p:cNvPr>
          <p:cNvSpPr>
            <a:spLocks noGrp="1"/>
          </p:cNvSpPr>
          <p:nvPr>
            <p:ph idx="1"/>
          </p:nvPr>
        </p:nvSpPr>
        <p:spPr>
          <a:xfrm>
            <a:off x="838200" y="2421467"/>
            <a:ext cx="10515600" cy="3755496"/>
          </a:xfrm>
        </p:spPr>
        <p:txBody>
          <a:bodyPr/>
          <a:lstStyle/>
          <a:p>
            <a:pPr lvl="1"/>
            <a:r>
              <a:rPr lang="en-US" sz="4800" dirty="0"/>
              <a:t>Example: Swiss Alps</a:t>
            </a:r>
          </a:p>
          <a:p>
            <a:endParaRPr lang="en-US" dirty="0"/>
          </a:p>
        </p:txBody>
      </p:sp>
    </p:spTree>
    <p:extLst>
      <p:ext uri="{BB962C8B-B14F-4D97-AF65-F5344CB8AC3E}">
        <p14:creationId xmlns:p14="http://schemas.microsoft.com/office/powerpoint/2010/main" val="177080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6343-E4FF-464A-80A8-CAD78D5B6077}"/>
              </a:ext>
            </a:extLst>
          </p:cNvPr>
          <p:cNvSpPr>
            <a:spLocks noGrp="1"/>
          </p:cNvSpPr>
          <p:nvPr>
            <p:ph type="title"/>
          </p:nvPr>
        </p:nvSpPr>
        <p:spPr/>
        <p:txBody>
          <a:bodyPr/>
          <a:lstStyle/>
          <a:p>
            <a:endParaRPr lang="en-US"/>
          </a:p>
        </p:txBody>
      </p:sp>
      <p:pic>
        <p:nvPicPr>
          <p:cNvPr id="10242" name="Picture 2" descr="Eel glacier (Olympic National Park, Washington) is a cirque glacier">
            <a:extLst>
              <a:ext uri="{FF2B5EF4-FFF2-40B4-BE49-F238E27FC236}">
                <a16:creationId xmlns:a16="http://schemas.microsoft.com/office/drawing/2014/main" id="{854BC9AC-41E7-44C9-A1EF-5DD4FD998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3195" y="316970"/>
            <a:ext cx="9765609" cy="650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8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8F1F-3737-40A4-B2D3-0C751B689509}"/>
              </a:ext>
            </a:extLst>
          </p:cNvPr>
          <p:cNvSpPr>
            <a:spLocks noGrp="1"/>
          </p:cNvSpPr>
          <p:nvPr>
            <p:ph type="title"/>
          </p:nvPr>
        </p:nvSpPr>
        <p:spPr/>
        <p:txBody>
          <a:bodyPr/>
          <a:lstStyle/>
          <a:p>
            <a:endParaRPr lang="en-US"/>
          </a:p>
        </p:txBody>
      </p:sp>
      <p:pic>
        <p:nvPicPr>
          <p:cNvPr id="11266" name="Picture 2" descr="Image result for cirque glacier">
            <a:extLst>
              <a:ext uri="{FF2B5EF4-FFF2-40B4-BE49-F238E27FC236}">
                <a16:creationId xmlns:a16="http://schemas.microsoft.com/office/drawing/2014/main" id="{D740A70C-B2D6-4A81-A512-03BD9D4870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18" y="186267"/>
            <a:ext cx="11498093" cy="667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3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15C6-7A7D-4861-A08A-C386AC6AF2D3}"/>
              </a:ext>
            </a:extLst>
          </p:cNvPr>
          <p:cNvSpPr>
            <a:spLocks noGrp="1"/>
          </p:cNvSpPr>
          <p:nvPr>
            <p:ph type="title"/>
          </p:nvPr>
        </p:nvSpPr>
        <p:spPr/>
        <p:txBody>
          <a:bodyPr/>
          <a:lstStyle/>
          <a:p>
            <a:endParaRPr lang="en-US"/>
          </a:p>
        </p:txBody>
      </p:sp>
      <p:pic>
        <p:nvPicPr>
          <p:cNvPr id="12290" name="Picture 2" descr="Image result for cirque glacier">
            <a:extLst>
              <a:ext uri="{FF2B5EF4-FFF2-40B4-BE49-F238E27FC236}">
                <a16:creationId xmlns:a16="http://schemas.microsoft.com/office/drawing/2014/main" id="{CC542F2E-A293-4051-8E58-B73A32821B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3333" y="38894"/>
            <a:ext cx="8991599"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4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6A1C-5E15-47B3-8261-728F729C0C4D}"/>
              </a:ext>
            </a:extLst>
          </p:cNvPr>
          <p:cNvSpPr>
            <a:spLocks noGrp="1"/>
          </p:cNvSpPr>
          <p:nvPr>
            <p:ph type="title"/>
          </p:nvPr>
        </p:nvSpPr>
        <p:spPr>
          <a:xfrm>
            <a:off x="838200" y="365125"/>
            <a:ext cx="10515600" cy="2005542"/>
          </a:xfrm>
        </p:spPr>
        <p:txBody>
          <a:bodyPr>
            <a:normAutofit fontScale="90000"/>
          </a:bodyPr>
          <a:lstStyle/>
          <a:p>
            <a:r>
              <a:rPr lang="en-US" sz="5300" dirty="0"/>
              <a:t>IV. 4 glaciations of the last ice age (2,000,000 </a:t>
            </a:r>
            <a:r>
              <a:rPr lang="en-US" sz="5300" dirty="0" err="1"/>
              <a:t>ya</a:t>
            </a:r>
            <a:r>
              <a:rPr lang="en-US" sz="5300" dirty="0"/>
              <a:t> to 10,000 </a:t>
            </a:r>
            <a:r>
              <a:rPr lang="en-US" sz="5300" dirty="0" err="1"/>
              <a:t>ya</a:t>
            </a:r>
            <a:r>
              <a:rPr lang="en-US" sz="5300" dirty="0"/>
              <a:t>)</a:t>
            </a:r>
            <a:br>
              <a:rPr lang="en-US" dirty="0"/>
            </a:br>
            <a:endParaRPr lang="en-US" dirty="0"/>
          </a:p>
        </p:txBody>
      </p:sp>
      <p:sp>
        <p:nvSpPr>
          <p:cNvPr id="3" name="Content Placeholder 2">
            <a:extLst>
              <a:ext uri="{FF2B5EF4-FFF2-40B4-BE49-F238E27FC236}">
                <a16:creationId xmlns:a16="http://schemas.microsoft.com/office/drawing/2014/main" id="{8DB0C827-71DC-48A5-ACD2-BCD71E228305}"/>
              </a:ext>
            </a:extLst>
          </p:cNvPr>
          <p:cNvSpPr>
            <a:spLocks noGrp="1"/>
          </p:cNvSpPr>
          <p:nvPr>
            <p:ph idx="1"/>
          </p:nvPr>
        </p:nvSpPr>
        <p:spPr/>
        <p:txBody>
          <a:bodyPr/>
          <a:lstStyle/>
          <a:p>
            <a:pPr marL="0" indent="0">
              <a:buNone/>
            </a:pPr>
            <a:r>
              <a:rPr lang="en-US" sz="4400" dirty="0">
                <a:effectLst/>
              </a:rPr>
              <a:t> </a:t>
            </a:r>
          </a:p>
          <a:p>
            <a:pPr marL="514350" lvl="0" indent="-514350">
              <a:buFont typeface="+mj-lt"/>
              <a:buAutoNum type="arabicPeriod"/>
            </a:pPr>
            <a:r>
              <a:rPr lang="en-US" sz="4400" b="1" u="sng" dirty="0"/>
              <a:t>Glaciation</a:t>
            </a:r>
            <a:r>
              <a:rPr lang="en-US" sz="4400" dirty="0"/>
              <a:t> - the temporary enlargement of a glacier during an ice age</a:t>
            </a:r>
          </a:p>
          <a:p>
            <a:pPr marL="514350" lvl="0" indent="-514350">
              <a:buFont typeface="+mj-lt"/>
              <a:buAutoNum type="arabicPeriod"/>
            </a:pPr>
            <a:r>
              <a:rPr lang="en-US" sz="4400" dirty="0"/>
              <a:t>Named by the state that the ice reached </a:t>
            </a:r>
          </a:p>
          <a:p>
            <a:pPr marL="0" indent="0">
              <a:buNone/>
            </a:pPr>
            <a:endParaRPr lang="en-US" dirty="0"/>
          </a:p>
        </p:txBody>
      </p:sp>
    </p:spTree>
    <p:extLst>
      <p:ext uri="{BB962C8B-B14F-4D97-AF65-F5344CB8AC3E}">
        <p14:creationId xmlns:p14="http://schemas.microsoft.com/office/powerpoint/2010/main" val="220154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44DA-F38F-4C0D-BA45-2BC614216AB8}"/>
              </a:ext>
            </a:extLst>
          </p:cNvPr>
          <p:cNvSpPr>
            <a:spLocks noGrp="1"/>
          </p:cNvSpPr>
          <p:nvPr>
            <p:ph type="title"/>
          </p:nvPr>
        </p:nvSpPr>
        <p:spPr/>
        <p:txBody>
          <a:bodyPr/>
          <a:lstStyle/>
          <a:p>
            <a:r>
              <a:rPr lang="en-US" dirty="0"/>
              <a:t>4 mechanisms responsible for ablation</a:t>
            </a:r>
            <a:br>
              <a:rPr lang="en-US" dirty="0"/>
            </a:br>
            <a:endParaRPr lang="en-US" dirty="0"/>
          </a:p>
        </p:txBody>
      </p:sp>
      <p:sp>
        <p:nvSpPr>
          <p:cNvPr id="3" name="Content Placeholder 2">
            <a:extLst>
              <a:ext uri="{FF2B5EF4-FFF2-40B4-BE49-F238E27FC236}">
                <a16:creationId xmlns:a16="http://schemas.microsoft.com/office/drawing/2014/main" id="{295209C7-A2D1-4885-9362-5B817D6EFF52}"/>
              </a:ext>
            </a:extLst>
          </p:cNvPr>
          <p:cNvSpPr>
            <a:spLocks noGrp="1"/>
          </p:cNvSpPr>
          <p:nvPr>
            <p:ph idx="1"/>
          </p:nvPr>
        </p:nvSpPr>
        <p:spPr>
          <a:xfrm>
            <a:off x="838200" y="1371600"/>
            <a:ext cx="10515600" cy="4805363"/>
          </a:xfrm>
        </p:spPr>
        <p:txBody>
          <a:bodyPr>
            <a:normAutofit/>
          </a:bodyPr>
          <a:lstStyle/>
          <a:p>
            <a:pPr lvl="0" fontAlgn="t"/>
            <a:r>
              <a:rPr lang="en-US" sz="4400" dirty="0"/>
              <a:t>Melting</a:t>
            </a:r>
          </a:p>
          <a:p>
            <a:pPr lvl="0" fontAlgn="t"/>
            <a:r>
              <a:rPr lang="en-US" sz="4400" b="1" u="sng" dirty="0"/>
              <a:t>iceberg </a:t>
            </a:r>
            <a:r>
              <a:rPr lang="en-US" sz="4400" b="1" u="sng" dirty="0">
                <a:hlinkClick r:id="rId2"/>
              </a:rPr>
              <a:t>calving</a:t>
            </a:r>
            <a:r>
              <a:rPr lang="en-US" sz="4400" dirty="0">
                <a:hlinkClick r:id="rId2"/>
              </a:rPr>
              <a:t>-</a:t>
            </a:r>
            <a:r>
              <a:rPr lang="en-US" sz="4400" dirty="0"/>
              <a:t> pieces of ice break off and form icebergs when a glacier reaches a shoreline</a:t>
            </a:r>
          </a:p>
          <a:p>
            <a:pPr lvl="0" fontAlgn="t"/>
            <a:r>
              <a:rPr lang="en-US" sz="4400" b="1" u="sng" dirty="0">
                <a:hlinkClick r:id="rId3"/>
              </a:rPr>
              <a:t>sublimation</a:t>
            </a:r>
            <a:r>
              <a:rPr lang="en-US" sz="4400" dirty="0">
                <a:hlinkClick r:id="rId3"/>
              </a:rPr>
              <a:t>-</a:t>
            </a:r>
            <a:r>
              <a:rPr lang="en-US" sz="4400" dirty="0"/>
              <a:t> ice turns directly into gas</a:t>
            </a:r>
          </a:p>
          <a:p>
            <a:pPr lvl="0" fontAlgn="t"/>
            <a:r>
              <a:rPr lang="en-US" sz="4400" b="1" u="sng" dirty="0"/>
              <a:t>wind</a:t>
            </a:r>
            <a:r>
              <a:rPr lang="en-US" sz="4400" dirty="0"/>
              <a:t> </a:t>
            </a:r>
            <a:r>
              <a:rPr lang="en-US" sz="4400" b="1" u="sng" dirty="0"/>
              <a:t>erosion</a:t>
            </a:r>
            <a:r>
              <a:rPr lang="en-US" sz="4400" dirty="0"/>
              <a:t>- strong winds can cause melting and sublimation</a:t>
            </a:r>
          </a:p>
          <a:p>
            <a:endParaRPr lang="en-US" dirty="0"/>
          </a:p>
        </p:txBody>
      </p:sp>
    </p:spTree>
    <p:extLst>
      <p:ext uri="{BB962C8B-B14F-4D97-AF65-F5344CB8AC3E}">
        <p14:creationId xmlns:p14="http://schemas.microsoft.com/office/powerpoint/2010/main" val="158062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4521-5251-47C4-8B75-0D91EA792F64}"/>
              </a:ext>
            </a:extLst>
          </p:cNvPr>
          <p:cNvSpPr>
            <a:spLocks noGrp="1"/>
          </p:cNvSpPr>
          <p:nvPr>
            <p:ph type="title"/>
          </p:nvPr>
        </p:nvSpPr>
        <p:spPr/>
        <p:txBody>
          <a:bodyPr>
            <a:normAutofit fontScale="90000"/>
          </a:bodyPr>
          <a:lstStyle/>
          <a:p>
            <a:pPr marL="457200" lvl="1"/>
            <a:r>
              <a:rPr lang="en-US" sz="3200" dirty="0"/>
              <a:t>Nebraskan = 2,000,000 </a:t>
            </a:r>
            <a:r>
              <a:rPr lang="en-US" sz="3200" dirty="0" err="1"/>
              <a:t>ya</a:t>
            </a:r>
            <a:r>
              <a:rPr lang="en-US" sz="3200" dirty="0"/>
              <a:t>    Kansan = 1,250,000 </a:t>
            </a:r>
            <a:r>
              <a:rPr lang="en-US" sz="3200" dirty="0" err="1"/>
              <a:t>ya</a:t>
            </a:r>
            <a:br>
              <a:rPr lang="en-US" sz="3200" dirty="0"/>
            </a:br>
            <a:r>
              <a:rPr lang="en-US" sz="3200" dirty="0"/>
              <a:t>Illinoisan = 500,000 </a:t>
            </a:r>
            <a:r>
              <a:rPr lang="en-US" sz="3200" dirty="0" err="1"/>
              <a:t>ya</a:t>
            </a:r>
            <a:r>
              <a:rPr lang="en-US" sz="3200" dirty="0"/>
              <a:t>    Wisconsin = 40,000  </a:t>
            </a:r>
            <a:r>
              <a:rPr lang="en-US" sz="3200" dirty="0" err="1"/>
              <a:t>ya</a:t>
            </a:r>
            <a:br>
              <a:rPr lang="en-US" dirty="0"/>
            </a:br>
            <a:endParaRPr lang="en-US" dirty="0"/>
          </a:p>
        </p:txBody>
      </p:sp>
      <p:pic>
        <p:nvPicPr>
          <p:cNvPr id="13318" name="Picture 6" descr="The blue areas are those that were covered by ice sheets in the past. The Kansan and Nebraskan sheets overlapped almost the same areas, and the Wisconsin and Illinoisan sheets covered approximately the same territory. In the high altitudes of the West are the Cordilleran ice sheets. An area at the junction of Wisconsin, Minnesota, Iowa, and Illinois was never entirely covered with ice.">
            <a:extLst>
              <a:ext uri="{FF2B5EF4-FFF2-40B4-BE49-F238E27FC236}">
                <a16:creationId xmlns:a16="http://schemas.microsoft.com/office/drawing/2014/main" id="{B229BD11-7E04-49BD-BCA0-71EB1614A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1" y="1414241"/>
            <a:ext cx="9262532" cy="540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40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BFCC-53C5-4C1B-9893-C63E35D230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6AE56F-BC7C-4246-B8AF-A8AD00906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66198"/>
            <a:ext cx="9855200" cy="6691802"/>
          </a:xfrm>
        </p:spPr>
      </p:pic>
    </p:spTree>
    <p:extLst>
      <p:ext uri="{BB962C8B-B14F-4D97-AF65-F5344CB8AC3E}">
        <p14:creationId xmlns:p14="http://schemas.microsoft.com/office/powerpoint/2010/main" val="142120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65C0-91FB-4927-8424-577191D4B0DB}"/>
              </a:ext>
            </a:extLst>
          </p:cNvPr>
          <p:cNvSpPr>
            <a:spLocks noGrp="1"/>
          </p:cNvSpPr>
          <p:nvPr>
            <p:ph type="title"/>
          </p:nvPr>
        </p:nvSpPr>
        <p:spPr/>
        <p:txBody>
          <a:bodyPr>
            <a:normAutofit fontScale="90000"/>
          </a:bodyPr>
          <a:lstStyle/>
          <a:p>
            <a:r>
              <a:rPr lang="en-US" dirty="0"/>
              <a:t>II.  GLACIER MOVEMENT—ultimately, movement occurs due to gravity</a:t>
            </a:r>
            <a:br>
              <a:rPr lang="en-US" dirty="0"/>
            </a:br>
            <a:endParaRPr lang="en-US" dirty="0"/>
          </a:p>
        </p:txBody>
      </p:sp>
      <p:sp>
        <p:nvSpPr>
          <p:cNvPr id="3" name="Content Placeholder 2">
            <a:extLst>
              <a:ext uri="{FF2B5EF4-FFF2-40B4-BE49-F238E27FC236}">
                <a16:creationId xmlns:a16="http://schemas.microsoft.com/office/drawing/2014/main" id="{293FD3D4-26FE-4273-B2EB-DD8A75A9246B}"/>
              </a:ext>
            </a:extLst>
          </p:cNvPr>
          <p:cNvSpPr>
            <a:spLocks noGrp="1"/>
          </p:cNvSpPr>
          <p:nvPr>
            <p:ph idx="1"/>
          </p:nvPr>
        </p:nvSpPr>
        <p:spPr>
          <a:xfrm>
            <a:off x="838200" y="1507067"/>
            <a:ext cx="10515600" cy="4669896"/>
          </a:xfrm>
        </p:spPr>
        <p:txBody>
          <a:bodyPr>
            <a:normAutofit lnSpcReduction="10000"/>
          </a:bodyPr>
          <a:lstStyle/>
          <a:p>
            <a:pPr marL="0" lvl="0" indent="0">
              <a:buNone/>
            </a:pPr>
            <a:r>
              <a:rPr lang="en-US" sz="4000" b="1" dirty="0"/>
              <a:t>internal plastic deformation</a:t>
            </a:r>
            <a:r>
              <a:rPr lang="en-US" sz="4000" dirty="0"/>
              <a:t>, (or </a:t>
            </a:r>
            <a:r>
              <a:rPr lang="en-US" sz="4000" b="1" dirty="0"/>
              <a:t>internal flow</a:t>
            </a:r>
            <a:r>
              <a:rPr lang="en-US" sz="4000" dirty="0"/>
              <a:t> or </a:t>
            </a:r>
            <a:r>
              <a:rPr lang="en-US" sz="4000" b="1" dirty="0"/>
              <a:t>ductile flow</a:t>
            </a:r>
            <a:r>
              <a:rPr lang="en-US" sz="4000" dirty="0"/>
              <a:t>)</a:t>
            </a:r>
          </a:p>
          <a:p>
            <a:pPr marL="914400" lvl="1" indent="-457200">
              <a:buFont typeface="+mj-lt"/>
              <a:buAutoNum type="arabicPeriod"/>
            </a:pPr>
            <a:r>
              <a:rPr lang="en-US" sz="3600" dirty="0"/>
              <a:t>the glacier's weight becomes too much to support itself</a:t>
            </a:r>
          </a:p>
          <a:p>
            <a:pPr marL="914400" lvl="1" indent="-457200">
              <a:buFont typeface="+mj-lt"/>
              <a:buAutoNum type="arabicPeriod"/>
            </a:pPr>
            <a:r>
              <a:rPr lang="en-US" sz="3600" dirty="0"/>
              <a:t>ice layers slip within the glacier</a:t>
            </a:r>
          </a:p>
          <a:p>
            <a:pPr marL="914400" lvl="1" indent="-457200">
              <a:buFont typeface="+mj-lt"/>
              <a:buAutoNum type="arabicPeriod"/>
            </a:pPr>
            <a:r>
              <a:rPr lang="en-US" sz="3600" dirty="0"/>
              <a:t>glacier moves downhill like a deck of cards being spread</a:t>
            </a:r>
          </a:p>
          <a:p>
            <a:pPr marL="914400" lvl="1" indent="-457200">
              <a:buFont typeface="+mj-lt"/>
              <a:buAutoNum type="arabicPeriod"/>
            </a:pPr>
            <a:r>
              <a:rPr lang="en-US" sz="3600" dirty="0"/>
              <a:t>top layers move more quickly than the bottom layers due to friction at base</a:t>
            </a:r>
          </a:p>
          <a:p>
            <a:endParaRPr lang="en-US" dirty="0"/>
          </a:p>
        </p:txBody>
      </p:sp>
    </p:spTree>
    <p:extLst>
      <p:ext uri="{BB962C8B-B14F-4D97-AF65-F5344CB8AC3E}">
        <p14:creationId xmlns:p14="http://schemas.microsoft.com/office/powerpoint/2010/main" val="92598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A9BC-924A-4208-9B59-00AE465C2FED}"/>
              </a:ext>
            </a:extLst>
          </p:cNvPr>
          <p:cNvSpPr>
            <a:spLocks noGrp="1"/>
          </p:cNvSpPr>
          <p:nvPr>
            <p:ph type="title"/>
          </p:nvPr>
        </p:nvSpPr>
        <p:spPr/>
        <p:txBody>
          <a:bodyPr/>
          <a:lstStyle/>
          <a:p>
            <a:r>
              <a:rPr lang="en-US" b="1" dirty="0"/>
              <a:t>BASAL SLIDING</a:t>
            </a:r>
            <a:r>
              <a:rPr lang="en-US" dirty="0"/>
              <a:t> </a:t>
            </a:r>
            <a:br>
              <a:rPr lang="en-US" dirty="0"/>
            </a:br>
            <a:endParaRPr lang="en-US" dirty="0"/>
          </a:p>
        </p:txBody>
      </p:sp>
      <p:sp>
        <p:nvSpPr>
          <p:cNvPr id="3" name="Content Placeholder 2">
            <a:extLst>
              <a:ext uri="{FF2B5EF4-FFF2-40B4-BE49-F238E27FC236}">
                <a16:creationId xmlns:a16="http://schemas.microsoft.com/office/drawing/2014/main" id="{B40AD8C5-8745-450E-983E-3D67D859DB1F}"/>
              </a:ext>
            </a:extLst>
          </p:cNvPr>
          <p:cNvSpPr>
            <a:spLocks noGrp="1"/>
          </p:cNvSpPr>
          <p:nvPr>
            <p:ph idx="1"/>
          </p:nvPr>
        </p:nvSpPr>
        <p:spPr/>
        <p:txBody>
          <a:bodyPr/>
          <a:lstStyle/>
          <a:p>
            <a:pPr marL="914400" lvl="1" indent="-457200">
              <a:buFont typeface="+mj-lt"/>
              <a:buAutoNum type="arabicPeriod"/>
            </a:pPr>
            <a:r>
              <a:rPr lang="en-US" sz="4400" dirty="0"/>
              <a:t>Pressure at the base of the glacier causes a thin layer of ice to melt. </a:t>
            </a:r>
          </a:p>
          <a:p>
            <a:pPr marL="914400" lvl="1" indent="-457200">
              <a:buFont typeface="+mj-lt"/>
              <a:buAutoNum type="arabicPeriod"/>
            </a:pPr>
            <a:r>
              <a:rPr lang="en-US" sz="4400" dirty="0"/>
              <a:t>This reduces friction, </a:t>
            </a:r>
          </a:p>
          <a:p>
            <a:pPr marL="914400" lvl="1" indent="-457200">
              <a:buFont typeface="+mj-lt"/>
              <a:buAutoNum type="arabicPeriod"/>
            </a:pPr>
            <a:r>
              <a:rPr lang="en-US" sz="4400" dirty="0"/>
              <a:t>the entire glacier moves as a single unit like it’s on a water slide</a:t>
            </a:r>
          </a:p>
          <a:p>
            <a:endParaRPr lang="en-US" dirty="0"/>
          </a:p>
        </p:txBody>
      </p:sp>
    </p:spTree>
    <p:extLst>
      <p:ext uri="{BB962C8B-B14F-4D97-AF65-F5344CB8AC3E}">
        <p14:creationId xmlns:p14="http://schemas.microsoft.com/office/powerpoint/2010/main" val="23254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ED92-3229-4808-834A-7BF7FD7F9114}"/>
              </a:ext>
            </a:extLst>
          </p:cNvPr>
          <p:cNvSpPr>
            <a:spLocks noGrp="1"/>
          </p:cNvSpPr>
          <p:nvPr>
            <p:ph type="title"/>
          </p:nvPr>
        </p:nvSpPr>
        <p:spPr/>
        <p:txBody>
          <a:bodyPr/>
          <a:lstStyle/>
          <a:p>
            <a:endParaRPr lang="en-US"/>
          </a:p>
        </p:txBody>
      </p:sp>
      <p:pic>
        <p:nvPicPr>
          <p:cNvPr id="4" name="Content Placeholder 3" descr="https://www.geol.umd.edu/~jmerck/geol100/images/36/wet.dry.gif">
            <a:extLst>
              <a:ext uri="{FF2B5EF4-FFF2-40B4-BE49-F238E27FC236}">
                <a16:creationId xmlns:a16="http://schemas.microsoft.com/office/drawing/2014/main" id="{DE769149-F78E-4E29-AA18-116E8075EC3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599" y="1524001"/>
            <a:ext cx="11565467" cy="3928532"/>
          </a:xfrm>
          <a:prstGeom prst="rect">
            <a:avLst/>
          </a:prstGeom>
          <a:noFill/>
        </p:spPr>
      </p:pic>
    </p:spTree>
    <p:extLst>
      <p:ext uri="{BB962C8B-B14F-4D97-AF65-F5344CB8AC3E}">
        <p14:creationId xmlns:p14="http://schemas.microsoft.com/office/powerpoint/2010/main" val="198628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E15D-FE20-48F2-BFFB-D56A968D0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6BA69F-AF78-45D6-A6BE-5A17151198EB}"/>
              </a:ext>
            </a:extLst>
          </p:cNvPr>
          <p:cNvSpPr>
            <a:spLocks noGrp="1"/>
          </p:cNvSpPr>
          <p:nvPr>
            <p:ph idx="1"/>
          </p:nvPr>
        </p:nvSpPr>
        <p:spPr/>
        <p:txBody>
          <a:bodyPr/>
          <a:lstStyle/>
          <a:p>
            <a:pPr lvl="0"/>
            <a:r>
              <a:rPr lang="en-US" sz="4000" b="1" dirty="0"/>
              <a:t>Dry glaciers</a:t>
            </a:r>
            <a:r>
              <a:rPr lang="en-US" sz="4000" dirty="0"/>
              <a:t>: In colder climates, basal melting is minimal or absent, and flow is entirely through internal plastic deformation.</a:t>
            </a:r>
          </a:p>
          <a:p>
            <a:pPr lvl="0"/>
            <a:r>
              <a:rPr lang="en-US" sz="4000" b="1" dirty="0"/>
              <a:t>Wet glaciers</a:t>
            </a:r>
            <a:r>
              <a:rPr lang="en-US" sz="4000" dirty="0"/>
              <a:t>: In warmer climates, basal slip can predominate. </a:t>
            </a:r>
          </a:p>
          <a:p>
            <a:endParaRPr lang="en-US" dirty="0"/>
          </a:p>
        </p:txBody>
      </p:sp>
    </p:spTree>
    <p:extLst>
      <p:ext uri="{BB962C8B-B14F-4D97-AF65-F5344CB8AC3E}">
        <p14:creationId xmlns:p14="http://schemas.microsoft.com/office/powerpoint/2010/main" val="361160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81C1-5438-4A4E-9DB0-847ACDDC8B2B}"/>
              </a:ext>
            </a:extLst>
          </p:cNvPr>
          <p:cNvSpPr>
            <a:spLocks noGrp="1"/>
          </p:cNvSpPr>
          <p:nvPr>
            <p:ph type="title"/>
          </p:nvPr>
        </p:nvSpPr>
        <p:spPr/>
        <p:txBody>
          <a:bodyPr>
            <a:normAutofit fontScale="90000"/>
          </a:bodyPr>
          <a:lstStyle/>
          <a:p>
            <a:r>
              <a:rPr lang="en-US" dirty="0"/>
              <a:t>Glaciers always move forward, never backward</a:t>
            </a:r>
            <a:br>
              <a:rPr lang="en-US" dirty="0"/>
            </a:br>
            <a:endParaRPr lang="en-US" dirty="0"/>
          </a:p>
        </p:txBody>
      </p:sp>
      <p:sp>
        <p:nvSpPr>
          <p:cNvPr id="3" name="Content Placeholder 2">
            <a:extLst>
              <a:ext uri="{FF2B5EF4-FFF2-40B4-BE49-F238E27FC236}">
                <a16:creationId xmlns:a16="http://schemas.microsoft.com/office/drawing/2014/main" id="{23429C96-1A19-446C-9283-D4923A47EDBA}"/>
              </a:ext>
            </a:extLst>
          </p:cNvPr>
          <p:cNvSpPr>
            <a:spLocks noGrp="1"/>
          </p:cNvSpPr>
          <p:nvPr>
            <p:ph idx="1"/>
          </p:nvPr>
        </p:nvSpPr>
        <p:spPr>
          <a:xfrm>
            <a:off x="838200" y="1490133"/>
            <a:ext cx="10515600" cy="4686830"/>
          </a:xfrm>
        </p:spPr>
        <p:txBody>
          <a:bodyPr/>
          <a:lstStyle/>
          <a:p>
            <a:pPr lvl="1"/>
            <a:r>
              <a:rPr lang="en-US" sz="4000" b="1" u="sng" dirty="0"/>
              <a:t>Stationary</a:t>
            </a:r>
            <a:r>
              <a:rPr lang="en-US" sz="4000" dirty="0"/>
              <a:t> --If it moves forward at the same rate as the front of the glacier melts</a:t>
            </a:r>
          </a:p>
          <a:p>
            <a:pPr lvl="1"/>
            <a:r>
              <a:rPr lang="en-US" sz="4000" b="1" u="sng" dirty="0"/>
              <a:t>Advancing</a:t>
            </a:r>
            <a:r>
              <a:rPr lang="en-US" sz="4000" dirty="0"/>
              <a:t> – when a glacier moves forward faster than it melts</a:t>
            </a:r>
          </a:p>
          <a:p>
            <a:pPr lvl="1"/>
            <a:r>
              <a:rPr lang="en-US" sz="4000" b="1" u="sng" dirty="0">
                <a:hlinkClick r:id="rId2"/>
              </a:rPr>
              <a:t>Retreating</a:t>
            </a:r>
            <a:r>
              <a:rPr lang="en-US" sz="4000" dirty="0"/>
              <a:t>—when a glacier melts faster than it moves forward</a:t>
            </a:r>
          </a:p>
          <a:p>
            <a:endParaRPr lang="en-US" dirty="0"/>
          </a:p>
        </p:txBody>
      </p:sp>
    </p:spTree>
    <p:extLst>
      <p:ext uri="{BB962C8B-B14F-4D97-AF65-F5344CB8AC3E}">
        <p14:creationId xmlns:p14="http://schemas.microsoft.com/office/powerpoint/2010/main" val="278269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C10F-F13C-4C6B-8700-4A0B157A0A2D}"/>
              </a:ext>
            </a:extLst>
          </p:cNvPr>
          <p:cNvSpPr>
            <a:spLocks noGrp="1"/>
          </p:cNvSpPr>
          <p:nvPr>
            <p:ph type="title"/>
          </p:nvPr>
        </p:nvSpPr>
        <p:spPr/>
        <p:txBody>
          <a:bodyPr>
            <a:normAutofit fontScale="90000"/>
          </a:bodyPr>
          <a:lstStyle/>
          <a:p>
            <a:r>
              <a:rPr lang="en-US" dirty="0">
                <a:hlinkClick r:id="rId2"/>
              </a:rPr>
              <a:t>Move</a:t>
            </a:r>
            <a:r>
              <a:rPr lang="en-US" dirty="0"/>
              <a:t> 300ft (100 m) per year, and mostly in summer</a:t>
            </a:r>
            <a:br>
              <a:rPr lang="en-US" dirty="0"/>
            </a:br>
            <a:endParaRPr lang="en-US" dirty="0"/>
          </a:p>
        </p:txBody>
      </p:sp>
      <p:sp>
        <p:nvSpPr>
          <p:cNvPr id="3" name="Content Placeholder 2">
            <a:extLst>
              <a:ext uri="{FF2B5EF4-FFF2-40B4-BE49-F238E27FC236}">
                <a16:creationId xmlns:a16="http://schemas.microsoft.com/office/drawing/2014/main" id="{62011401-F78A-4169-A9AB-102FF36B07B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0756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456</Words>
  <Application>Microsoft Office PowerPoint</Application>
  <PresentationFormat>Widescreen</PresentationFormat>
  <Paragraphs>43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Glacier movement, glacier types and the 4 glaciations</vt:lpstr>
      <vt:lpstr>Glacier- large mass of recrystallized snow that is on land and is moving </vt:lpstr>
      <vt:lpstr>4 mechanisms responsible for ablation </vt:lpstr>
      <vt:lpstr>II.  GLACIER MOVEMENT—ultimately, movement occurs due to gravity </vt:lpstr>
      <vt:lpstr>BASAL SLIDING  </vt:lpstr>
      <vt:lpstr>PowerPoint Presentation</vt:lpstr>
      <vt:lpstr>PowerPoint Presentation</vt:lpstr>
      <vt:lpstr>Glaciers always move forward, never backward </vt:lpstr>
      <vt:lpstr>Move 300ft (100 m) per year, and mostly in summer </vt:lpstr>
      <vt:lpstr>III.  TYPES OF GLACIERS </vt:lpstr>
      <vt:lpstr>PowerPoint Presentation</vt:lpstr>
      <vt:lpstr>PowerPoint Presentation</vt:lpstr>
      <vt:lpstr>PowerPoint Presentation</vt:lpstr>
      <vt:lpstr>PowerPoint Presentation</vt:lpstr>
      <vt:lpstr>PowerPoint Presentation</vt:lpstr>
      <vt:lpstr>PowerPoint Presentation</vt:lpstr>
      <vt:lpstr>Alpine/ valley/ mountain glacier - between 2 mountains</vt:lpstr>
      <vt:lpstr>PowerPoint Presentation</vt:lpstr>
      <vt:lpstr>PowerPoint Presentation</vt:lpstr>
      <vt:lpstr>PowerPoint Presentation</vt:lpstr>
      <vt:lpstr>Piedmont glacier - a valley glacier that enters a lowland plain and spreads out like a fan </vt:lpstr>
      <vt:lpstr>PowerPoint Presentation</vt:lpstr>
      <vt:lpstr>PowerPoint Presentation</vt:lpstr>
      <vt:lpstr>PowerPoint Presentation</vt:lpstr>
      <vt:lpstr>Cirque glacier- glacier fills “bowl” on mountainside then eventually feeds valley glaciers </vt:lpstr>
      <vt:lpstr>PowerPoint Presentation</vt:lpstr>
      <vt:lpstr>PowerPoint Presentation</vt:lpstr>
      <vt:lpstr>PowerPoint Presentation</vt:lpstr>
      <vt:lpstr>IV. 4 glaciations of the last ice age (2,000,000 ya to 10,000 ya) </vt:lpstr>
      <vt:lpstr>Nebraskan = 2,000,000 ya    Kansan = 1,250,000 ya Illinoisan = 500,000 ya    Wisconsin = 40,000  ya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Glacier movement, glacier types and the 4 glaciations</dc:title>
  <dc:creator>Lisa Dailey</dc:creator>
  <cp:lastModifiedBy>Lisa Dailey</cp:lastModifiedBy>
  <cp:revision>12</cp:revision>
  <dcterms:created xsi:type="dcterms:W3CDTF">2018-11-05T01:51:47Z</dcterms:created>
  <dcterms:modified xsi:type="dcterms:W3CDTF">2022-10-21T17:37:57Z</dcterms:modified>
</cp:coreProperties>
</file>