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9" r:id="rId11"/>
    <p:sldId id="265" r:id="rId12"/>
    <p:sldId id="266" r:id="rId13"/>
    <p:sldId id="267" r:id="rId14"/>
    <p:sldId id="268" r:id="rId15"/>
    <p:sldId id="269" r:id="rId16"/>
    <p:sldId id="270" r:id="rId17"/>
    <p:sldId id="271" r:id="rId18"/>
    <p:sldId id="272" r:id="rId19"/>
    <p:sldId id="273" r:id="rId20"/>
    <p:sldId id="274" r:id="rId21"/>
    <p:sldId id="275" r:id="rId22"/>
    <p:sldId id="280" r:id="rId23"/>
    <p:sldId id="276" r:id="rId24"/>
    <p:sldId id="281" r:id="rId25"/>
    <p:sldId id="282" r:id="rId26"/>
    <p:sldId id="283" r:id="rId27"/>
    <p:sldId id="284" r:id="rId28"/>
    <p:sldId id="285" r:id="rId29"/>
    <p:sldId id="286" r:id="rId30"/>
    <p:sldId id="287" r:id="rId31"/>
    <p:sldId id="2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BEEF04-DA6C-47FA-A53A-568AA2F4C9A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31994-824A-4F65-A909-E9348543DD0C}" type="slidenum">
              <a:rPr lang="en-US" smtClean="0"/>
              <a:t>‹#›</a:t>
            </a:fld>
            <a:endParaRPr lang="en-US"/>
          </a:p>
        </p:txBody>
      </p:sp>
    </p:spTree>
    <p:extLst>
      <p:ext uri="{BB962C8B-B14F-4D97-AF65-F5344CB8AC3E}">
        <p14:creationId xmlns:p14="http://schemas.microsoft.com/office/powerpoint/2010/main" val="289458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EEF04-DA6C-47FA-A53A-568AA2F4C9A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31994-824A-4F65-A909-E9348543DD0C}" type="slidenum">
              <a:rPr lang="en-US" smtClean="0"/>
              <a:t>‹#›</a:t>
            </a:fld>
            <a:endParaRPr lang="en-US"/>
          </a:p>
        </p:txBody>
      </p:sp>
    </p:spTree>
    <p:extLst>
      <p:ext uri="{BB962C8B-B14F-4D97-AF65-F5344CB8AC3E}">
        <p14:creationId xmlns:p14="http://schemas.microsoft.com/office/powerpoint/2010/main" val="1620578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EEF04-DA6C-47FA-A53A-568AA2F4C9A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31994-824A-4F65-A909-E9348543DD0C}" type="slidenum">
              <a:rPr lang="en-US" smtClean="0"/>
              <a:t>‹#›</a:t>
            </a:fld>
            <a:endParaRPr lang="en-US"/>
          </a:p>
        </p:txBody>
      </p:sp>
    </p:spTree>
    <p:extLst>
      <p:ext uri="{BB962C8B-B14F-4D97-AF65-F5344CB8AC3E}">
        <p14:creationId xmlns:p14="http://schemas.microsoft.com/office/powerpoint/2010/main" val="18249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EEF04-DA6C-47FA-A53A-568AA2F4C9A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31994-824A-4F65-A909-E9348543DD0C}" type="slidenum">
              <a:rPr lang="en-US" smtClean="0"/>
              <a:t>‹#›</a:t>
            </a:fld>
            <a:endParaRPr lang="en-US"/>
          </a:p>
        </p:txBody>
      </p:sp>
    </p:spTree>
    <p:extLst>
      <p:ext uri="{BB962C8B-B14F-4D97-AF65-F5344CB8AC3E}">
        <p14:creationId xmlns:p14="http://schemas.microsoft.com/office/powerpoint/2010/main" val="417580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BEEF04-DA6C-47FA-A53A-568AA2F4C9A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31994-824A-4F65-A909-E9348543DD0C}" type="slidenum">
              <a:rPr lang="en-US" smtClean="0"/>
              <a:t>‹#›</a:t>
            </a:fld>
            <a:endParaRPr lang="en-US"/>
          </a:p>
        </p:txBody>
      </p:sp>
    </p:spTree>
    <p:extLst>
      <p:ext uri="{BB962C8B-B14F-4D97-AF65-F5344CB8AC3E}">
        <p14:creationId xmlns:p14="http://schemas.microsoft.com/office/powerpoint/2010/main" val="403764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BEEF04-DA6C-47FA-A53A-568AA2F4C9A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31994-824A-4F65-A909-E9348543DD0C}" type="slidenum">
              <a:rPr lang="en-US" smtClean="0"/>
              <a:t>‹#›</a:t>
            </a:fld>
            <a:endParaRPr lang="en-US"/>
          </a:p>
        </p:txBody>
      </p:sp>
    </p:spTree>
    <p:extLst>
      <p:ext uri="{BB962C8B-B14F-4D97-AF65-F5344CB8AC3E}">
        <p14:creationId xmlns:p14="http://schemas.microsoft.com/office/powerpoint/2010/main" val="3351143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BEEF04-DA6C-47FA-A53A-568AA2F4C9A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31994-824A-4F65-A909-E9348543DD0C}" type="slidenum">
              <a:rPr lang="en-US" smtClean="0"/>
              <a:t>‹#›</a:t>
            </a:fld>
            <a:endParaRPr lang="en-US"/>
          </a:p>
        </p:txBody>
      </p:sp>
    </p:spTree>
    <p:extLst>
      <p:ext uri="{BB962C8B-B14F-4D97-AF65-F5344CB8AC3E}">
        <p14:creationId xmlns:p14="http://schemas.microsoft.com/office/powerpoint/2010/main" val="397176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BEEF04-DA6C-47FA-A53A-568AA2F4C9A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31994-824A-4F65-A909-E9348543DD0C}" type="slidenum">
              <a:rPr lang="en-US" smtClean="0"/>
              <a:t>‹#›</a:t>
            </a:fld>
            <a:endParaRPr lang="en-US"/>
          </a:p>
        </p:txBody>
      </p:sp>
    </p:spTree>
    <p:extLst>
      <p:ext uri="{BB962C8B-B14F-4D97-AF65-F5344CB8AC3E}">
        <p14:creationId xmlns:p14="http://schemas.microsoft.com/office/powerpoint/2010/main" val="100022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EEF04-DA6C-47FA-A53A-568AA2F4C9A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31994-824A-4F65-A909-E9348543DD0C}" type="slidenum">
              <a:rPr lang="en-US" smtClean="0"/>
              <a:t>‹#›</a:t>
            </a:fld>
            <a:endParaRPr lang="en-US"/>
          </a:p>
        </p:txBody>
      </p:sp>
    </p:spTree>
    <p:extLst>
      <p:ext uri="{BB962C8B-B14F-4D97-AF65-F5344CB8AC3E}">
        <p14:creationId xmlns:p14="http://schemas.microsoft.com/office/powerpoint/2010/main" val="235760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BEEF04-DA6C-47FA-A53A-568AA2F4C9A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31994-824A-4F65-A909-E9348543DD0C}" type="slidenum">
              <a:rPr lang="en-US" smtClean="0"/>
              <a:t>‹#›</a:t>
            </a:fld>
            <a:endParaRPr lang="en-US"/>
          </a:p>
        </p:txBody>
      </p:sp>
    </p:spTree>
    <p:extLst>
      <p:ext uri="{BB962C8B-B14F-4D97-AF65-F5344CB8AC3E}">
        <p14:creationId xmlns:p14="http://schemas.microsoft.com/office/powerpoint/2010/main" val="328942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BEEF04-DA6C-47FA-A53A-568AA2F4C9A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31994-824A-4F65-A909-E9348543DD0C}" type="slidenum">
              <a:rPr lang="en-US" smtClean="0"/>
              <a:t>‹#›</a:t>
            </a:fld>
            <a:endParaRPr lang="en-US"/>
          </a:p>
        </p:txBody>
      </p:sp>
    </p:spTree>
    <p:extLst>
      <p:ext uri="{BB962C8B-B14F-4D97-AF65-F5344CB8AC3E}">
        <p14:creationId xmlns:p14="http://schemas.microsoft.com/office/powerpoint/2010/main" val="200718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EEF04-DA6C-47FA-A53A-568AA2F4C9A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31994-824A-4F65-A909-E9348543DD0C}" type="slidenum">
              <a:rPr lang="en-US" smtClean="0"/>
              <a:t>‹#›</a:t>
            </a:fld>
            <a:endParaRPr lang="en-US"/>
          </a:p>
        </p:txBody>
      </p:sp>
    </p:spTree>
    <p:extLst>
      <p:ext uri="{BB962C8B-B14F-4D97-AF65-F5344CB8AC3E}">
        <p14:creationId xmlns:p14="http://schemas.microsoft.com/office/powerpoint/2010/main" val="49386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00100"/>
            <a:ext cx="9144000" cy="5052059"/>
          </a:xfrm>
        </p:spPr>
        <p:txBody>
          <a:bodyPr>
            <a:normAutofit/>
          </a:bodyPr>
          <a:lstStyle/>
          <a:p>
            <a:r>
              <a:rPr lang="en-US" dirty="0" smtClean="0"/>
              <a:t>Notes- GLACIAL DEPOSITION, LANDFORMS, EROSION, AND THE FORMATION OF THE GREAT LAKES</a:t>
            </a:r>
            <a:endParaRPr lang="en-US" dirty="0"/>
          </a:p>
        </p:txBody>
      </p:sp>
    </p:spTree>
    <p:extLst>
      <p:ext uri="{BB962C8B-B14F-4D97-AF65-F5344CB8AC3E}">
        <p14:creationId xmlns:p14="http://schemas.microsoft.com/office/powerpoint/2010/main" val="216401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Image result for es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80913"/>
            <a:ext cx="10019291" cy="8527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61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600" b="1" u="sng" dirty="0"/>
              <a:t>Drumlin</a:t>
            </a:r>
            <a:r>
              <a:rPr lang="en-US" sz="3600" dirty="0"/>
              <a:t> – egg shaped small hill.  The tapered end of each hill points in the direction of glacier flow.</a:t>
            </a:r>
            <a:br>
              <a:rPr lang="en-US" sz="3600" dirty="0"/>
            </a:br>
            <a:endParaRPr lang="en-US" sz="3600" dirty="0"/>
          </a:p>
        </p:txBody>
      </p:sp>
      <p:pic>
        <p:nvPicPr>
          <p:cNvPr id="9218" name="Picture 2" descr="Image result for drumli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8" y="2451117"/>
            <a:ext cx="3820403" cy="224524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drum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761" y="1292785"/>
            <a:ext cx="8339239" cy="551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386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200" b="1" u="sng" dirty="0"/>
              <a:t>Outwash Plain</a:t>
            </a:r>
            <a:r>
              <a:rPr lang="en-US" sz="3200" dirty="0"/>
              <a:t>--meltwater carries small sediments (clay, sand, small gravel) and deposits it in a fan- like pattern [bad agricultural land--too sandy]</a:t>
            </a:r>
            <a:br>
              <a:rPr lang="en-US" sz="3200" dirty="0"/>
            </a:br>
            <a:endParaRPr lang="en-US" sz="3200" dirty="0"/>
          </a:p>
        </p:txBody>
      </p:sp>
      <p:pic>
        <p:nvPicPr>
          <p:cNvPr id="11266" name="Picture 2" descr="Image result for glacial outwash plai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707" y="1690688"/>
            <a:ext cx="7613313" cy="511145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glacial outwash pl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592" y="2302635"/>
            <a:ext cx="6158509" cy="3887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51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200" b="1" u="sng" dirty="0"/>
              <a:t>Lake</a:t>
            </a:r>
            <a:r>
              <a:rPr lang="en-US" sz="3200" dirty="0"/>
              <a:t> </a:t>
            </a:r>
            <a:r>
              <a:rPr lang="en-US" sz="3200" b="1" u="sng" dirty="0"/>
              <a:t>plains</a:t>
            </a:r>
            <a:r>
              <a:rPr lang="en-US" sz="3200" dirty="0"/>
              <a:t>- flat, fertile land caused by sediments being </a:t>
            </a:r>
            <a:r>
              <a:rPr lang="en-US" sz="3200" dirty="0" err="1"/>
              <a:t>layed</a:t>
            </a:r>
            <a:r>
              <a:rPr lang="en-US" sz="3200" dirty="0"/>
              <a:t> down by wave action   Example: Saginaw river valley</a:t>
            </a:r>
            <a:br>
              <a:rPr lang="en-US" sz="3200" dirty="0"/>
            </a:br>
            <a:endParaRPr lang="en-US" sz="3200" dirty="0"/>
          </a:p>
        </p:txBody>
      </p:sp>
      <p:pic>
        <p:nvPicPr>
          <p:cNvPr id="12290" name="Picture 2" descr="Image result for lake plain sagina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6375" y="1313827"/>
            <a:ext cx="8261873" cy="541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484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200" b="1" u="sng" dirty="0"/>
              <a:t>Kettles</a:t>
            </a:r>
            <a:r>
              <a:rPr lang="en-US" sz="3200" dirty="0"/>
              <a:t>- formed when large blocks of ice break off, create a dent due to their weight, then melt and fill in the dent.  Many of Michigan’s lakes were formed this way.</a:t>
            </a:r>
            <a:br>
              <a:rPr lang="en-US" sz="3200" dirty="0"/>
            </a:br>
            <a:endParaRPr lang="en-US" sz="3200" dirty="0"/>
          </a:p>
        </p:txBody>
      </p:sp>
      <p:pic>
        <p:nvPicPr>
          <p:cNvPr id="13314" name="Picture 2" descr="Image result for kettle lak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6358" y="1202417"/>
            <a:ext cx="8537802" cy="552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006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852" y="365125"/>
            <a:ext cx="10858948" cy="1460500"/>
          </a:xfrm>
        </p:spPr>
        <p:txBody>
          <a:bodyPr>
            <a:normAutofit fontScale="90000"/>
          </a:bodyPr>
          <a:lstStyle/>
          <a:p>
            <a:pPr lvl="1" algn="l" rtl="0">
              <a:lnSpc>
                <a:spcPct val="90000"/>
              </a:lnSpc>
              <a:spcBef>
                <a:spcPct val="0"/>
              </a:spcBef>
            </a:pPr>
            <a:r>
              <a:rPr lang="en-US" sz="2700" b="1" u="sng" dirty="0"/>
              <a:t>Rock</a:t>
            </a:r>
            <a:r>
              <a:rPr lang="en-US" sz="2700" dirty="0"/>
              <a:t> </a:t>
            </a:r>
            <a:r>
              <a:rPr lang="en-US" sz="2700" b="1" u="sng" dirty="0"/>
              <a:t>outcrop</a:t>
            </a:r>
            <a:r>
              <a:rPr lang="en-US" sz="2700" dirty="0"/>
              <a:t>- a section of rock that stands out higher than the surrounding land.  Form due to erosion by the flow of water past soft, sedimentary rock.  examples: Mackinac island, Drummond Island, Castle Rock, Wisconsin Dells</a:t>
            </a:r>
            <a:r>
              <a:rPr lang="en-US" sz="1800" dirty="0"/>
              <a:t/>
            </a:r>
            <a:br>
              <a:rPr lang="en-US" sz="1800" dirty="0"/>
            </a:br>
            <a:endParaRPr lang="en-US" dirty="0"/>
          </a:p>
        </p:txBody>
      </p:sp>
      <p:pic>
        <p:nvPicPr>
          <p:cNvPr id="14338" name="Picture 2" descr="Image result for castle rock upper peninsul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4852" y="1739563"/>
            <a:ext cx="4350955" cy="487638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mackinac is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876" y="1577601"/>
            <a:ext cx="9391650" cy="52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171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US" sz="3600" b="1" u="sng" dirty="0"/>
              <a:t>Cirques</a:t>
            </a:r>
            <a:r>
              <a:rPr lang="en-US" sz="3600" dirty="0"/>
              <a:t>- carved out bowl shapes on mountains</a:t>
            </a:r>
            <a:br>
              <a:rPr lang="en-US" sz="3600" dirty="0"/>
            </a:br>
            <a:endParaRPr lang="en-US" sz="3600" dirty="0"/>
          </a:p>
        </p:txBody>
      </p:sp>
      <p:pic>
        <p:nvPicPr>
          <p:cNvPr id="15362" name="Picture 2" descr="Image result for cirque mountai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3525" y="1048979"/>
            <a:ext cx="7686390" cy="5696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072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200" b="1" u="sng" dirty="0" err="1"/>
              <a:t>Aretes</a:t>
            </a:r>
            <a:r>
              <a:rPr lang="en-US" sz="3200" dirty="0"/>
              <a:t>- sharp ridges formed by back to back cirque glaciers</a:t>
            </a:r>
            <a:br>
              <a:rPr lang="en-US" sz="3200" dirty="0"/>
            </a:br>
            <a:endParaRPr lang="en-US" sz="3200" dirty="0"/>
          </a:p>
        </p:txBody>
      </p:sp>
      <p:pic>
        <p:nvPicPr>
          <p:cNvPr id="16386" name="Picture 2" descr="Image result for are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7059" y="1198927"/>
            <a:ext cx="7545430" cy="565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869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200" b="1" u="sng" dirty="0"/>
              <a:t>Hanging</a:t>
            </a:r>
            <a:r>
              <a:rPr lang="en-US" sz="3200" dirty="0"/>
              <a:t> </a:t>
            </a:r>
            <a:r>
              <a:rPr lang="en-US" sz="3200" b="1" u="sng" dirty="0"/>
              <a:t>valleys</a:t>
            </a:r>
            <a:r>
              <a:rPr lang="en-US" sz="3200" dirty="0"/>
              <a:t>- u shaped valley carved by cirque glaciers that often have a steep drop off, thus making great </a:t>
            </a:r>
            <a:r>
              <a:rPr lang="en-US" sz="3200" dirty="0" smtClean="0"/>
              <a:t>waterfalls</a:t>
            </a:r>
            <a:endParaRPr lang="en-US" sz="3200" dirty="0"/>
          </a:p>
        </p:txBody>
      </p:sp>
      <p:pic>
        <p:nvPicPr>
          <p:cNvPr id="17410" name="Picture 2" descr="Image result for hanging valle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90132" y="1491176"/>
            <a:ext cx="5114018" cy="5114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592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200" b="1" u="sng" dirty="0"/>
              <a:t>Horns</a:t>
            </a:r>
            <a:r>
              <a:rPr lang="en-US" sz="3200" dirty="0"/>
              <a:t>- sharp mountain peaks formed by cirque glaciers on the sides of </a:t>
            </a:r>
            <a:r>
              <a:rPr lang="en-US" sz="3200" dirty="0" smtClean="0"/>
              <a:t>mountains</a:t>
            </a:r>
            <a:endParaRPr lang="en-US" sz="3200" dirty="0"/>
          </a:p>
        </p:txBody>
      </p:sp>
      <p:pic>
        <p:nvPicPr>
          <p:cNvPr id="18434" name="Picture 2" descr="Image result for aretes and horns mountai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212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600" b="1" u="sng" dirty="0"/>
              <a:t>Glacial</a:t>
            </a:r>
            <a:r>
              <a:rPr lang="en-US" sz="3600" dirty="0"/>
              <a:t> </a:t>
            </a:r>
            <a:r>
              <a:rPr lang="en-US" sz="3600" b="1" u="sng" dirty="0"/>
              <a:t>flour</a:t>
            </a:r>
            <a:r>
              <a:rPr lang="en-US" sz="3600" dirty="0"/>
              <a:t>- sliding rocks and ice grinding up soft rock into powder</a:t>
            </a:r>
            <a:br>
              <a:rPr lang="en-US" sz="3600" dirty="0"/>
            </a:br>
            <a:endParaRPr lang="en-US" sz="3600" dirty="0"/>
          </a:p>
        </p:txBody>
      </p:sp>
      <p:pic>
        <p:nvPicPr>
          <p:cNvPr id="1026" name="Picture 2" descr="Image result for glacial flou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8782" y="1546160"/>
            <a:ext cx="7749919" cy="516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603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200" b="1" u="sng" dirty="0"/>
              <a:t>U</a:t>
            </a:r>
            <a:r>
              <a:rPr lang="en-US" sz="3200" dirty="0"/>
              <a:t> </a:t>
            </a:r>
            <a:r>
              <a:rPr lang="en-US" sz="3200" b="1" u="sng" dirty="0"/>
              <a:t>valleys</a:t>
            </a:r>
            <a:r>
              <a:rPr lang="en-US" sz="3200" dirty="0"/>
              <a:t>- shape created by valley glacier carving and eroding the space between </a:t>
            </a:r>
            <a:r>
              <a:rPr lang="en-US" sz="3200" dirty="0" smtClean="0"/>
              <a:t>mountains</a:t>
            </a:r>
            <a:endParaRPr lang="en-US" sz="3200" dirty="0"/>
          </a:p>
        </p:txBody>
      </p:sp>
      <p:pic>
        <p:nvPicPr>
          <p:cNvPr id="19458" name="Picture 2" descr="Image result for u valle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9132" y="1825625"/>
            <a:ext cx="7335823"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18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200" b="1" u="sng" dirty="0"/>
              <a:t>Lateral</a:t>
            </a:r>
            <a:r>
              <a:rPr lang="en-US" sz="3200" dirty="0"/>
              <a:t> </a:t>
            </a:r>
            <a:r>
              <a:rPr lang="en-US" sz="3200" b="1" u="sng" dirty="0"/>
              <a:t>moraines</a:t>
            </a:r>
            <a:r>
              <a:rPr lang="en-US" sz="3200" dirty="0"/>
              <a:t>- long ridges that form along the sides of a glacier (like the dirt on the sides of a bulldozer</a:t>
            </a:r>
            <a:r>
              <a:rPr lang="en-US" sz="3200" dirty="0" smtClean="0"/>
              <a:t>)</a:t>
            </a:r>
            <a:endParaRPr lang="en-US" sz="3200" dirty="0"/>
          </a:p>
        </p:txBody>
      </p:sp>
      <p:pic>
        <p:nvPicPr>
          <p:cNvPr id="20482" name="Picture 2" descr="Image result for lateral mora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1412" y="1858169"/>
            <a:ext cx="7568338" cy="486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167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r>
              <a:rPr lang="en-US" b="1" u="sng" dirty="0" smtClean="0"/>
              <a:t>1 Plucking</a:t>
            </a:r>
            <a:r>
              <a:rPr lang="en-US" dirty="0" smtClean="0"/>
              <a:t>- water melts into cracks of rocks then refreezes.  It grips the rock, then the Ice moves forward breaking the rock up.  The attached rock can now be used as a grinding tool.</a:t>
            </a:r>
            <a:br>
              <a:rPr lang="en-US" dirty="0" smtClean="0"/>
            </a:br>
            <a:r>
              <a:rPr lang="en-US" dirty="0" smtClean="0"/>
              <a:t>2 </a:t>
            </a:r>
            <a:r>
              <a:rPr lang="en-US" b="1" u="sng" dirty="0" smtClean="0"/>
              <a:t>Abrasion</a:t>
            </a:r>
            <a:r>
              <a:rPr lang="en-US" dirty="0" smtClean="0"/>
              <a:t>- rubbing of rocks in the glacier on the rock of the Earth.  </a:t>
            </a:r>
            <a:br>
              <a:rPr lang="en-US" dirty="0" smtClean="0"/>
            </a:br>
            <a:r>
              <a:rPr lang="en-US" dirty="0" smtClean="0"/>
              <a:t>	A. Creates </a:t>
            </a:r>
            <a:r>
              <a:rPr lang="en-US" b="1" u="sng" dirty="0" smtClean="0"/>
              <a:t>glacial</a:t>
            </a:r>
            <a:r>
              <a:rPr lang="en-US" dirty="0" smtClean="0"/>
              <a:t> </a:t>
            </a:r>
            <a:r>
              <a:rPr lang="en-US" b="1" u="sng" dirty="0" smtClean="0"/>
              <a:t>flour</a:t>
            </a:r>
            <a:r>
              <a:rPr lang="en-US" dirty="0" smtClean="0"/>
              <a:t> if rock is soft or </a:t>
            </a:r>
            <a:br>
              <a:rPr lang="en-US" dirty="0" smtClean="0"/>
            </a:br>
            <a:r>
              <a:rPr lang="en-US" dirty="0" smtClean="0"/>
              <a:t>	</a:t>
            </a:r>
            <a:r>
              <a:rPr lang="en-US" dirty="0"/>
              <a:t>B</a:t>
            </a:r>
            <a:r>
              <a:rPr lang="en-US" dirty="0" smtClean="0"/>
              <a:t>. </a:t>
            </a:r>
            <a:r>
              <a:rPr lang="en-US" b="1" u="sng" dirty="0" smtClean="0"/>
              <a:t>Striations</a:t>
            </a:r>
            <a:r>
              <a:rPr lang="en-US" dirty="0" smtClean="0"/>
              <a:t> (scratches) if rock is hard.  Striations show the direction the glacier moved.</a:t>
            </a:r>
            <a:br>
              <a:rPr lang="en-US" dirty="0" smtClean="0"/>
            </a:br>
            <a:endParaRPr lang="en-US" dirty="0"/>
          </a:p>
        </p:txBody>
      </p:sp>
      <p:pic>
        <p:nvPicPr>
          <p:cNvPr id="21506" name="Picture 2" descr="Image result for glacial pluck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670" y="1981993"/>
            <a:ext cx="9527002" cy="475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985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l" rtl="0">
              <a:lnSpc>
                <a:spcPct val="90000"/>
              </a:lnSpc>
              <a:spcBef>
                <a:spcPct val="0"/>
              </a:spcBef>
            </a:pPr>
            <a:r>
              <a:rPr lang="en-US" sz="3100" b="1" u="sng" dirty="0" smtClean="0"/>
              <a:t>Frost</a:t>
            </a:r>
            <a:r>
              <a:rPr lang="en-US" sz="3100" dirty="0" smtClean="0"/>
              <a:t> </a:t>
            </a:r>
            <a:r>
              <a:rPr lang="en-US" sz="3100" b="1" u="sng" dirty="0" smtClean="0"/>
              <a:t>wedging</a:t>
            </a:r>
            <a:r>
              <a:rPr lang="en-US" sz="3100" dirty="0" smtClean="0"/>
              <a:t> is the opening of </a:t>
            </a:r>
            <a:r>
              <a:rPr lang="en-US" sz="3100" b="1" u="sng" dirty="0" smtClean="0"/>
              <a:t>crevasses</a:t>
            </a:r>
            <a:r>
              <a:rPr lang="en-US" sz="3100" dirty="0" smtClean="0"/>
              <a:t> (a crack) in rock due to freezing and thawing water.  It is another method glaciers use to pulverize rock.</a:t>
            </a:r>
            <a:r>
              <a:rPr lang="en-US" dirty="0" smtClean="0"/>
              <a:t/>
            </a:r>
            <a:br>
              <a:rPr lang="en-US" dirty="0" smtClean="0"/>
            </a:br>
            <a:endParaRPr lang="en-US" dirty="0"/>
          </a:p>
        </p:txBody>
      </p:sp>
      <p:pic>
        <p:nvPicPr>
          <p:cNvPr id="22530" name="Picture 2" descr="Image result for frost wedg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914" y="1974093"/>
            <a:ext cx="6130429" cy="4286858"/>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Image result for frost wedg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223" y="1974093"/>
            <a:ext cx="6580442" cy="396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870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Great Lakes formed– occurred during last glaciation</a:t>
            </a:r>
            <a:endParaRPr lang="en-US" dirty="0"/>
          </a:p>
        </p:txBody>
      </p:sp>
      <p:pic>
        <p:nvPicPr>
          <p:cNvPr id="4" name="Content Placeholder 3"/>
          <p:cNvPicPr>
            <a:picLocks noGrp="1" noChangeAspect="1"/>
          </p:cNvPicPr>
          <p:nvPr>
            <p:ph idx="1"/>
          </p:nvPr>
        </p:nvPicPr>
        <p:blipFill>
          <a:blip r:embed="rId2"/>
          <a:stretch>
            <a:fillRect/>
          </a:stretch>
        </p:blipFill>
        <p:spPr>
          <a:xfrm>
            <a:off x="1925968" y="1825625"/>
            <a:ext cx="8340064" cy="4351338"/>
          </a:xfrm>
          <a:prstGeom prst="rect">
            <a:avLst/>
          </a:prstGeom>
        </p:spPr>
      </p:pic>
    </p:spTree>
    <p:extLst>
      <p:ext uri="{BB962C8B-B14F-4D97-AF65-F5344CB8AC3E}">
        <p14:creationId xmlns:p14="http://schemas.microsoft.com/office/powerpoint/2010/main" val="1448464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3200" dirty="0" smtClean="0"/>
              <a:t>Before glaciers ever happened, </a:t>
            </a:r>
            <a:r>
              <a:rPr lang="en-US" sz="3200" dirty="0"/>
              <a:t>w</a:t>
            </a:r>
            <a:r>
              <a:rPr lang="en-US" sz="3200" dirty="0" smtClean="0"/>
              <a:t>e were under oceans for 300 million years laying down soft sedimentary rock</a:t>
            </a:r>
            <a:r>
              <a:rPr lang="en-US" dirty="0" smtClean="0"/>
              <a:t/>
            </a:r>
            <a:br>
              <a:rPr lang="en-US" dirty="0" smtClean="0"/>
            </a:br>
            <a:endParaRPr lang="en-US" dirty="0"/>
          </a:p>
        </p:txBody>
      </p:sp>
      <p:pic>
        <p:nvPicPr>
          <p:cNvPr id="23554" name="Picture 2" descr="Image result for michigan under prehistoric oce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7979" y="1532515"/>
            <a:ext cx="6467535" cy="520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551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79" y="365125"/>
            <a:ext cx="11370833" cy="1325563"/>
          </a:xfrm>
        </p:spPr>
        <p:txBody>
          <a:bodyPr>
            <a:noAutofit/>
          </a:bodyPr>
          <a:lstStyle/>
          <a:p>
            <a:pPr lvl="1" algn="l" rtl="0">
              <a:lnSpc>
                <a:spcPct val="90000"/>
              </a:lnSpc>
              <a:spcBef>
                <a:spcPct val="0"/>
              </a:spcBef>
            </a:pPr>
            <a:r>
              <a:rPr lang="en-US" sz="3200" dirty="0" smtClean="0"/>
              <a:t>After oceans left, water erosion (due to rainfall) and wind erosion carved ancient river basins for 280 my  (these became the "trail' the glaciers would follow as they grew into Michigan)</a:t>
            </a:r>
            <a:endParaRPr lang="en-US" sz="3200" dirty="0"/>
          </a:p>
        </p:txBody>
      </p:sp>
      <p:pic>
        <p:nvPicPr>
          <p:cNvPr id="4" name="Content Placeholder 3"/>
          <p:cNvPicPr>
            <a:picLocks noGrp="1" noChangeAspect="1"/>
          </p:cNvPicPr>
          <p:nvPr>
            <p:ph idx="1"/>
          </p:nvPr>
        </p:nvPicPr>
        <p:blipFill>
          <a:blip r:embed="rId2"/>
          <a:stretch>
            <a:fillRect/>
          </a:stretch>
        </p:blipFill>
        <p:spPr>
          <a:xfrm>
            <a:off x="2294903" y="1678511"/>
            <a:ext cx="7096523" cy="5001988"/>
          </a:xfrm>
          <a:prstGeom prst="rect">
            <a:avLst/>
          </a:prstGeom>
        </p:spPr>
      </p:pic>
    </p:spTree>
    <p:extLst>
      <p:ext uri="{BB962C8B-B14F-4D97-AF65-F5344CB8AC3E}">
        <p14:creationId xmlns:p14="http://schemas.microsoft.com/office/powerpoint/2010/main" val="4200764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351" y="311337"/>
            <a:ext cx="10515600" cy="1325563"/>
          </a:xfrm>
        </p:spPr>
        <p:txBody>
          <a:bodyPr>
            <a:normAutofit fontScale="90000"/>
          </a:bodyPr>
          <a:lstStyle/>
          <a:p>
            <a:pPr lvl="1" algn="l" rtl="0">
              <a:lnSpc>
                <a:spcPct val="90000"/>
              </a:lnSpc>
              <a:spcBef>
                <a:spcPct val="0"/>
              </a:spcBef>
            </a:pPr>
            <a:r>
              <a:rPr lang="en-US" sz="2700" dirty="0" smtClean="0"/>
              <a:t>2 million years ago an ice age began and 1 million years ago glaciers fell off the Canadian Shield and into the soft sedimentary rock, crushing the land 300 - 800 feet and following the ancient river basins.  This carved the deep basins of the great lakes.</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stretch>
            <a:fillRect/>
          </a:stretch>
        </p:blipFill>
        <p:spPr>
          <a:xfrm>
            <a:off x="1880563" y="1825624"/>
            <a:ext cx="7545032" cy="4930177"/>
          </a:xfrm>
          <a:prstGeom prst="rect">
            <a:avLst/>
          </a:prstGeom>
        </p:spPr>
      </p:pic>
    </p:spTree>
    <p:extLst>
      <p:ext uri="{BB962C8B-B14F-4D97-AF65-F5344CB8AC3E}">
        <p14:creationId xmlns:p14="http://schemas.microsoft.com/office/powerpoint/2010/main" val="1592881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200" dirty="0" smtClean="0"/>
              <a:t>Glaciers began to melt/recede 15,000 years ago leaving meltwater behind which filled the basins.</a:t>
            </a:r>
            <a:br>
              <a:rPr lang="en-US" sz="3200" dirty="0" smtClean="0"/>
            </a:br>
            <a:endParaRPr lang="en-US" sz="3200" dirty="0"/>
          </a:p>
        </p:txBody>
      </p:sp>
      <p:pic>
        <p:nvPicPr>
          <p:cNvPr id="4" name="Content Placeholder 3"/>
          <p:cNvPicPr>
            <a:picLocks noGrp="1" noChangeAspect="1"/>
          </p:cNvPicPr>
          <p:nvPr>
            <p:ph idx="1"/>
          </p:nvPr>
        </p:nvPicPr>
        <p:blipFill>
          <a:blip r:embed="rId2"/>
          <a:stretch>
            <a:fillRect/>
          </a:stretch>
        </p:blipFill>
        <p:spPr>
          <a:xfrm>
            <a:off x="478215" y="1690689"/>
            <a:ext cx="5517549" cy="3741924"/>
          </a:xfrm>
          <a:prstGeom prst="rect">
            <a:avLst/>
          </a:prstGeom>
        </p:spPr>
      </p:pic>
      <p:pic>
        <p:nvPicPr>
          <p:cNvPr id="5" name="Picture 4"/>
          <p:cNvPicPr>
            <a:picLocks noChangeAspect="1"/>
          </p:cNvPicPr>
          <p:nvPr/>
        </p:nvPicPr>
        <p:blipFill>
          <a:blip r:embed="rId3"/>
          <a:stretch>
            <a:fillRect/>
          </a:stretch>
        </p:blipFill>
        <p:spPr>
          <a:xfrm>
            <a:off x="5995764" y="1690688"/>
            <a:ext cx="5718021" cy="4019414"/>
          </a:xfrm>
          <a:prstGeom prst="rect">
            <a:avLst/>
          </a:prstGeom>
        </p:spPr>
      </p:pic>
    </p:spTree>
    <p:extLst>
      <p:ext uri="{BB962C8B-B14F-4D97-AF65-F5344CB8AC3E}">
        <p14:creationId xmlns:p14="http://schemas.microsoft.com/office/powerpoint/2010/main" val="4202409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43601" y="473336"/>
            <a:ext cx="8413585" cy="6245851"/>
          </a:xfrm>
          <a:prstGeom prst="rect">
            <a:avLst/>
          </a:prstGeom>
        </p:spPr>
      </p:pic>
    </p:spTree>
    <p:extLst>
      <p:ext uri="{BB962C8B-B14F-4D97-AF65-F5344CB8AC3E}">
        <p14:creationId xmlns:p14="http://schemas.microsoft.com/office/powerpoint/2010/main" val="243672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600" b="1" u="sng" dirty="0"/>
              <a:t>Till</a:t>
            </a:r>
            <a:r>
              <a:rPr lang="en-US" sz="3600" dirty="0"/>
              <a:t>- unsorted (large and small) rock and sediments that are placed by a glacier</a:t>
            </a:r>
            <a:br>
              <a:rPr lang="en-US" sz="3600" dirty="0"/>
            </a:br>
            <a:endParaRPr lang="en-US" sz="3600" dirty="0"/>
          </a:p>
        </p:txBody>
      </p:sp>
      <p:pic>
        <p:nvPicPr>
          <p:cNvPr id="2050" name="Picture 2" descr="Image result for glacial ti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5751" y="1537458"/>
            <a:ext cx="7673858" cy="532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655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l" rtl="0">
              <a:lnSpc>
                <a:spcPct val="90000"/>
              </a:lnSpc>
              <a:spcBef>
                <a:spcPct val="0"/>
              </a:spcBef>
            </a:pPr>
            <a:r>
              <a:rPr lang="en-US" dirty="0" smtClean="0"/>
              <a:t/>
            </a:r>
            <a:br>
              <a:rPr lang="en-US" dirty="0" smtClean="0"/>
            </a:br>
            <a:r>
              <a:rPr lang="en-US" sz="3600" dirty="0" smtClean="0"/>
              <a:t>Lake levels fell until sediment “plugged up” the outlet</a:t>
            </a:r>
            <a:endParaRPr lang="en-US" dirty="0"/>
          </a:p>
        </p:txBody>
      </p:sp>
      <p:pic>
        <p:nvPicPr>
          <p:cNvPr id="4" name="Content Placeholder 3"/>
          <p:cNvPicPr>
            <a:picLocks noGrp="1" noChangeAspect="1"/>
          </p:cNvPicPr>
          <p:nvPr>
            <p:ph idx="1"/>
          </p:nvPr>
        </p:nvPicPr>
        <p:blipFill>
          <a:blip r:embed="rId2"/>
          <a:stretch>
            <a:fillRect/>
          </a:stretch>
        </p:blipFill>
        <p:spPr>
          <a:xfrm>
            <a:off x="2130954" y="1634246"/>
            <a:ext cx="7454110" cy="5057009"/>
          </a:xfrm>
          <a:prstGeom prst="rect">
            <a:avLst/>
          </a:prstGeom>
        </p:spPr>
      </p:pic>
    </p:spTree>
    <p:extLst>
      <p:ext uri="{BB962C8B-B14F-4D97-AF65-F5344CB8AC3E}">
        <p14:creationId xmlns:p14="http://schemas.microsoft.com/office/powerpoint/2010/main" val="3432743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200" dirty="0" smtClean="0"/>
              <a:t>Many times lake levels rose and fell eroding and depositing material on shores and allowing wind to blow sand, forming dunes.</a:t>
            </a:r>
            <a:endParaRPr lang="en-US" sz="3200" dirty="0"/>
          </a:p>
        </p:txBody>
      </p:sp>
      <p:pic>
        <p:nvPicPr>
          <p:cNvPr id="4" name="Content Placeholder 3"/>
          <p:cNvPicPr>
            <a:picLocks noGrp="1" noChangeAspect="1"/>
          </p:cNvPicPr>
          <p:nvPr>
            <p:ph idx="1"/>
          </p:nvPr>
        </p:nvPicPr>
        <p:blipFill>
          <a:blip r:embed="rId2"/>
          <a:stretch>
            <a:fillRect/>
          </a:stretch>
        </p:blipFill>
        <p:spPr>
          <a:xfrm>
            <a:off x="1784134" y="1605024"/>
            <a:ext cx="8048355" cy="5161535"/>
          </a:xfrm>
          <a:prstGeom prst="rect">
            <a:avLst/>
          </a:prstGeom>
        </p:spPr>
      </p:pic>
    </p:spTree>
    <p:extLst>
      <p:ext uri="{BB962C8B-B14F-4D97-AF65-F5344CB8AC3E}">
        <p14:creationId xmlns:p14="http://schemas.microsoft.com/office/powerpoint/2010/main" val="708671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600" b="1" u="sng" dirty="0"/>
              <a:t>Dunes</a:t>
            </a:r>
            <a:r>
              <a:rPr lang="en-US" sz="3600" dirty="0"/>
              <a:t>- forms when sand is blown by wind when lake water level is low.  Example: (sleeping bear dunes)</a:t>
            </a:r>
            <a:br>
              <a:rPr lang="en-US" sz="3600" dirty="0"/>
            </a:br>
            <a:endParaRPr lang="en-US" sz="3600" dirty="0"/>
          </a:p>
        </p:txBody>
      </p:sp>
      <p:pic>
        <p:nvPicPr>
          <p:cNvPr id="3074" name="Picture 2" descr="Image result for sleeping bear dun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3855" y="1146959"/>
            <a:ext cx="7383180" cy="554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93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945" y="365125"/>
            <a:ext cx="11295528" cy="1325563"/>
          </a:xfrm>
        </p:spPr>
        <p:txBody>
          <a:bodyPr>
            <a:noAutofit/>
          </a:bodyPr>
          <a:lstStyle/>
          <a:p>
            <a:pPr lvl="1" algn="l" rtl="0">
              <a:lnSpc>
                <a:spcPct val="90000"/>
              </a:lnSpc>
              <a:spcBef>
                <a:spcPct val="0"/>
              </a:spcBef>
            </a:pPr>
            <a:r>
              <a:rPr lang="en-US" sz="3200" b="1" u="sng" dirty="0"/>
              <a:t>Glacial</a:t>
            </a:r>
            <a:r>
              <a:rPr lang="en-US" sz="3200" dirty="0"/>
              <a:t> </a:t>
            </a:r>
            <a:r>
              <a:rPr lang="en-US" sz="3200" b="1" u="sng" dirty="0"/>
              <a:t>erratic</a:t>
            </a:r>
            <a:r>
              <a:rPr lang="en-US" sz="3200" dirty="0"/>
              <a:t>- large boulders that were moved long distances by glaciers and are dropped off in a new location.  They are completely different from the surrounding rock.</a:t>
            </a:r>
            <a:br>
              <a:rPr lang="en-US" sz="3200" dirty="0"/>
            </a:br>
            <a:endParaRPr lang="en-US" sz="3200" dirty="0"/>
          </a:p>
        </p:txBody>
      </p:sp>
      <p:pic>
        <p:nvPicPr>
          <p:cNvPr id="4098" name="Picture 2" descr="Image result for glacial erratic michig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7671" y="1590698"/>
            <a:ext cx="6542542" cy="5267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140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600" b="1" u="sng" dirty="0"/>
              <a:t>Terminal</a:t>
            </a:r>
            <a:r>
              <a:rPr lang="en-US" sz="3600" dirty="0"/>
              <a:t> (</a:t>
            </a:r>
            <a:r>
              <a:rPr lang="en-US" sz="3600" b="1" u="sng" dirty="0"/>
              <a:t>End</a:t>
            </a:r>
            <a:r>
              <a:rPr lang="en-US" sz="3600" dirty="0"/>
              <a:t>) </a:t>
            </a:r>
            <a:r>
              <a:rPr lang="en-US" sz="3600" b="1" u="sng" dirty="0"/>
              <a:t>moraine</a:t>
            </a:r>
            <a:r>
              <a:rPr lang="en-US" sz="3600" dirty="0"/>
              <a:t>- an accumulation of till at the end (tip) of a glacier</a:t>
            </a:r>
            <a:br>
              <a:rPr lang="en-US" sz="3600" dirty="0"/>
            </a:br>
            <a:endParaRPr lang="en-US" sz="3600" dirty="0"/>
          </a:p>
        </p:txBody>
      </p:sp>
      <p:pic>
        <p:nvPicPr>
          <p:cNvPr id="5122" name="Picture 2" descr="Image result for terminal mora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4523" y="1234989"/>
            <a:ext cx="7742362" cy="543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17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200" b="1" u="sng" dirty="0"/>
              <a:t>Ground</a:t>
            </a:r>
            <a:r>
              <a:rPr lang="en-US" sz="3200" dirty="0"/>
              <a:t> </a:t>
            </a:r>
            <a:r>
              <a:rPr lang="en-US" sz="3200" b="1" u="sng" dirty="0"/>
              <a:t>moraine</a:t>
            </a:r>
            <a:r>
              <a:rPr lang="en-US" sz="3200" dirty="0"/>
              <a:t>- gently rolling hills that form when till is dropped in place as a glacier melts.  Ithaca is on the Owosso moraine </a:t>
            </a:r>
            <a:br>
              <a:rPr lang="en-US" sz="3200" dirty="0"/>
            </a:br>
            <a:endParaRPr lang="en-US" sz="3200" dirty="0"/>
          </a:p>
        </p:txBody>
      </p:sp>
      <p:pic>
        <p:nvPicPr>
          <p:cNvPr id="6146" name="Picture 2" descr="Image result for gentle hil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68376" y="1976231"/>
            <a:ext cx="772362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ground mora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95" y="2291378"/>
            <a:ext cx="5448980" cy="349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85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600" b="1" u="sng" dirty="0"/>
              <a:t>Lateral</a:t>
            </a:r>
            <a:r>
              <a:rPr lang="en-US" sz="3600" dirty="0"/>
              <a:t> </a:t>
            </a:r>
            <a:r>
              <a:rPr lang="en-US" sz="3600" b="1" u="sng" dirty="0"/>
              <a:t>moraine</a:t>
            </a:r>
            <a:r>
              <a:rPr lang="en-US" sz="3600" dirty="0"/>
              <a:t>- ridges of till along sides of a glacier [bulldozer with dirt streaks left to the sides]</a:t>
            </a:r>
            <a:br>
              <a:rPr lang="en-US" sz="3600" dirty="0"/>
            </a:br>
            <a:endParaRPr lang="en-US" sz="3600" dirty="0"/>
          </a:p>
        </p:txBody>
      </p:sp>
      <p:pic>
        <p:nvPicPr>
          <p:cNvPr id="7170" name="Picture 2" descr="Image result for lateral mora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3924" y="1400914"/>
            <a:ext cx="8179930" cy="545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944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Autofit/>
          </a:bodyPr>
          <a:lstStyle/>
          <a:p>
            <a:pPr lvl="1" algn="l" rtl="0">
              <a:lnSpc>
                <a:spcPct val="90000"/>
              </a:lnSpc>
              <a:spcBef>
                <a:spcPct val="0"/>
              </a:spcBef>
            </a:pPr>
            <a:r>
              <a:rPr lang="en-US" sz="3200" b="1" u="sng" dirty="0"/>
              <a:t>Esker</a:t>
            </a:r>
            <a:r>
              <a:rPr lang="en-US" sz="3200" dirty="0"/>
              <a:t>- snakelike ridges that form when meltwater carries small sediments and deposits them in a narrow path under the glacier-  Example: mason esker [most has been used up for road construction]</a:t>
            </a:r>
            <a:br>
              <a:rPr lang="en-US" sz="3200" dirty="0"/>
            </a:b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1763" y="2030021"/>
            <a:ext cx="5390462" cy="4351338"/>
          </a:xfrm>
          <a:prstGeom prst="rect">
            <a:avLst/>
          </a:prstGeom>
          <a:noFill/>
          <a:ln>
            <a:noFill/>
          </a:ln>
        </p:spPr>
      </p:pic>
    </p:spTree>
    <p:extLst>
      <p:ext uri="{BB962C8B-B14F-4D97-AF65-F5344CB8AC3E}">
        <p14:creationId xmlns:p14="http://schemas.microsoft.com/office/powerpoint/2010/main" val="1703547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650</Words>
  <Application>Microsoft Office PowerPoint</Application>
  <PresentationFormat>Widescreen</PresentationFormat>
  <Paragraphs>29</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Notes- GLACIAL DEPOSITION, LANDFORMS, EROSION, AND THE FORMATION OF THE GREAT LAKES</vt:lpstr>
      <vt:lpstr>Glacial flour- sliding rocks and ice grinding up soft rock into powder </vt:lpstr>
      <vt:lpstr>Till- unsorted (large and small) rock and sediments that are placed by a glacier </vt:lpstr>
      <vt:lpstr>Dunes- forms when sand is blown by wind when lake water level is low.  Example: (sleeping bear dunes) </vt:lpstr>
      <vt:lpstr>Glacial erratic- large boulders that were moved long distances by glaciers and are dropped off in a new location.  They are completely different from the surrounding rock. </vt:lpstr>
      <vt:lpstr>Terminal (End) moraine- an accumulation of till at the end (tip) of a glacier </vt:lpstr>
      <vt:lpstr>Ground moraine- gently rolling hills that form when till is dropped in place as a glacier melts.  Ithaca is on the Owosso moraine  </vt:lpstr>
      <vt:lpstr>Lateral moraine- ridges of till along sides of a glacier [bulldozer with dirt streaks left to the sides] </vt:lpstr>
      <vt:lpstr>Esker- snakelike ridges that form when meltwater carries small sediments and deposits them in a narrow path under the glacier-  Example: mason esker [most has been used up for road construction] </vt:lpstr>
      <vt:lpstr>PowerPoint Presentation</vt:lpstr>
      <vt:lpstr>Drumlin – egg shaped small hill.  The tapered end of each hill points in the direction of glacier flow. </vt:lpstr>
      <vt:lpstr>Outwash Plain--meltwater carries small sediments (clay, sand, small gravel) and deposits it in a fan- like pattern [bad agricultural land--too sandy] </vt:lpstr>
      <vt:lpstr>Lake plains- flat, fertile land caused by sediments being layed down by wave action   Example: Saginaw river valley </vt:lpstr>
      <vt:lpstr>Kettles- formed when large blocks of ice break off, create a dent due to their weight, then melt and fill in the dent.  Many of Michigan’s lakes were formed this way. </vt:lpstr>
      <vt:lpstr>Rock outcrop- a section of rock that stands out higher than the surrounding land.  Form due to erosion by the flow of water past soft, sedimentary rock.  examples: Mackinac island, Drummond Island, Castle Rock, Wisconsin Dells </vt:lpstr>
      <vt:lpstr>Cirques- carved out bowl shapes on mountains </vt:lpstr>
      <vt:lpstr>Aretes- sharp ridges formed by back to back cirque glaciers </vt:lpstr>
      <vt:lpstr>Hanging valleys- u shaped valley carved by cirque glaciers that often have a steep drop off, thus making great waterfalls</vt:lpstr>
      <vt:lpstr>Horns- sharp mountain peaks formed by cirque glaciers on the sides of mountains</vt:lpstr>
      <vt:lpstr>U valleys- shape created by valley glacier carving and eroding the space between mountains</vt:lpstr>
      <vt:lpstr>Lateral moraines- long ridges that form along the sides of a glacier (like the dirt on the sides of a bulldozer)</vt:lpstr>
      <vt:lpstr>1 Plucking- water melts into cracks of rocks then refreezes.  It grips the rock, then the Ice moves forward breaking the rock up.  The attached rock can now be used as a grinding tool. 2 Abrasion- rubbing of rocks in the glacier on the rock of the Earth.    A. Creates glacial flour if rock is soft or   B. Striations (scratches) if rock is hard.  Striations show the direction the glacier moved. </vt:lpstr>
      <vt:lpstr>Frost wedging is the opening of crevasses (a crack) in rock due to freezing and thawing water.  It is another method glaciers use to pulverize rock. </vt:lpstr>
      <vt:lpstr>How the Great Lakes formed– occurred during last glaciation</vt:lpstr>
      <vt:lpstr>Before glaciers ever happened, we were under oceans for 300 million years laying down soft sedimentary rock </vt:lpstr>
      <vt:lpstr>After oceans left, water erosion (due to rainfall) and wind erosion carved ancient river basins for 280 my  (these became the "trail' the glaciers would follow as they grew into Michigan)</vt:lpstr>
      <vt:lpstr>2 million years ago an ice age began and 1 million years ago glaciers fell off the Canadian Shield and into the soft sedimentary rock, crushing the land 300 - 800 feet and following the ancient river basins.  This carved the deep basins of the great lakes. </vt:lpstr>
      <vt:lpstr>Glaciers began to melt/recede 15,000 years ago leaving meltwater behind which filled the basins. </vt:lpstr>
      <vt:lpstr>PowerPoint Presentation</vt:lpstr>
      <vt:lpstr> Lake levels fell until sediment “plugged up” the outlet</vt:lpstr>
      <vt:lpstr>Many times lake levels rose and fell eroding and depositing material on shores and allowing wind to blow sand, forming dunes.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GLACIAL DEPOSITION, LANDFORMS, EROSION, AND THE FORMATION OF THE GREAT LAKES</dc:title>
  <dc:creator>Lisa Dailey</dc:creator>
  <cp:lastModifiedBy>Lisa Dailey</cp:lastModifiedBy>
  <cp:revision>7</cp:revision>
  <dcterms:created xsi:type="dcterms:W3CDTF">2018-11-06T20:29:37Z</dcterms:created>
  <dcterms:modified xsi:type="dcterms:W3CDTF">2018-11-06T21:42:25Z</dcterms:modified>
</cp:coreProperties>
</file>