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7f4aa2912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7f4aa2912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7f4aa2912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7f4aa2912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7f4aa2912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7f4aa2912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7f4aa29127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7f4aa2912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7f4aa2912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7f4aa2912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7f4aa29127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7f4aa29127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7f4aa2912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7f4aa2912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f4aa2912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f4aa2912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7f4aa2912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7f4aa2912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7f4aa29127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7f4aa2912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7f4aa291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7f4aa291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7f4aa29127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7f4aa2912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7f4aa291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7f4aa291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7f4aa29127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7f4aa2912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7f4aa2912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7f4aa2912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f4aa291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7f4aa291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7f4aa2912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7f4aa2912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7f4aa2912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7f4aa2912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7f4aa291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7f4aa291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NOTES 8-4</a:t>
            </a:r>
            <a:endParaRPr>
              <a:solidFill>
                <a:schemeClr val="lt1"/>
              </a:solidFill>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chemeClr val="lt1"/>
                </a:solidFill>
              </a:rPr>
              <a:t>THE INTERIOR OF EARTH</a:t>
            </a:r>
            <a:endParaRPr>
              <a:solidFill>
                <a:schemeClr val="l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3359700" cy="22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D) Five structural zones of Earth (sorted by how flexible they are)</a:t>
            </a:r>
            <a:endParaRPr sz="2700"/>
          </a:p>
        </p:txBody>
      </p:sp>
      <p:pic>
        <p:nvPicPr>
          <p:cNvPr id="119" name="Google Shape;119;p22"/>
          <p:cNvPicPr preferRelativeResize="0"/>
          <p:nvPr/>
        </p:nvPicPr>
        <p:blipFill>
          <a:blip r:embed="rId3">
            <a:alphaModFix/>
          </a:blip>
          <a:stretch>
            <a:fillRect/>
          </a:stretch>
        </p:blipFill>
        <p:spPr>
          <a:xfrm>
            <a:off x="4230348" y="178250"/>
            <a:ext cx="4055475" cy="47942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4"/>
            <a:ext cx="3241991" cy="23951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dirty="0">
                <a:latin typeface="Times New Roman"/>
                <a:ea typeface="Times New Roman"/>
                <a:cs typeface="Times New Roman"/>
                <a:sym typeface="Times New Roman"/>
              </a:rPr>
              <a:t>1) Lithosphere = rigid upper mantle glued to the crust </a:t>
            </a:r>
            <a:r>
              <a:rPr lang="en" sz="2700" dirty="0" smtClean="0">
                <a:latin typeface="Times New Roman"/>
                <a:ea typeface="Times New Roman"/>
                <a:cs typeface="Times New Roman"/>
                <a:sym typeface="Times New Roman"/>
              </a:rPr>
              <a:t/>
            </a:r>
            <a:br>
              <a:rPr lang="en" sz="2700" dirty="0" smtClean="0">
                <a:latin typeface="Times New Roman"/>
                <a:ea typeface="Times New Roman"/>
                <a:cs typeface="Times New Roman"/>
                <a:sym typeface="Times New Roman"/>
              </a:rPr>
            </a:br>
            <a:r>
              <a:rPr lang="en" sz="2700" dirty="0" smtClean="0">
                <a:latin typeface="Times New Roman"/>
                <a:ea typeface="Times New Roman"/>
                <a:cs typeface="Times New Roman"/>
                <a:sym typeface="Times New Roman"/>
              </a:rPr>
              <a:t>(</a:t>
            </a:r>
            <a:r>
              <a:rPr lang="en" sz="2700" dirty="0">
                <a:latin typeface="Times New Roman"/>
                <a:ea typeface="Times New Roman"/>
                <a:cs typeface="Times New Roman"/>
                <a:sym typeface="Times New Roman"/>
              </a:rPr>
              <a:t>15-300 km thick)</a:t>
            </a:r>
            <a:endParaRPr sz="2700"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689" y="325675"/>
            <a:ext cx="3647813" cy="48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29945" y="1953491"/>
            <a:ext cx="1454728" cy="307777"/>
          </a:xfrm>
          <a:prstGeom prst="rect">
            <a:avLst/>
          </a:prstGeom>
          <a:solidFill>
            <a:schemeClr val="accent6">
              <a:lumMod val="75000"/>
            </a:schemeClr>
          </a:solidFill>
        </p:spPr>
        <p:txBody>
          <a:bodyPr wrap="square" rtlCol="0">
            <a:spAutoFit/>
          </a:bodyPr>
          <a:lstStyle/>
          <a:p>
            <a:r>
              <a:rPr lang="en-US" dirty="0" smtClean="0"/>
              <a:t>LITHOSPHERE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3553718" cy="35866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dirty="0">
                <a:latin typeface="Times New Roman"/>
                <a:ea typeface="Times New Roman"/>
                <a:cs typeface="Times New Roman"/>
                <a:sym typeface="Times New Roman"/>
              </a:rPr>
              <a:t>2) Asthenosphere = Plastic layer below the lithosphere that flows like </a:t>
            </a:r>
            <a:r>
              <a:rPr lang="en" sz="2700" dirty="0" smtClean="0">
                <a:latin typeface="Times New Roman"/>
                <a:ea typeface="Times New Roman"/>
                <a:cs typeface="Times New Roman"/>
                <a:sym typeface="Times New Roman"/>
              </a:rPr>
              <a:t>silly putty </a:t>
            </a:r>
            <a:r>
              <a:rPr lang="en" sz="2700" dirty="0">
                <a:latin typeface="Times New Roman"/>
                <a:ea typeface="Times New Roman"/>
                <a:cs typeface="Times New Roman"/>
                <a:sym typeface="Times New Roman"/>
              </a:rPr>
              <a:t>due to convection (200 km thick)</a:t>
            </a:r>
            <a:endParaRPr sz="2700" dirty="0"/>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834" y="230280"/>
            <a:ext cx="3647813" cy="48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15145" y="3962401"/>
            <a:ext cx="1790845" cy="307777"/>
          </a:xfrm>
          <a:prstGeom prst="rect">
            <a:avLst/>
          </a:prstGeom>
          <a:solidFill>
            <a:schemeClr val="accent6">
              <a:lumMod val="75000"/>
            </a:schemeClr>
          </a:solidFill>
        </p:spPr>
        <p:txBody>
          <a:bodyPr wrap="square" rtlCol="0">
            <a:spAutoFit/>
          </a:bodyPr>
          <a:lstStyle/>
          <a:p>
            <a:r>
              <a:rPr lang="en-US" dirty="0" smtClean="0"/>
              <a:t>ASTHENOSPHERE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3193500" cy="3676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dirty="0">
                <a:latin typeface="Times New Roman"/>
                <a:ea typeface="Times New Roman"/>
                <a:cs typeface="Times New Roman"/>
                <a:sym typeface="Times New Roman"/>
              </a:rPr>
              <a:t>3) Lower Mantle = hot solid rock layer below asthenosphere that flows just a little (2400 km thick)</a:t>
            </a:r>
            <a:endParaRPr sz="2700" dirty="0"/>
          </a:p>
        </p:txBody>
      </p:sp>
      <p:pic>
        <p:nvPicPr>
          <p:cNvPr id="2050" name="Picture 2" descr="Lower Mantle Concept &amp; Composition | What is the Lower Mantle? - Video &amp;  Lesson Transcript | Study.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320" y="445025"/>
            <a:ext cx="5112327" cy="38342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solidFill>
                  <a:schemeClr val="lt1"/>
                </a:solidFill>
                <a:latin typeface="Times New Roman"/>
                <a:ea typeface="Times New Roman"/>
                <a:cs typeface="Times New Roman"/>
                <a:sym typeface="Times New Roman"/>
              </a:rPr>
              <a:t>4) Outer Core = Dense, liquid iron and nickel (2260 km thick)</a:t>
            </a:r>
            <a:endParaRPr sz="2700">
              <a:solidFill>
                <a:schemeClr val="l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solidFill>
                  <a:schemeClr val="lt1"/>
                </a:solidFill>
                <a:latin typeface="Times New Roman"/>
                <a:ea typeface="Times New Roman"/>
                <a:cs typeface="Times New Roman"/>
                <a:sym typeface="Times New Roman"/>
              </a:rPr>
              <a:t>5) Inner Core = Very dense,  solid iron and nickel (1220 km radius)</a:t>
            </a:r>
            <a:endParaRPr sz="2700">
              <a:solidFill>
                <a:schemeClr val="l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2688600" cy="40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E) Earth as a magnet = Protects Earth's surface from solar winds from the Sun</a:t>
            </a:r>
            <a:endParaRPr sz="2700"/>
          </a:p>
        </p:txBody>
      </p:sp>
      <p:pic>
        <p:nvPicPr>
          <p:cNvPr id="150" name="Google Shape;150;p28"/>
          <p:cNvPicPr preferRelativeResize="0"/>
          <p:nvPr/>
        </p:nvPicPr>
        <p:blipFill>
          <a:blip r:embed="rId3">
            <a:alphaModFix/>
          </a:blip>
          <a:stretch>
            <a:fillRect/>
          </a:stretch>
        </p:blipFill>
        <p:spPr>
          <a:xfrm>
            <a:off x="3425750" y="1017725"/>
            <a:ext cx="5406550" cy="39207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11700" y="445025"/>
            <a:ext cx="8520600" cy="35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1) Has North and South geomagnetic poles that switch from time to time	(called magnetic reversals)</a:t>
            </a:r>
            <a:endParaRPr sz="2700">
              <a:latin typeface="Times New Roman"/>
              <a:ea typeface="Times New Roman"/>
              <a:cs typeface="Times New Roman"/>
              <a:sym typeface="Times New Roman"/>
            </a:endParaRPr>
          </a:p>
          <a:p>
            <a:pPr marL="914400" lvl="0" indent="0" algn="l" rtl="0">
              <a:spcBef>
                <a:spcPts val="0"/>
              </a:spcBef>
              <a:spcAft>
                <a:spcPts val="0"/>
              </a:spcAft>
              <a:buNone/>
            </a:pPr>
            <a:endParaRPr sz="27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2) May be caused by solid iron core spinning one direction and liquid iron outer core spinning the other direction.</a:t>
            </a:r>
            <a:endParaRPr sz="27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body" idx="1"/>
          </p:nvPr>
        </p:nvSpPr>
        <p:spPr>
          <a:xfrm>
            <a:off x="311700" y="202025"/>
            <a:ext cx="8465700" cy="458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1) Law of Gravitation = The force of attraction between any two objects </a:t>
            </a:r>
            <a:endParaRPr sz="27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	a) mass -The larger the objects, the greater the gravitation</a:t>
            </a:r>
            <a:endParaRPr sz="270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b) distance - the closer two objects are, the greater the gravitation</a:t>
            </a:r>
            <a:endParaRPr sz="270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c) planet earth attracts all </a:t>
            </a:r>
            <a:endParaRPr sz="270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objects towards it’s </a:t>
            </a:r>
            <a:endParaRPr sz="2700">
              <a:solidFill>
                <a:schemeClr val="dk1"/>
              </a:solidFill>
              <a:latin typeface="Times New Roman"/>
              <a:ea typeface="Times New Roman"/>
              <a:cs typeface="Times New Roman"/>
              <a:sym typeface="Times New Roman"/>
            </a:endParaRPr>
          </a:p>
          <a:p>
            <a:pPr marL="0" lvl="0" indent="45720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center, not “down”</a:t>
            </a:r>
            <a:endParaRPr sz="2700"/>
          </a:p>
        </p:txBody>
      </p:sp>
      <p:pic>
        <p:nvPicPr>
          <p:cNvPr id="161" name="Google Shape;161;p30"/>
          <p:cNvPicPr preferRelativeResize="0"/>
          <p:nvPr/>
        </p:nvPicPr>
        <p:blipFill>
          <a:blip r:embed="rId3">
            <a:alphaModFix/>
          </a:blip>
          <a:stretch>
            <a:fillRect/>
          </a:stretch>
        </p:blipFill>
        <p:spPr>
          <a:xfrm>
            <a:off x="4367025" y="2571750"/>
            <a:ext cx="4527825" cy="25891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a:spLocks noGrp="1"/>
          </p:cNvSpPr>
          <p:nvPr>
            <p:ph type="body" idx="1"/>
          </p:nvPr>
        </p:nvSpPr>
        <p:spPr>
          <a:xfrm>
            <a:off x="149075" y="183425"/>
            <a:ext cx="7379700" cy="4750200"/>
          </a:xfrm>
          <a:prstGeom prst="rect">
            <a:avLst/>
          </a:prstGeom>
        </p:spPr>
        <p:txBody>
          <a:bodyPr spcFirstLastPara="1" wrap="square" lIns="91425" tIns="91425" rIns="91425" bIns="91425" anchor="t" anchorCtr="0">
            <a:normAutofit/>
          </a:bodyPr>
          <a:lstStyle/>
          <a:p>
            <a:pPr marL="114300" lvl="0" indent="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2) Temperature</a:t>
            </a:r>
            <a:endParaRPr sz="2700">
              <a:solidFill>
                <a:schemeClr val="dk1"/>
              </a:solidFill>
              <a:latin typeface="Times New Roman"/>
              <a:ea typeface="Times New Roman"/>
              <a:cs typeface="Times New Roman"/>
              <a:sym typeface="Times New Roman"/>
            </a:endParaRPr>
          </a:p>
          <a:p>
            <a:pPr marL="457200" lvl="0" indent="-171450" algn="l" rtl="0">
              <a:lnSpc>
                <a:spcPct val="100000"/>
              </a:lnSpc>
              <a:spcBef>
                <a:spcPts val="0"/>
              </a:spcBef>
              <a:spcAft>
                <a:spcPts val="0"/>
              </a:spcAft>
              <a:buClr>
                <a:schemeClr val="dk1"/>
              </a:buClr>
              <a:buSzPts val="2700"/>
              <a:buFont typeface="Times New Roman"/>
              <a:buAutoNum type="alphaLcParenR"/>
            </a:pPr>
            <a:r>
              <a:rPr lang="en" sz="2700">
                <a:solidFill>
                  <a:schemeClr val="dk1"/>
                </a:solidFill>
                <a:latin typeface="Times New Roman"/>
                <a:ea typeface="Times New Roman"/>
                <a:cs typeface="Times New Roman"/>
                <a:sym typeface="Times New Roman"/>
              </a:rPr>
              <a:t>increases the deeper you go</a:t>
            </a:r>
            <a:endParaRPr sz="2700">
              <a:solidFill>
                <a:schemeClr val="dk1"/>
              </a:solidFill>
              <a:latin typeface="Times New Roman"/>
              <a:ea typeface="Times New Roman"/>
              <a:cs typeface="Times New Roman"/>
              <a:sym typeface="Times New Roman"/>
            </a:endParaRPr>
          </a:p>
          <a:p>
            <a:pPr marL="457200" lvl="0" indent="-171450" algn="l" rtl="0">
              <a:lnSpc>
                <a:spcPct val="100000"/>
              </a:lnSpc>
              <a:spcBef>
                <a:spcPts val="0"/>
              </a:spcBef>
              <a:spcAft>
                <a:spcPts val="0"/>
              </a:spcAft>
              <a:buClr>
                <a:schemeClr val="dk1"/>
              </a:buClr>
              <a:buSzPts val="2700"/>
              <a:buFont typeface="Times New Roman"/>
              <a:buAutoNum type="alphaLcParenR"/>
            </a:pPr>
            <a:r>
              <a:rPr lang="en" sz="2700">
                <a:solidFill>
                  <a:schemeClr val="dk1"/>
                </a:solidFill>
                <a:latin typeface="Times New Roman"/>
                <a:ea typeface="Times New Roman"/>
                <a:cs typeface="Times New Roman"/>
                <a:sym typeface="Times New Roman"/>
              </a:rPr>
              <a:t>created by radioactivity of decaying elements in the core</a:t>
            </a:r>
            <a:endParaRPr sz="2700"/>
          </a:p>
        </p:txBody>
      </p:sp>
      <p:pic>
        <p:nvPicPr>
          <p:cNvPr id="167" name="Google Shape;167;p31"/>
          <p:cNvPicPr preferRelativeResize="0"/>
          <p:nvPr/>
        </p:nvPicPr>
        <p:blipFill>
          <a:blip r:embed="rId3">
            <a:alphaModFix/>
          </a:blip>
          <a:stretch>
            <a:fillRect/>
          </a:stretch>
        </p:blipFill>
        <p:spPr>
          <a:xfrm>
            <a:off x="3693200" y="1644900"/>
            <a:ext cx="5354375" cy="34986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4702200" cy="572700"/>
          </a:xfrm>
          <a:prstGeom prst="rect">
            <a:avLst/>
          </a:prstGeom>
          <a:solidFill>
            <a:schemeClr val="l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EARTH IS A UNIQUE PLANET</a:t>
            </a:r>
            <a:endParaRPr/>
          </a:p>
        </p:txBody>
      </p:sp>
      <p:sp>
        <p:nvSpPr>
          <p:cNvPr id="61" name="Google Shape;61;p14"/>
          <p:cNvSpPr txBox="1">
            <a:spLocks noGrp="1"/>
          </p:cNvSpPr>
          <p:nvPr>
            <p:ph type="body" idx="1"/>
          </p:nvPr>
        </p:nvSpPr>
        <p:spPr>
          <a:xfrm>
            <a:off x="2833350" y="1325500"/>
            <a:ext cx="3477300" cy="2955300"/>
          </a:xfrm>
          <a:prstGeom prst="rect">
            <a:avLst/>
          </a:prstGeom>
          <a:noFill/>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endParaRPr sz="28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28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3400">
              <a:solidFill>
                <a:schemeClr val="lt1"/>
              </a:solidFill>
            </a:endParaRPr>
          </a:p>
        </p:txBody>
      </p:sp>
      <p:sp>
        <p:nvSpPr>
          <p:cNvPr id="62" name="Google Shape;62;p14"/>
          <p:cNvSpPr txBox="1"/>
          <p:nvPr/>
        </p:nvSpPr>
        <p:spPr>
          <a:xfrm>
            <a:off x="6464350" y="-7375"/>
            <a:ext cx="2833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lt1"/>
                </a:solidFill>
                <a:latin typeface="Times New Roman"/>
                <a:ea typeface="Times New Roman"/>
                <a:cs typeface="Times New Roman"/>
                <a:sym typeface="Times New Roman"/>
              </a:rPr>
              <a:t>1) Only planet in solar system with liquid water</a:t>
            </a:r>
            <a:endParaRPr dirty="0"/>
          </a:p>
        </p:txBody>
      </p:sp>
      <p:sp>
        <p:nvSpPr>
          <p:cNvPr id="63" name="Google Shape;63;p14"/>
          <p:cNvSpPr txBox="1"/>
          <p:nvPr/>
        </p:nvSpPr>
        <p:spPr>
          <a:xfrm>
            <a:off x="6051175" y="3477025"/>
            <a:ext cx="3092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lt1"/>
                </a:solidFill>
                <a:latin typeface="Times New Roman"/>
                <a:ea typeface="Times New Roman"/>
                <a:cs typeface="Times New Roman"/>
                <a:sym typeface="Times New Roman"/>
              </a:rPr>
              <a:t>      2) Large amount </a:t>
            </a:r>
            <a:endParaRPr sz="28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2800" dirty="0">
                <a:solidFill>
                  <a:schemeClr val="lt1"/>
                </a:solidFill>
                <a:latin typeface="Times New Roman"/>
                <a:ea typeface="Times New Roman"/>
                <a:cs typeface="Times New Roman"/>
                <a:sym typeface="Times New Roman"/>
              </a:rPr>
              <a:t>    of oxygen in    </a:t>
            </a:r>
            <a:endParaRPr sz="2800" dirty="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2800" dirty="0">
                <a:solidFill>
                  <a:schemeClr val="lt1"/>
                </a:solidFill>
                <a:latin typeface="Times New Roman"/>
                <a:ea typeface="Times New Roman"/>
                <a:cs typeface="Times New Roman"/>
                <a:sym typeface="Times New Roman"/>
              </a:rPr>
              <a:t>      atmosphere</a:t>
            </a:r>
            <a:endParaRPr dirty="0"/>
          </a:p>
        </p:txBody>
      </p:sp>
      <p:sp>
        <p:nvSpPr>
          <p:cNvPr id="64" name="Google Shape;64;p14"/>
          <p:cNvSpPr txBox="1"/>
          <p:nvPr/>
        </p:nvSpPr>
        <p:spPr>
          <a:xfrm>
            <a:off x="0" y="14701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lt1"/>
                </a:solidFill>
                <a:latin typeface="Times New Roman"/>
                <a:ea typeface="Times New Roman"/>
                <a:cs typeface="Times New Roman"/>
                <a:sym typeface="Times New Roman"/>
              </a:rPr>
              <a:t>3) Supports life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body" idx="1"/>
          </p:nvPr>
        </p:nvSpPr>
        <p:spPr>
          <a:xfrm>
            <a:off x="311700" y="108875"/>
            <a:ext cx="8520600" cy="1493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3) Pressure</a:t>
            </a:r>
            <a:endParaRPr sz="2700">
              <a:solidFill>
                <a:schemeClr val="dk1"/>
              </a:solidFill>
              <a:latin typeface="Times New Roman"/>
              <a:ea typeface="Times New Roman"/>
              <a:cs typeface="Times New Roman"/>
              <a:sym typeface="Times New Roman"/>
            </a:endParaRPr>
          </a:p>
          <a:p>
            <a:pPr marL="1600200" lvl="0" indent="-400050" algn="l" rtl="0">
              <a:lnSpc>
                <a:spcPct val="100000"/>
              </a:lnSpc>
              <a:spcBef>
                <a:spcPts val="0"/>
              </a:spcBef>
              <a:spcAft>
                <a:spcPts val="0"/>
              </a:spcAft>
              <a:buClr>
                <a:schemeClr val="dk1"/>
              </a:buClr>
              <a:buSzPts val="2700"/>
              <a:buFont typeface="Times New Roman"/>
              <a:buAutoNum type="alphaLcParenR"/>
            </a:pPr>
            <a:r>
              <a:rPr lang="en" sz="2700">
                <a:solidFill>
                  <a:schemeClr val="dk1"/>
                </a:solidFill>
                <a:latin typeface="Times New Roman"/>
                <a:ea typeface="Times New Roman"/>
                <a:cs typeface="Times New Roman"/>
                <a:sym typeface="Times New Roman"/>
              </a:rPr>
              <a:t>increases the deeper you go</a:t>
            </a:r>
            <a:endParaRPr sz="2700">
              <a:solidFill>
                <a:schemeClr val="dk1"/>
              </a:solidFill>
              <a:latin typeface="Times New Roman"/>
              <a:ea typeface="Times New Roman"/>
              <a:cs typeface="Times New Roman"/>
              <a:sym typeface="Times New Roman"/>
            </a:endParaRPr>
          </a:p>
          <a:p>
            <a:pPr marL="1600200" lvl="0" indent="-400050" algn="l" rtl="0">
              <a:lnSpc>
                <a:spcPct val="100000"/>
              </a:lnSpc>
              <a:spcBef>
                <a:spcPts val="0"/>
              </a:spcBef>
              <a:spcAft>
                <a:spcPts val="0"/>
              </a:spcAft>
              <a:buClr>
                <a:schemeClr val="dk1"/>
              </a:buClr>
              <a:buSzPts val="2700"/>
              <a:buFont typeface="Times New Roman"/>
              <a:buAutoNum type="alphaLcParenR"/>
            </a:pPr>
            <a:r>
              <a:rPr lang="en" sz="2700">
                <a:solidFill>
                  <a:schemeClr val="dk1"/>
                </a:solidFill>
                <a:latin typeface="Times New Roman"/>
                <a:ea typeface="Times New Roman"/>
                <a:cs typeface="Times New Roman"/>
                <a:sym typeface="Times New Roman"/>
              </a:rPr>
              <a:t>weight above the deeper layers press down</a:t>
            </a:r>
            <a:endParaRPr sz="2700"/>
          </a:p>
        </p:txBody>
      </p:sp>
      <p:pic>
        <p:nvPicPr>
          <p:cNvPr id="173" name="Google Shape;173;p32"/>
          <p:cNvPicPr preferRelativeResize="0"/>
          <p:nvPr/>
        </p:nvPicPr>
        <p:blipFill>
          <a:blip r:embed="rId3">
            <a:alphaModFix/>
          </a:blip>
          <a:stretch>
            <a:fillRect/>
          </a:stretch>
        </p:blipFill>
        <p:spPr>
          <a:xfrm>
            <a:off x="2314150" y="1602575"/>
            <a:ext cx="4227025" cy="413682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900">
                <a:latin typeface="Times New Roman"/>
                <a:ea typeface="Times New Roman"/>
                <a:cs typeface="Times New Roman"/>
                <a:sym typeface="Times New Roman"/>
              </a:rPr>
              <a:t>B) Earth Basics</a:t>
            </a:r>
            <a:endParaRPr sz="4500"/>
          </a:p>
        </p:txBody>
      </p:sp>
      <p:sp>
        <p:nvSpPr>
          <p:cNvPr id="70" name="Google Shape;70;p15"/>
          <p:cNvSpPr txBox="1">
            <a:spLocks noGrp="1"/>
          </p:cNvSpPr>
          <p:nvPr>
            <p:ph type="body" idx="1"/>
          </p:nvPr>
        </p:nvSpPr>
        <p:spPr>
          <a:xfrm>
            <a:off x="311700" y="1152475"/>
            <a:ext cx="1974300" cy="3650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700">
                <a:solidFill>
                  <a:schemeClr val="dk1"/>
                </a:solidFill>
                <a:latin typeface="Times New Roman"/>
                <a:ea typeface="Times New Roman"/>
                <a:cs typeface="Times New Roman"/>
                <a:sym typeface="Times New Roman"/>
              </a:rPr>
              <a:t>1) Formed 4.6 billion years ago and is made mostly of rock</a:t>
            </a:r>
            <a:endParaRPr sz="3300"/>
          </a:p>
        </p:txBody>
      </p:sp>
      <p:pic>
        <p:nvPicPr>
          <p:cNvPr id="71" name="Google Shape;71;p15"/>
          <p:cNvPicPr preferRelativeResize="0"/>
          <p:nvPr/>
        </p:nvPicPr>
        <p:blipFill>
          <a:blip r:embed="rId3">
            <a:alphaModFix/>
          </a:blip>
          <a:stretch>
            <a:fillRect/>
          </a:stretch>
        </p:blipFill>
        <p:spPr>
          <a:xfrm>
            <a:off x="2438400" y="1170125"/>
            <a:ext cx="5925642" cy="382097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437525" y="6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latin typeface="Times New Roman"/>
                <a:ea typeface="Times New Roman"/>
                <a:cs typeface="Times New Roman"/>
                <a:sym typeface="Times New Roman"/>
              </a:rPr>
              <a:t>B) Earth Basics</a:t>
            </a:r>
            <a:endParaRPr sz="4500"/>
          </a:p>
        </p:txBody>
      </p:sp>
      <p:sp>
        <p:nvSpPr>
          <p:cNvPr id="77" name="Google Shape;77;p16"/>
          <p:cNvSpPr txBox="1">
            <a:spLocks noGrp="1"/>
          </p:cNvSpPr>
          <p:nvPr>
            <p:ph type="body" idx="1"/>
          </p:nvPr>
        </p:nvSpPr>
        <p:spPr>
          <a:xfrm>
            <a:off x="629175" y="640225"/>
            <a:ext cx="8203200" cy="9552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2) 70% of Earth’s surface is a global ocean (5 major oceans that connect)</a:t>
            </a:r>
            <a:endParaRPr sz="27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700">
              <a:solidFill>
                <a:schemeClr val="dk1"/>
              </a:solidFill>
              <a:latin typeface="Times New Roman"/>
              <a:ea typeface="Times New Roman"/>
              <a:cs typeface="Times New Roman"/>
              <a:sym typeface="Times New Roman"/>
            </a:endParaRPr>
          </a:p>
        </p:txBody>
      </p:sp>
      <p:pic>
        <p:nvPicPr>
          <p:cNvPr id="78" name="Google Shape;78;p16"/>
          <p:cNvPicPr preferRelativeResize="0"/>
          <p:nvPr/>
        </p:nvPicPr>
        <p:blipFill>
          <a:blip r:embed="rId3">
            <a:alphaModFix/>
          </a:blip>
          <a:stretch>
            <a:fillRect/>
          </a:stretch>
        </p:blipFill>
        <p:spPr>
          <a:xfrm>
            <a:off x="564027" y="1474964"/>
            <a:ext cx="8029800" cy="40149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latin typeface="Times New Roman"/>
                <a:ea typeface="Times New Roman"/>
                <a:cs typeface="Times New Roman"/>
                <a:sym typeface="Times New Roman"/>
              </a:rPr>
              <a:t>B) Earth Basics</a:t>
            </a:r>
            <a:endParaRPr sz="4500"/>
          </a:p>
        </p:txBody>
      </p:sp>
      <p:sp>
        <p:nvSpPr>
          <p:cNvPr id="84" name="Google Shape;84;p17"/>
          <p:cNvSpPr txBox="1">
            <a:spLocks noGrp="1"/>
          </p:cNvSpPr>
          <p:nvPr>
            <p:ph type="body" idx="1"/>
          </p:nvPr>
        </p:nvSpPr>
        <p:spPr>
          <a:xfrm>
            <a:off x="311700" y="572700"/>
            <a:ext cx="8520600" cy="2229300"/>
          </a:xfrm>
          <a:prstGeom prst="rect">
            <a:avLst/>
          </a:prstGeom>
        </p:spPr>
        <p:txBody>
          <a:bodyPr spcFirstLastPara="1" wrap="square" lIns="91425" tIns="91425" rIns="91425" bIns="91425" anchor="t" anchorCtr="0">
            <a:normAutofit fontScale="92500"/>
          </a:bodyPr>
          <a:lstStyle/>
          <a:p>
            <a:pPr marL="0" lvl="0" indent="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3) Oblate spheroid = slightly flattened sphere with fatter equator</a:t>
            </a:r>
            <a:endParaRPr sz="27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			a) Pole to Pole circumference = 40,007 km</a:t>
            </a:r>
            <a:endParaRPr sz="27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			b) Equator circumference = 40,074 km</a:t>
            </a:r>
            <a:endParaRPr sz="27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2700">
                <a:solidFill>
                  <a:schemeClr val="dk1"/>
                </a:solidFill>
                <a:latin typeface="Times New Roman"/>
                <a:ea typeface="Times New Roman"/>
                <a:cs typeface="Times New Roman"/>
                <a:sym typeface="Times New Roman"/>
              </a:rPr>
              <a:t>			c) Average diameter = 12,756 km</a:t>
            </a:r>
            <a:endParaRPr sz="2700">
              <a:solidFill>
                <a:schemeClr val="dk1"/>
              </a:solidFill>
              <a:latin typeface="Times New Roman"/>
              <a:ea typeface="Times New Roman"/>
              <a:cs typeface="Times New Roman"/>
              <a:sym typeface="Times New Roman"/>
            </a:endParaRPr>
          </a:p>
        </p:txBody>
      </p:sp>
      <p:pic>
        <p:nvPicPr>
          <p:cNvPr id="85" name="Google Shape;85;p17"/>
          <p:cNvPicPr preferRelativeResize="0"/>
          <p:nvPr/>
        </p:nvPicPr>
        <p:blipFill>
          <a:blip r:embed="rId3">
            <a:alphaModFix/>
          </a:blip>
          <a:stretch>
            <a:fillRect/>
          </a:stretch>
        </p:blipFill>
        <p:spPr>
          <a:xfrm>
            <a:off x="2321275" y="2571750"/>
            <a:ext cx="4699249" cy="30696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0949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dirty="0">
                <a:latin typeface="Times New Roman"/>
                <a:ea typeface="Times New Roman"/>
                <a:cs typeface="Times New Roman"/>
                <a:sym typeface="Times New Roman"/>
              </a:rPr>
              <a:t>C) Earth's interior (discovered by studying seismic waves)</a:t>
            </a:r>
            <a:endParaRPr sz="2700" dirty="0"/>
          </a:p>
        </p:txBody>
      </p:sp>
      <p:sp>
        <p:nvSpPr>
          <p:cNvPr id="91" name="Google Shape;91;p18"/>
          <p:cNvSpPr txBox="1">
            <a:spLocks noGrp="1"/>
          </p:cNvSpPr>
          <p:nvPr>
            <p:ph type="body" idx="1"/>
          </p:nvPr>
        </p:nvSpPr>
        <p:spPr>
          <a:xfrm>
            <a:off x="755000" y="1152475"/>
            <a:ext cx="3240300" cy="3477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700" dirty="0">
                <a:solidFill>
                  <a:schemeClr val="dk1"/>
                </a:solidFill>
                <a:latin typeface="Times New Roman"/>
                <a:ea typeface="Times New Roman"/>
                <a:cs typeface="Times New Roman"/>
                <a:sym typeface="Times New Roman"/>
              </a:rPr>
              <a:t>1) Three compositional zones (sorted by what they are made of)</a:t>
            </a:r>
            <a:endParaRPr sz="2700" dirty="0"/>
          </a:p>
        </p:txBody>
      </p:sp>
      <p:pic>
        <p:nvPicPr>
          <p:cNvPr id="92" name="Google Shape;92;p18"/>
          <p:cNvPicPr preferRelativeResize="0"/>
          <p:nvPr/>
        </p:nvPicPr>
        <p:blipFill>
          <a:blip r:embed="rId3">
            <a:alphaModFix/>
          </a:blip>
          <a:stretch>
            <a:fillRect/>
          </a:stretch>
        </p:blipFill>
        <p:spPr>
          <a:xfrm>
            <a:off x="4461164" y="935182"/>
            <a:ext cx="4092136" cy="409899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248775" y="256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dirty="0">
                <a:latin typeface="Times New Roman"/>
                <a:ea typeface="Times New Roman"/>
                <a:cs typeface="Times New Roman"/>
                <a:sym typeface="Times New Roman"/>
              </a:rPr>
              <a:t>a) Crust = the thin, outermost zone of Earth (1% of Earth's mass)</a:t>
            </a:r>
            <a:endParaRPr sz="2700" dirty="0"/>
          </a:p>
        </p:txBody>
      </p:sp>
      <p:sp>
        <p:nvSpPr>
          <p:cNvPr id="98" name="Google Shape;98;p19"/>
          <p:cNvSpPr txBox="1">
            <a:spLocks noGrp="1"/>
          </p:cNvSpPr>
          <p:nvPr>
            <p:ph type="body" idx="1"/>
          </p:nvPr>
        </p:nvSpPr>
        <p:spPr>
          <a:xfrm>
            <a:off x="248775" y="1226127"/>
            <a:ext cx="3256425" cy="3200399"/>
          </a:xfrm>
          <a:prstGeom prst="rect">
            <a:avLst/>
          </a:prstGeom>
          <a:ln>
            <a:solidFill>
              <a:schemeClr val="accent1"/>
            </a:solidFill>
          </a:ln>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a:r>
            <a:r>
              <a:rPr lang="en" sz="2700" dirty="0">
                <a:solidFill>
                  <a:schemeClr val="dk1"/>
                </a:solidFill>
                <a:latin typeface="Times New Roman"/>
                <a:ea typeface="Times New Roman"/>
                <a:cs typeface="Times New Roman"/>
                <a:sym typeface="Times New Roman"/>
              </a:rPr>
              <a:t>	</a:t>
            </a:r>
            <a:endParaRPr lang="en" sz="2700" dirty="0" smtClean="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dirty="0" smtClean="0">
                <a:solidFill>
                  <a:schemeClr val="dk1"/>
                </a:solidFill>
                <a:latin typeface="Times New Roman"/>
                <a:ea typeface="Times New Roman"/>
                <a:cs typeface="Times New Roman"/>
                <a:sym typeface="Times New Roman"/>
              </a:rPr>
              <a:t>1) Oceanic </a:t>
            </a:r>
            <a:r>
              <a:rPr lang="en" sz="2700" dirty="0">
                <a:solidFill>
                  <a:schemeClr val="dk1"/>
                </a:solidFill>
                <a:latin typeface="Times New Roman"/>
                <a:ea typeface="Times New Roman"/>
                <a:cs typeface="Times New Roman"/>
                <a:sym typeface="Times New Roman"/>
              </a:rPr>
              <a:t>crust = 7 km </a:t>
            </a:r>
            <a:r>
              <a:rPr lang="en" sz="2700" dirty="0" smtClean="0">
                <a:solidFill>
                  <a:schemeClr val="dk1"/>
                </a:solidFill>
                <a:latin typeface="Times New Roman"/>
                <a:ea typeface="Times New Roman"/>
                <a:cs typeface="Times New Roman"/>
                <a:sym typeface="Times New Roman"/>
              </a:rPr>
              <a:t>thick</a:t>
            </a:r>
          </a:p>
          <a:p>
            <a:pPr marL="0" lvl="0" indent="0" algn="l" rtl="0">
              <a:lnSpc>
                <a:spcPct val="100000"/>
              </a:lnSpc>
              <a:spcBef>
                <a:spcPts val="0"/>
              </a:spcBef>
              <a:spcAft>
                <a:spcPts val="0"/>
              </a:spcAft>
              <a:buClr>
                <a:schemeClr val="dk1"/>
              </a:buClr>
              <a:buSzPts val="1100"/>
              <a:buFont typeface="Arial"/>
              <a:buNone/>
            </a:pPr>
            <a:endParaRPr sz="27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dirty="0" smtClean="0">
                <a:solidFill>
                  <a:schemeClr val="dk1"/>
                </a:solidFill>
                <a:latin typeface="Times New Roman"/>
                <a:ea typeface="Times New Roman"/>
                <a:cs typeface="Times New Roman"/>
                <a:sym typeface="Times New Roman"/>
              </a:rPr>
              <a:t>2</a:t>
            </a:r>
            <a:r>
              <a:rPr lang="en" sz="2700" dirty="0">
                <a:solidFill>
                  <a:schemeClr val="dk1"/>
                </a:solidFill>
                <a:latin typeface="Times New Roman"/>
                <a:ea typeface="Times New Roman"/>
                <a:cs typeface="Times New Roman"/>
                <a:sym typeface="Times New Roman"/>
              </a:rPr>
              <a:t>) Continental crust = 8-75 km </a:t>
            </a:r>
            <a:r>
              <a:rPr lang="en" sz="2700" dirty="0" smtClean="0">
                <a:solidFill>
                  <a:schemeClr val="dk1"/>
                </a:solidFill>
                <a:latin typeface="Times New Roman"/>
                <a:ea typeface="Times New Roman"/>
                <a:cs typeface="Times New Roman"/>
                <a:sym typeface="Times New Roman"/>
              </a:rPr>
              <a:t>thick</a:t>
            </a:r>
          </a:p>
          <a:p>
            <a:pPr marL="0" lvl="0" indent="0" algn="l" rtl="0">
              <a:lnSpc>
                <a:spcPct val="100000"/>
              </a:lnSpc>
              <a:spcBef>
                <a:spcPts val="0"/>
              </a:spcBef>
              <a:spcAft>
                <a:spcPts val="0"/>
              </a:spcAft>
              <a:buClr>
                <a:schemeClr val="dk1"/>
              </a:buClr>
              <a:buSzPts val="1100"/>
              <a:buFont typeface="Arial"/>
              <a:buNone/>
            </a:pPr>
            <a:endParaRPr lang="en" sz="27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dirty="0" smtClean="0">
                <a:solidFill>
                  <a:schemeClr val="dk1"/>
                </a:solidFill>
                <a:latin typeface="Times New Roman"/>
                <a:ea typeface="Times New Roman"/>
                <a:cs typeface="Times New Roman"/>
                <a:sym typeface="Times New Roman"/>
              </a:rPr>
              <a:t>3</a:t>
            </a:r>
            <a:r>
              <a:rPr lang="en" sz="2700" dirty="0">
                <a:solidFill>
                  <a:schemeClr val="dk1"/>
                </a:solidFill>
                <a:latin typeface="Times New Roman"/>
                <a:ea typeface="Times New Roman"/>
                <a:cs typeface="Times New Roman"/>
                <a:sym typeface="Times New Roman"/>
              </a:rPr>
              <a:t>) composed of silicate minerals</a:t>
            </a:r>
            <a:endParaRPr sz="2700" dirty="0"/>
          </a:p>
        </p:txBody>
      </p:sp>
      <p:pic>
        <p:nvPicPr>
          <p:cNvPr id="99" name="Google Shape;99;p19"/>
          <p:cNvPicPr preferRelativeResize="0"/>
          <p:nvPr/>
        </p:nvPicPr>
        <p:blipFill>
          <a:blip r:embed="rId3">
            <a:alphaModFix/>
          </a:blip>
          <a:stretch>
            <a:fillRect/>
          </a:stretch>
        </p:blipFill>
        <p:spPr>
          <a:xfrm>
            <a:off x="3657601" y="1849582"/>
            <a:ext cx="5486400" cy="329391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224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latin typeface="Times New Roman"/>
                <a:ea typeface="Times New Roman"/>
                <a:cs typeface="Times New Roman"/>
                <a:sym typeface="Times New Roman"/>
              </a:rPr>
              <a:t>b) Mantle = The layer below the crust (66% of Earth's mass)</a:t>
            </a:r>
            <a:endParaRPr sz="2700"/>
          </a:p>
        </p:txBody>
      </p:sp>
      <p:sp>
        <p:nvSpPr>
          <p:cNvPr id="105" name="Google Shape;105;p20"/>
          <p:cNvSpPr txBox="1">
            <a:spLocks noGrp="1"/>
          </p:cNvSpPr>
          <p:nvPr>
            <p:ph type="body" idx="1"/>
          </p:nvPr>
        </p:nvSpPr>
        <p:spPr>
          <a:xfrm>
            <a:off x="311700" y="1152475"/>
            <a:ext cx="45171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700" dirty="0" smtClean="0">
                <a:solidFill>
                  <a:schemeClr val="dk1"/>
                </a:solidFill>
                <a:latin typeface="Times New Roman"/>
                <a:ea typeface="Times New Roman"/>
                <a:cs typeface="Times New Roman"/>
                <a:sym typeface="Times New Roman"/>
              </a:rPr>
              <a:t>1) 2890 </a:t>
            </a:r>
            <a:r>
              <a:rPr lang="en" sz="2700" dirty="0">
                <a:solidFill>
                  <a:schemeClr val="dk1"/>
                </a:solidFill>
                <a:latin typeface="Times New Roman"/>
                <a:ea typeface="Times New Roman"/>
                <a:cs typeface="Times New Roman"/>
                <a:sym typeface="Times New Roman"/>
              </a:rPr>
              <a:t>km </a:t>
            </a:r>
            <a:r>
              <a:rPr lang="en" sz="2700" dirty="0" smtClean="0">
                <a:solidFill>
                  <a:schemeClr val="dk1"/>
                </a:solidFill>
                <a:latin typeface="Times New Roman"/>
                <a:ea typeface="Times New Roman"/>
                <a:cs typeface="Times New Roman"/>
                <a:sym typeface="Times New Roman"/>
              </a:rPr>
              <a:t>thick</a:t>
            </a:r>
          </a:p>
          <a:p>
            <a:pPr marL="0" lvl="0" indent="0" algn="l" rtl="0">
              <a:lnSpc>
                <a:spcPct val="100000"/>
              </a:lnSpc>
              <a:spcBef>
                <a:spcPts val="0"/>
              </a:spcBef>
              <a:spcAft>
                <a:spcPts val="0"/>
              </a:spcAft>
              <a:buClr>
                <a:schemeClr val="dk1"/>
              </a:buClr>
              <a:buSzPts val="1100"/>
              <a:buFont typeface="Arial"/>
              <a:buNone/>
            </a:pPr>
            <a:endParaRPr sz="27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dirty="0" smtClean="0">
                <a:solidFill>
                  <a:schemeClr val="dk1"/>
                </a:solidFill>
                <a:latin typeface="Times New Roman"/>
                <a:ea typeface="Times New Roman"/>
                <a:cs typeface="Times New Roman"/>
                <a:sym typeface="Times New Roman"/>
              </a:rPr>
              <a:t>2</a:t>
            </a:r>
            <a:r>
              <a:rPr lang="en" sz="2700" dirty="0">
                <a:solidFill>
                  <a:schemeClr val="dk1"/>
                </a:solidFill>
                <a:latin typeface="Times New Roman"/>
                <a:ea typeface="Times New Roman"/>
                <a:cs typeface="Times New Roman"/>
                <a:sym typeface="Times New Roman"/>
              </a:rPr>
              <a:t>) greater density than </a:t>
            </a:r>
            <a:r>
              <a:rPr lang="en" sz="2700" dirty="0" smtClean="0">
                <a:solidFill>
                  <a:schemeClr val="dk1"/>
                </a:solidFill>
                <a:latin typeface="Times New Roman"/>
                <a:ea typeface="Times New Roman"/>
                <a:cs typeface="Times New Roman"/>
                <a:sym typeface="Times New Roman"/>
              </a:rPr>
              <a:t>crust</a:t>
            </a:r>
          </a:p>
          <a:p>
            <a:pPr marL="0" lvl="0" indent="0" algn="l" rtl="0">
              <a:lnSpc>
                <a:spcPct val="100000"/>
              </a:lnSpc>
              <a:spcBef>
                <a:spcPts val="0"/>
              </a:spcBef>
              <a:spcAft>
                <a:spcPts val="0"/>
              </a:spcAft>
              <a:buClr>
                <a:schemeClr val="dk1"/>
              </a:buClr>
              <a:buSzPts val="1100"/>
              <a:buFont typeface="Arial"/>
              <a:buNone/>
            </a:pPr>
            <a:endParaRPr sz="27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2700" dirty="0" smtClean="0">
                <a:solidFill>
                  <a:schemeClr val="dk1"/>
                </a:solidFill>
                <a:latin typeface="Times New Roman"/>
                <a:ea typeface="Times New Roman"/>
                <a:cs typeface="Times New Roman"/>
                <a:sym typeface="Times New Roman"/>
              </a:rPr>
              <a:t>3</a:t>
            </a:r>
            <a:r>
              <a:rPr lang="en" sz="2700" dirty="0">
                <a:solidFill>
                  <a:schemeClr val="dk1"/>
                </a:solidFill>
                <a:latin typeface="Times New Roman"/>
                <a:ea typeface="Times New Roman"/>
                <a:cs typeface="Times New Roman"/>
                <a:sym typeface="Times New Roman"/>
              </a:rPr>
              <a:t>) composed of iron and </a:t>
            </a:r>
            <a:endParaRPr sz="27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dirty="0">
                <a:solidFill>
                  <a:schemeClr val="dk1"/>
                </a:solidFill>
                <a:latin typeface="Times New Roman"/>
                <a:ea typeface="Times New Roman"/>
                <a:cs typeface="Times New Roman"/>
                <a:sym typeface="Times New Roman"/>
              </a:rPr>
              <a:t>    </a:t>
            </a:r>
            <a:r>
              <a:rPr lang="en" sz="2700" dirty="0" smtClean="0">
                <a:solidFill>
                  <a:schemeClr val="dk1"/>
                </a:solidFill>
                <a:latin typeface="Times New Roman"/>
                <a:ea typeface="Times New Roman"/>
                <a:cs typeface="Times New Roman"/>
                <a:sym typeface="Times New Roman"/>
              </a:rPr>
              <a:t>magnesium </a:t>
            </a:r>
            <a:r>
              <a:rPr lang="en" sz="2700" dirty="0">
                <a:solidFill>
                  <a:schemeClr val="dk1"/>
                </a:solidFill>
                <a:latin typeface="Times New Roman"/>
                <a:ea typeface="Times New Roman"/>
                <a:cs typeface="Times New Roman"/>
                <a:sym typeface="Times New Roman"/>
              </a:rPr>
              <a:t>silicates</a:t>
            </a:r>
            <a:endParaRPr sz="2700" dirty="0"/>
          </a:p>
        </p:txBody>
      </p:sp>
      <p:pic>
        <p:nvPicPr>
          <p:cNvPr id="106" name="Google Shape;106;p20"/>
          <p:cNvPicPr preferRelativeResize="0"/>
          <p:nvPr/>
        </p:nvPicPr>
        <p:blipFill>
          <a:blip r:embed="rId3">
            <a:alphaModFix/>
          </a:blip>
          <a:stretch>
            <a:fillRect/>
          </a:stretch>
        </p:blipFill>
        <p:spPr>
          <a:xfrm>
            <a:off x="4970474" y="999874"/>
            <a:ext cx="4183050" cy="41134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509900" y="-204475"/>
            <a:ext cx="8281499" cy="5520999"/>
          </a:xfrm>
          <a:prstGeom prst="rect">
            <a:avLst/>
          </a:prstGeom>
          <a:noFill/>
          <a:ln>
            <a:noFill/>
          </a:ln>
        </p:spPr>
      </p:pic>
      <p:sp>
        <p:nvSpPr>
          <p:cNvPr id="112" name="Google Shape;112;p21"/>
          <p:cNvSpPr txBox="1">
            <a:spLocks noGrp="1"/>
          </p:cNvSpPr>
          <p:nvPr>
            <p:ph type="body" idx="1"/>
          </p:nvPr>
        </p:nvSpPr>
        <p:spPr>
          <a:xfrm>
            <a:off x="1853175" y="3669150"/>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700">
                <a:solidFill>
                  <a:schemeClr val="lt1"/>
                </a:solidFill>
                <a:latin typeface="Times New Roman"/>
                <a:ea typeface="Times New Roman"/>
                <a:cs typeface="Times New Roman"/>
                <a:sym typeface="Times New Roman"/>
              </a:rPr>
              <a:t>1) 3480 km radius sphere</a:t>
            </a:r>
            <a:endParaRPr sz="27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2700">
                <a:solidFill>
                  <a:schemeClr val="lt1"/>
                </a:solidFill>
                <a:latin typeface="Times New Roman"/>
                <a:ea typeface="Times New Roman"/>
                <a:cs typeface="Times New Roman"/>
                <a:sym typeface="Times New Roman"/>
              </a:rPr>
              <a:t>2) composed mostly of iron and nickel</a:t>
            </a:r>
            <a:endParaRPr sz="2700">
              <a:solidFill>
                <a:schemeClr val="lt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				</a:t>
            </a:r>
            <a:endParaRPr/>
          </a:p>
        </p:txBody>
      </p:sp>
      <p:sp>
        <p:nvSpPr>
          <p:cNvPr id="113" name="Google Shape;113;p21"/>
          <p:cNvSpPr txBox="1">
            <a:spLocks noGrp="1"/>
          </p:cNvSpPr>
          <p:nvPr>
            <p:ph type="title"/>
          </p:nvPr>
        </p:nvSpPr>
        <p:spPr>
          <a:xfrm>
            <a:off x="1554350" y="83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solidFill>
                  <a:schemeClr val="lt1"/>
                </a:solidFill>
                <a:latin typeface="Times New Roman"/>
                <a:ea typeface="Times New Roman"/>
                <a:cs typeface="Times New Roman"/>
                <a:sym typeface="Times New Roman"/>
              </a:rPr>
              <a:t>c) Core = Center of the Earth</a:t>
            </a:r>
            <a:endParaRPr sz="2700">
              <a:solidFill>
                <a:schemeClr val="l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509</Words>
  <Application>Microsoft Office PowerPoint</Application>
  <PresentationFormat>On-screen Show (16:9)</PresentationFormat>
  <Paragraphs>62</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Times New Roman</vt:lpstr>
      <vt:lpstr>Simple Light</vt:lpstr>
      <vt:lpstr>NOTES 8-4</vt:lpstr>
      <vt:lpstr>EARTH IS A UNIQUE PLANET</vt:lpstr>
      <vt:lpstr>B) Earth Basics</vt:lpstr>
      <vt:lpstr>B) Earth Basics</vt:lpstr>
      <vt:lpstr>B) Earth Basics</vt:lpstr>
      <vt:lpstr>C) Earth's interior (discovered by studying seismic waves)</vt:lpstr>
      <vt:lpstr>a) Crust = the thin, outermost zone of Earth (1% of Earth's mass)</vt:lpstr>
      <vt:lpstr>b) Mantle = The layer below the crust (66% of Earth's mass)</vt:lpstr>
      <vt:lpstr>c) Core = Center of the Earth</vt:lpstr>
      <vt:lpstr>D) Five structural zones of Earth (sorted by how flexible they are)</vt:lpstr>
      <vt:lpstr>1) Lithosphere = rigid upper mantle glued to the crust  (15-300 km thick)</vt:lpstr>
      <vt:lpstr>2) Asthenosphere = Plastic layer below the lithosphere that flows like silly putty due to convection (200 km thick)</vt:lpstr>
      <vt:lpstr>3) Lower Mantle = hot solid rock layer below asthenosphere that flows just a little (2400 km thick)</vt:lpstr>
      <vt:lpstr>4) Outer Core = Dense, liquid iron and nickel (2260 km thick)</vt:lpstr>
      <vt:lpstr>5) Inner Core = Very dense,  solid iron and nickel (1220 km radius)</vt:lpstr>
      <vt:lpstr>E) Earth as a magnet = Protects Earth's surface from solar winds from the Sun</vt:lpstr>
      <vt:lpstr>1) Has North and South geomagnetic poles that switch from time to time (called magnetic reversals)  2) May be caused by solid iron core spinning one direction and liquid iron outer core spinning the other direction.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8-4</dc:title>
  <cp:lastModifiedBy>Lisa Dailey</cp:lastModifiedBy>
  <cp:revision>2</cp:revision>
  <dcterms:modified xsi:type="dcterms:W3CDTF">2022-11-30T20:40:05Z</dcterms:modified>
</cp:coreProperties>
</file>