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8" r:id="rId17"/>
    <p:sldId id="279" r:id="rId18"/>
    <p:sldId id="276" r:id="rId19"/>
    <p:sldId id="277" r:id="rId20"/>
    <p:sldId id="274" r:id="rId21"/>
    <p:sldId id="266" r:id="rId22"/>
    <p:sldId id="289" r:id="rId23"/>
    <p:sldId id="288" r:id="rId24"/>
    <p:sldId id="287" r:id="rId25"/>
    <p:sldId id="286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9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23BE-B542-4DE8-9484-234B0383CE35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175E-F37D-414A-93D7-92798F38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Wz5P0JdeU&amp;nohtml5=Fal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gAMZbeL2ts?t=67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gAMZbeL2ts?t=3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3002" y="1122363"/>
            <a:ext cx="4134997" cy="2387600"/>
          </a:xfrm>
        </p:spPr>
        <p:txBody>
          <a:bodyPr/>
          <a:lstStyle/>
          <a:p>
            <a:r>
              <a:rPr lang="en-US" dirty="0" smtClean="0"/>
              <a:t>NEWTON’S LAWS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68" y="998538"/>
            <a:ext cx="38290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greater the force, the more the object can accelerate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93925"/>
            <a:ext cx="5797311" cy="4491913"/>
          </a:xfrm>
        </p:spPr>
      </p:pic>
    </p:spTree>
    <p:extLst>
      <p:ext uri="{BB962C8B-B14F-4D97-AF65-F5344CB8AC3E}">
        <p14:creationId xmlns:p14="http://schemas.microsoft.com/office/powerpoint/2010/main" val="7277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84" y="265974"/>
            <a:ext cx="5305043" cy="4024313"/>
          </a:xfrm>
        </p:spPr>
      </p:pic>
      <p:sp>
        <p:nvSpPr>
          <p:cNvPr id="5" name="TextBox 4"/>
          <p:cNvSpPr txBox="1"/>
          <p:nvPr/>
        </p:nvSpPr>
        <p:spPr>
          <a:xfrm>
            <a:off x="1576540" y="4993059"/>
            <a:ext cx="8380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More mass= less acceleration</a:t>
            </a:r>
          </a:p>
          <a:p>
            <a:r>
              <a:rPr lang="en-US" sz="4400" dirty="0" smtClean="0"/>
              <a:t>Less mass= more acceleration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5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8" y="578002"/>
            <a:ext cx="10974382" cy="59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2807"/>
            <a:ext cx="12243740" cy="4602909"/>
          </a:xfrm>
        </p:spPr>
      </p:pic>
    </p:spTree>
    <p:extLst>
      <p:ext uri="{BB962C8B-B14F-4D97-AF65-F5344CB8AC3E}">
        <p14:creationId xmlns:p14="http://schemas.microsoft.com/office/powerpoint/2010/main" val="31334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" y="-2098"/>
            <a:ext cx="12052326" cy="7741797"/>
          </a:xfrm>
        </p:spPr>
      </p:pic>
    </p:spTree>
    <p:extLst>
      <p:ext uri="{BB962C8B-B14F-4D97-AF65-F5344CB8AC3E}">
        <p14:creationId xmlns:p14="http://schemas.microsoft.com/office/powerpoint/2010/main" val="13978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Force= </a:t>
            </a:r>
            <a:r>
              <a:rPr lang="en-US" sz="4000" dirty="0" err="1"/>
              <a:t>N</a:t>
            </a:r>
            <a:r>
              <a:rPr lang="en-US" sz="4000" dirty="0" err="1" smtClean="0"/>
              <a:t>ewtons</a:t>
            </a:r>
            <a:endParaRPr lang="en-US" sz="4000" dirty="0" smtClean="0"/>
          </a:p>
          <a:p>
            <a:r>
              <a:rPr lang="en-US" sz="4000" dirty="0" smtClean="0"/>
              <a:t>Mass= kilograms</a:t>
            </a:r>
          </a:p>
          <a:p>
            <a:r>
              <a:rPr lang="en-US" sz="4000" dirty="0" smtClean="0"/>
              <a:t>Acceleration= m/</a:t>
            </a:r>
            <a:r>
              <a:rPr lang="en-US" sz="4000" b="1" dirty="0"/>
              <a:t>sec</a:t>
            </a:r>
            <a:r>
              <a:rPr lang="en-US" sz="4000" b="1" baseline="30000" dirty="0"/>
              <a:t>2</a:t>
            </a:r>
            <a:r>
              <a:rPr lang="en-US" sz="4000" dirty="0" smtClean="0"/>
              <a:t> (meters per second squared which means meters per second every second)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10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431" y="0"/>
            <a:ext cx="8610600" cy="1293028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5754"/>
            <a:ext cx="10820400" cy="5072931"/>
          </a:xfrm>
        </p:spPr>
        <p:txBody>
          <a:bodyPr>
            <a:normAutofit/>
          </a:bodyPr>
          <a:lstStyle/>
          <a:p>
            <a:r>
              <a:rPr lang="en-US" sz="4000" dirty="0"/>
              <a:t>What net force is required to accelerate a car at a rate of 2 m/s</a:t>
            </a:r>
            <a:r>
              <a:rPr lang="en-US" sz="4000" baseline="30000" dirty="0"/>
              <a:t>2 </a:t>
            </a:r>
            <a:r>
              <a:rPr lang="en-US" sz="4000" dirty="0"/>
              <a:t>if the car has a mass of 3,000 kg?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?= 3000 X 2</a:t>
            </a:r>
          </a:p>
          <a:p>
            <a:endParaRPr lang="en-US" sz="4000" dirty="0" smtClean="0"/>
          </a:p>
          <a:p>
            <a:r>
              <a:rPr lang="en-US" sz="4000" dirty="0" smtClean="0"/>
              <a:t>FORCE = 6000 </a:t>
            </a:r>
            <a:r>
              <a:rPr lang="en-US" sz="4000" dirty="0" err="1" smtClean="0"/>
              <a:t>Newtons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58" y="2438782"/>
            <a:ext cx="5035903" cy="28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4742"/>
            <a:ext cx="8610600" cy="1293028"/>
          </a:xfrm>
        </p:spPr>
        <p:txBody>
          <a:bodyPr/>
          <a:lstStyle/>
          <a:p>
            <a:r>
              <a:rPr lang="en-US" dirty="0" smtClean="0"/>
              <a:t>Now half the mass—how does it affect the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016087"/>
            <a:ext cx="5210978" cy="431861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What net force is required to accelerate a car at a rate of 2 m/s</a:t>
            </a:r>
            <a:r>
              <a:rPr lang="en-US" sz="4000" baseline="30000" dirty="0"/>
              <a:t>2 </a:t>
            </a:r>
            <a:r>
              <a:rPr lang="en-US" sz="4000" dirty="0"/>
              <a:t>if the car has a mass of </a:t>
            </a:r>
            <a:r>
              <a:rPr lang="en-US" sz="4000" dirty="0" smtClean="0"/>
              <a:t>1500 </a:t>
            </a:r>
            <a:r>
              <a:rPr lang="en-US" sz="4000" dirty="0"/>
              <a:t>kg?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?= 1500 X 2</a:t>
            </a:r>
          </a:p>
          <a:p>
            <a:endParaRPr lang="en-US" sz="4000" dirty="0" smtClean="0"/>
          </a:p>
          <a:p>
            <a:r>
              <a:rPr lang="en-US" sz="4000" dirty="0" smtClean="0"/>
              <a:t>FORCE = 3000 </a:t>
            </a:r>
            <a:r>
              <a:rPr lang="en-US" sz="4000" dirty="0" err="1" smtClean="0"/>
              <a:t>Newtons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1920206"/>
            <a:ext cx="4619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9462"/>
            <a:ext cx="8610600" cy="1293028"/>
          </a:xfrm>
        </p:spPr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042"/>
            <a:ext cx="10820400" cy="4885644"/>
          </a:xfrm>
        </p:spPr>
        <p:txBody>
          <a:bodyPr>
            <a:normAutofit/>
          </a:bodyPr>
          <a:lstStyle/>
          <a:p>
            <a:r>
              <a:rPr lang="en-US" sz="3200" dirty="0"/>
              <a:t>An automobile with a mass of 1000 kilograms accelerates when the traffic light turns green. If the net </a:t>
            </a:r>
            <a:r>
              <a:rPr lang="en-US" sz="3200" dirty="0" smtClean="0"/>
              <a:t>force on </a:t>
            </a:r>
            <a:r>
              <a:rPr lang="en-US" sz="3200" dirty="0"/>
              <a:t>the car is 4000 </a:t>
            </a:r>
            <a:r>
              <a:rPr lang="en-US" sz="3200" dirty="0" err="1" smtClean="0"/>
              <a:t>Newtons</a:t>
            </a:r>
            <a:r>
              <a:rPr lang="en-US" sz="3200" dirty="0"/>
              <a:t>, what is the car’s acceleration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4000 = 1000 x ?</a:t>
            </a:r>
          </a:p>
          <a:p>
            <a:endParaRPr lang="en-US" sz="3200" dirty="0"/>
          </a:p>
          <a:p>
            <a:r>
              <a:rPr lang="en-US" sz="3200" dirty="0" smtClean="0"/>
              <a:t>4 meters per second squared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46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02513"/>
            <a:ext cx="8610600" cy="1293028"/>
          </a:xfrm>
        </p:spPr>
        <p:txBody>
          <a:bodyPr/>
          <a:lstStyle/>
          <a:p>
            <a:r>
              <a:rPr lang="en-US" dirty="0" smtClean="0"/>
              <a:t>Now double the car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6092"/>
            <a:ext cx="10820400" cy="4852593"/>
          </a:xfrm>
        </p:spPr>
        <p:txBody>
          <a:bodyPr>
            <a:normAutofit/>
          </a:bodyPr>
          <a:lstStyle/>
          <a:p>
            <a:r>
              <a:rPr lang="en-US" sz="2800" dirty="0"/>
              <a:t>An automobile with a mass of </a:t>
            </a:r>
            <a:r>
              <a:rPr lang="en-US" sz="2800" dirty="0" smtClean="0"/>
              <a:t>2000 </a:t>
            </a:r>
            <a:r>
              <a:rPr lang="en-US" sz="2800" dirty="0"/>
              <a:t>kilograms accelerates when the traffic light turns green. If the net </a:t>
            </a:r>
            <a:r>
              <a:rPr lang="en-US" sz="2800" dirty="0" smtClean="0"/>
              <a:t>force on </a:t>
            </a:r>
            <a:r>
              <a:rPr lang="en-US" sz="2800" dirty="0"/>
              <a:t>the car is 4000 </a:t>
            </a:r>
            <a:r>
              <a:rPr lang="en-US" sz="2800" dirty="0" err="1" smtClean="0"/>
              <a:t>Newtons</a:t>
            </a:r>
            <a:r>
              <a:rPr lang="en-US" sz="2800" dirty="0"/>
              <a:t>, what is the car’s acceleration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4000</a:t>
            </a:r>
            <a:r>
              <a:rPr lang="en-US" sz="2800" smtClean="0"/>
              <a:t>= 2000 </a:t>
            </a:r>
            <a:r>
              <a:rPr lang="en-US" sz="2800" dirty="0" smtClean="0"/>
              <a:t>x ?</a:t>
            </a:r>
          </a:p>
          <a:p>
            <a:endParaRPr lang="en-US" sz="2800" dirty="0"/>
          </a:p>
          <a:p>
            <a:r>
              <a:rPr lang="en-US" sz="2800" dirty="0" smtClean="0"/>
              <a:t>2 meters per second squared</a:t>
            </a:r>
          </a:p>
          <a:p>
            <a:endParaRPr lang="en-US" sz="2800" dirty="0"/>
          </a:p>
          <a:p>
            <a:r>
              <a:rPr lang="en-US" sz="2800" dirty="0" smtClean="0"/>
              <a:t>DID YOU SEE HOW THE ACCELERATION WAS CUT IN HALF?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89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CLICK HERE FOR A SHORT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8" y="1200840"/>
            <a:ext cx="7899094" cy="5017846"/>
          </a:xfrm>
        </p:spPr>
        <p:txBody>
          <a:bodyPr>
            <a:noAutofit/>
          </a:bodyPr>
          <a:lstStyle/>
          <a:p>
            <a:r>
              <a:rPr lang="en-US" sz="2400" dirty="0" smtClean="0"/>
              <a:t>Ronda </a:t>
            </a:r>
            <a:r>
              <a:rPr lang="en-US" sz="2400" dirty="0" err="1" smtClean="0"/>
              <a:t>Rousey’s</a:t>
            </a:r>
            <a:r>
              <a:rPr lang="en-US" sz="2400" dirty="0" smtClean="0"/>
              <a:t> (an MMA fighter) arm is 4.6 kg.  If she punches a guy in the face with an acceleration of 40 meters/second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how much force will he feel?</a:t>
            </a:r>
          </a:p>
          <a:p>
            <a:endParaRPr lang="en-US" sz="2400" dirty="0"/>
          </a:p>
          <a:p>
            <a:r>
              <a:rPr lang="en-US" sz="2400" dirty="0" smtClean="0"/>
              <a:t>What if she doubles her acceleration to 80? m/s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?</a:t>
            </a:r>
          </a:p>
          <a:p>
            <a:endParaRPr lang="en-US" sz="2400" baseline="30000" dirty="0"/>
          </a:p>
          <a:p>
            <a:r>
              <a:rPr lang="en-US" sz="2400" dirty="0" smtClean="0">
                <a:latin typeface="+mj-lt"/>
              </a:rPr>
              <a:t>What if a much bigger man with an arm size of 8 kg throws the exact same punch?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Why are there weight classes in boxing and MMA?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98" y="1200840"/>
            <a:ext cx="3449714" cy="51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CLICK HERE FOR A SHORT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7" y="143219"/>
            <a:ext cx="11897330" cy="6714781"/>
          </a:xfrm>
        </p:spPr>
      </p:pic>
      <p:sp>
        <p:nvSpPr>
          <p:cNvPr id="3" name="TextBox 2"/>
          <p:cNvSpPr txBox="1"/>
          <p:nvPr/>
        </p:nvSpPr>
        <p:spPr>
          <a:xfrm>
            <a:off x="5396248" y="463638"/>
            <a:ext cx="62076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FORCES COME IN PAIRS AND ARE OFTEN CALLED “ACTION” AND “REACTION”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00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6" y="-19642"/>
            <a:ext cx="10124501" cy="6881497"/>
          </a:xfrm>
        </p:spPr>
      </p:pic>
      <p:sp>
        <p:nvSpPr>
          <p:cNvPr id="3" name="TextBox 2"/>
          <p:cNvSpPr txBox="1"/>
          <p:nvPr/>
        </p:nvSpPr>
        <p:spPr>
          <a:xfrm>
            <a:off x="2189951" y="5739100"/>
            <a:ext cx="78818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THEY ALWAYS EQUAL EACH OTHER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39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11200"/>
            <a:ext cx="10820400" cy="55074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Now, lightly push against the side of your table with your pinky finger only.</a:t>
            </a:r>
          </a:p>
          <a:p>
            <a:r>
              <a:rPr lang="en-US" sz="2800" dirty="0" smtClean="0"/>
              <a:t>Now, push hard enough with your pinky to try to move the table.</a:t>
            </a:r>
          </a:p>
          <a:p>
            <a:r>
              <a:rPr lang="en-US" sz="2800" dirty="0" smtClean="0"/>
              <a:t>Did you notice that the table pushed you back harder the second time?</a:t>
            </a:r>
          </a:p>
          <a:p>
            <a:r>
              <a:rPr lang="en-US" sz="2800" dirty="0" smtClean="0"/>
              <a:t>What would happen if you pushed against a concrete wall with just one pinky… I mean push with ALL YOUR WEIGHT AND STRENGTH.  How hard would the wall push back?  </a:t>
            </a:r>
          </a:p>
          <a:p>
            <a:r>
              <a:rPr lang="en-US" sz="2800" dirty="0" smtClean="0"/>
              <a:t>It is likely that the force would be so great that you could break your pinky finger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9" y="682580"/>
            <a:ext cx="10632827" cy="66400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222" y="120429"/>
            <a:ext cx="9867363" cy="14894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THESE FORCE PAIRS ARE ALWAYS OPPOSITE IN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37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762"/>
            <a:ext cx="11391900" cy="684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18042"/>
            <a:ext cx="78818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Though they are equal, they can create movement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97169" y="5490838"/>
            <a:ext cx="78818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is because the forces are each acting on different objects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53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7" y="0"/>
            <a:ext cx="9356535" cy="6954859"/>
          </a:xfrm>
        </p:spPr>
      </p:pic>
    </p:spTree>
    <p:extLst>
      <p:ext uri="{BB962C8B-B14F-4D97-AF65-F5344CB8AC3E}">
        <p14:creationId xmlns:p14="http://schemas.microsoft.com/office/powerpoint/2010/main" val="11479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4" y="51182"/>
            <a:ext cx="8284684" cy="6806818"/>
          </a:xfrm>
        </p:spPr>
      </p:pic>
    </p:spTree>
    <p:extLst>
      <p:ext uri="{BB962C8B-B14F-4D97-AF65-F5344CB8AC3E}">
        <p14:creationId xmlns:p14="http://schemas.microsoft.com/office/powerpoint/2010/main" val="1315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" y="366475"/>
            <a:ext cx="8494005" cy="64447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258" y="764372"/>
            <a:ext cx="2846942" cy="3377969"/>
          </a:xfrm>
        </p:spPr>
        <p:txBody>
          <a:bodyPr/>
          <a:lstStyle/>
          <a:p>
            <a:r>
              <a:rPr lang="en-US" dirty="0" smtClean="0"/>
              <a:t>An object in motion stays in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1461" y="4748270"/>
            <a:ext cx="3093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Unless another force acts upon it</a:t>
            </a:r>
          </a:p>
          <a:p>
            <a:endParaRPr lang="en-US" dirty="0"/>
          </a:p>
          <a:p>
            <a:r>
              <a:rPr lang="en-US" dirty="0" smtClean="0"/>
              <a:t>This rider hasn’t had a stopping force act on him….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36" y="235563"/>
            <a:ext cx="10679935" cy="1293028"/>
          </a:xfrm>
        </p:spPr>
        <p:txBody>
          <a:bodyPr/>
          <a:lstStyle/>
          <a:p>
            <a:r>
              <a:rPr lang="en-US" dirty="0" smtClean="0"/>
              <a:t>Newton’s 1</a:t>
            </a:r>
            <a:r>
              <a:rPr lang="en-US" baseline="30000" dirty="0" smtClean="0"/>
              <a:t>st</a:t>
            </a:r>
            <a:r>
              <a:rPr lang="en-US" dirty="0" smtClean="0"/>
              <a:t> in different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14" y="1415688"/>
            <a:ext cx="7171981" cy="5411757"/>
          </a:xfrm>
        </p:spPr>
      </p:pic>
    </p:spTree>
    <p:extLst>
      <p:ext uri="{BB962C8B-B14F-4D97-AF65-F5344CB8AC3E}">
        <p14:creationId xmlns:p14="http://schemas.microsoft.com/office/powerpoint/2010/main" val="25939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if you throw a ball, why doesn’t it just go on and on into outer space forever?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Friction forces occur as it passes through the air, causing it to slow down</a:t>
            </a:r>
          </a:p>
          <a:p>
            <a:r>
              <a:rPr lang="en-US" sz="2800" dirty="0" smtClean="0"/>
              <a:t>Simultaneously, gravity forces are pulling it down to Earth</a:t>
            </a:r>
          </a:p>
          <a:p>
            <a:r>
              <a:rPr lang="en-US" sz="2800" dirty="0" smtClean="0"/>
              <a:t>Once it hits land, friction with the ground eventually causes it to stop.</a:t>
            </a:r>
          </a:p>
          <a:p>
            <a:r>
              <a:rPr lang="en-US" sz="2800" dirty="0" smtClean="0"/>
              <a:t>If you threw it while in space where there is no friction or strong gravity source nearby, it WOULD keep going on forever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8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81320"/>
            <a:ext cx="10820400" cy="143736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 FOR A SHORT 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827" y="3190959"/>
            <a:ext cx="10818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Force = mass x acceleration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65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this plane has such a huge mass, this man’s force won’t be able to accelerate it much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95" y="2733752"/>
            <a:ext cx="5901797" cy="4024313"/>
          </a:xfrm>
        </p:spPr>
      </p:pic>
    </p:spTree>
    <p:extLst>
      <p:ext uri="{BB962C8B-B14F-4D97-AF65-F5344CB8AC3E}">
        <p14:creationId xmlns:p14="http://schemas.microsoft.com/office/powerpoint/2010/main" val="6805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611</TotalTime>
  <Words>611</Words>
  <Application>Microsoft Office PowerPoint</Application>
  <PresentationFormat>Widescreen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Vapor Trail</vt:lpstr>
      <vt:lpstr>NEWTON’S LAWS</vt:lpstr>
      <vt:lpstr>NEWTON’S FIRST LAW</vt:lpstr>
      <vt:lpstr>PowerPoint Presentation</vt:lpstr>
      <vt:lpstr>PowerPoint Presentation</vt:lpstr>
      <vt:lpstr>An object in motion stays in motion</vt:lpstr>
      <vt:lpstr>Newton’s 1st in different words</vt:lpstr>
      <vt:lpstr>So if you throw a ball, why doesn’t it just go on and on into outer space forever?</vt:lpstr>
      <vt:lpstr>Newton’s second law</vt:lpstr>
      <vt:lpstr>Because this plane has such a huge mass, this man’s force won’t be able to accelerate it much</vt:lpstr>
      <vt:lpstr>The greater the force, the more the object can accelerate</vt:lpstr>
      <vt:lpstr>PowerPoint Presentation</vt:lpstr>
      <vt:lpstr>PowerPoint Presentation</vt:lpstr>
      <vt:lpstr>PowerPoint Presentation</vt:lpstr>
      <vt:lpstr>PowerPoint Presentation</vt:lpstr>
      <vt:lpstr>Practice problems</vt:lpstr>
      <vt:lpstr>PRACTICE PROBLEM</vt:lpstr>
      <vt:lpstr>Now half the mass—how does it affect the force?</vt:lpstr>
      <vt:lpstr>Practice problems</vt:lpstr>
      <vt:lpstr>Now double the car mass</vt:lpstr>
      <vt:lpstr>PowerPoint Presentation</vt:lpstr>
      <vt:lpstr>NEWTON’S 3RD LAW</vt:lpstr>
      <vt:lpstr>PowerPoint Presentation</vt:lpstr>
      <vt:lpstr>PowerPoint Presentation</vt:lpstr>
      <vt:lpstr>PowerPoint Presentation</vt:lpstr>
      <vt:lpstr>THESE FORCE PAIRS ARE ALWAYS OPPOSITE IN DIRECTION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LAWS</dc:title>
  <dc:creator>Lisa Dailey</dc:creator>
  <cp:lastModifiedBy>Lisa Dailey</cp:lastModifiedBy>
  <cp:revision>24</cp:revision>
  <dcterms:created xsi:type="dcterms:W3CDTF">2016-04-06T16:07:43Z</dcterms:created>
  <dcterms:modified xsi:type="dcterms:W3CDTF">2017-04-19T12:01:23Z</dcterms:modified>
</cp:coreProperties>
</file>