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9" r:id="rId4"/>
    <p:sldId id="270" r:id="rId5"/>
    <p:sldId id="271" r:id="rId6"/>
    <p:sldId id="264" r:id="rId7"/>
    <p:sldId id="272" r:id="rId8"/>
    <p:sldId id="265" r:id="rId9"/>
    <p:sldId id="266" r:id="rId10"/>
    <p:sldId id="267" r:id="rId11"/>
    <p:sldId id="268" r:id="rId12"/>
    <p:sldId id="273" r:id="rId13"/>
    <p:sldId id="274" r:id="rId14"/>
    <p:sldId id="275" r:id="rId15"/>
    <p:sldId id="257" r:id="rId16"/>
    <p:sldId id="258" r:id="rId17"/>
    <p:sldId id="259" r:id="rId18"/>
    <p:sldId id="260"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9EE283-C880-4352-85F5-9D4DE1DDC93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68115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EE283-C880-4352-85F5-9D4DE1DDC93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165089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EE283-C880-4352-85F5-9D4DE1DDC93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203950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EE283-C880-4352-85F5-9D4DE1DDC93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82221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9EE283-C880-4352-85F5-9D4DE1DDC930}"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123029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9EE283-C880-4352-85F5-9D4DE1DDC930}"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276691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9EE283-C880-4352-85F5-9D4DE1DDC930}"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15821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9EE283-C880-4352-85F5-9D4DE1DDC930}"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101680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EE283-C880-4352-85F5-9D4DE1DDC930}"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258938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9EE283-C880-4352-85F5-9D4DE1DDC930}"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385251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9EE283-C880-4352-85F5-9D4DE1DDC930}"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104F-E28F-4304-A604-F0ED9CE064CA}" type="slidenum">
              <a:rPr lang="en-US" smtClean="0"/>
              <a:t>‹#›</a:t>
            </a:fld>
            <a:endParaRPr lang="en-US"/>
          </a:p>
        </p:txBody>
      </p:sp>
    </p:spTree>
    <p:extLst>
      <p:ext uri="{BB962C8B-B14F-4D97-AF65-F5344CB8AC3E}">
        <p14:creationId xmlns:p14="http://schemas.microsoft.com/office/powerpoint/2010/main" val="377174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EE283-C880-4352-85F5-9D4DE1DDC930}" type="datetimeFigureOut">
              <a:rPr lang="en-US" smtClean="0"/>
              <a:t>4/26/2023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4104F-E28F-4304-A604-F0ED9CE064CA}" type="slidenum">
              <a:rPr lang="en-US" smtClean="0"/>
              <a:t>‹#›</a:t>
            </a:fld>
            <a:endParaRPr lang="en-US"/>
          </a:p>
        </p:txBody>
      </p:sp>
    </p:spTree>
    <p:extLst>
      <p:ext uri="{BB962C8B-B14F-4D97-AF65-F5344CB8AC3E}">
        <p14:creationId xmlns:p14="http://schemas.microsoft.com/office/powerpoint/2010/main" val="327844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FOOD CHAINS &amp;                             </a:t>
            </a:r>
            <a:r>
              <a:rPr lang="en-US" dirty="0" smtClean="0"/>
              <a:t>ENERGY </a:t>
            </a:r>
            <a:r>
              <a:rPr lang="en-US" dirty="0"/>
              <a:t>PYRAMIDS    </a:t>
            </a:r>
          </a:p>
        </p:txBody>
      </p:sp>
      <p:sp>
        <p:nvSpPr>
          <p:cNvPr id="3" name="Subtitle 2"/>
          <p:cNvSpPr>
            <a:spLocks noGrp="1"/>
          </p:cNvSpPr>
          <p:nvPr>
            <p:ph type="subTitle" idx="1"/>
          </p:nvPr>
        </p:nvSpPr>
        <p:spPr/>
        <p:txBody>
          <a:bodyPr/>
          <a:lstStyle/>
          <a:p>
            <a:r>
              <a:rPr lang="en-US" dirty="0" smtClean="0"/>
              <a:t>Watch when doing the worksheet “food chains &amp; energy pyramids”</a:t>
            </a:r>
            <a:endParaRPr lang="en-US" dirty="0"/>
          </a:p>
        </p:txBody>
      </p:sp>
    </p:spTree>
    <p:extLst>
      <p:ext uri="{BB962C8B-B14F-4D97-AF65-F5344CB8AC3E}">
        <p14:creationId xmlns:p14="http://schemas.microsoft.com/office/powerpoint/2010/main" val="201515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ergy Pyramid - Temperate gras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26" y="174171"/>
            <a:ext cx="8980591" cy="6975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0926" y="330926"/>
            <a:ext cx="3352800" cy="5632311"/>
          </a:xfrm>
          <a:prstGeom prst="rect">
            <a:avLst/>
          </a:prstGeom>
          <a:noFill/>
        </p:spPr>
        <p:txBody>
          <a:bodyPr wrap="square" rtlCol="0">
            <a:spAutoFit/>
          </a:bodyPr>
          <a:lstStyle/>
          <a:p>
            <a:r>
              <a:rPr lang="en-US" sz="2400" dirty="0" smtClean="0"/>
              <a:t>ABOUT 90% OF THE USEABLE ENERGY IS LOST EVERY TIME YOU MOVE UP A TROPHIC LEVEL</a:t>
            </a:r>
          </a:p>
          <a:p>
            <a:endParaRPr lang="en-US" sz="2400" dirty="0"/>
          </a:p>
          <a:p>
            <a:r>
              <a:rPr lang="en-US" sz="2400" dirty="0" smtClean="0"/>
              <a:t>IF YOU COUNT THE TOTAL CALORIES AVAILABLE IN THE BOTTOM LAYER (ALL THE GRASS) AND COMPARE IT TO ALL THE CALORIES IN THE BODIES OF THE PRAIRIE DOGS, THE ANIMALS WOULD HAVE ONLY 1/10 AS MANY</a:t>
            </a:r>
            <a:endParaRPr lang="en-US" sz="2400" dirty="0"/>
          </a:p>
        </p:txBody>
      </p:sp>
    </p:spTree>
    <p:extLst>
      <p:ext uri="{BB962C8B-B14F-4D97-AF65-F5344CB8AC3E}">
        <p14:creationId xmlns:p14="http://schemas.microsoft.com/office/powerpoint/2010/main" val="15139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Energy Pyramid and Trophic Cascades | Student Investigations in  Agro-Ec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75" y="1040612"/>
            <a:ext cx="5524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nergy Pyramid | Food Pyramid For Kids | DK Find 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75" y="1040612"/>
            <a:ext cx="6130582" cy="55430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429" y="156754"/>
            <a:ext cx="11303725" cy="646331"/>
          </a:xfrm>
          <a:prstGeom prst="rect">
            <a:avLst/>
          </a:prstGeom>
          <a:noFill/>
        </p:spPr>
        <p:txBody>
          <a:bodyPr wrap="square" rtlCol="0">
            <a:spAutoFit/>
          </a:bodyPr>
          <a:lstStyle/>
          <a:p>
            <a:r>
              <a:rPr lang="en-US" dirty="0" smtClean="0"/>
              <a:t>THE POPULATION NUMBERS IN THE LOWEST TROPHIC LEVEL IS THE HIGHEST, AND THE TOP LEVEL HAS THE FEWEST MEMBERS IN ITS POPULATION.</a:t>
            </a:r>
            <a:endParaRPr lang="en-US" dirty="0"/>
          </a:p>
        </p:txBody>
      </p:sp>
    </p:spTree>
    <p:extLst>
      <p:ext uri="{BB962C8B-B14F-4D97-AF65-F5344CB8AC3E}">
        <p14:creationId xmlns:p14="http://schemas.microsoft.com/office/powerpoint/2010/main" val="360800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032" y="1027906"/>
            <a:ext cx="3247768" cy="4495564"/>
          </a:xfrm>
        </p:spPr>
        <p:txBody>
          <a:bodyPr/>
          <a:lstStyle/>
          <a:p>
            <a:r>
              <a:rPr lang="en-US" dirty="0" smtClean="0"/>
              <a:t>How does the energy change as you go up the pyramid?</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764" y="543697"/>
            <a:ext cx="6544798" cy="5993027"/>
          </a:xfrm>
          <a:prstGeom prst="rect">
            <a:avLst/>
          </a:prstGeom>
          <a:noFill/>
          <a:ln>
            <a:noFill/>
          </a:ln>
        </p:spPr>
      </p:pic>
    </p:spTree>
    <p:extLst>
      <p:ext uri="{BB962C8B-B14F-4D97-AF65-F5344CB8AC3E}">
        <p14:creationId xmlns:p14="http://schemas.microsoft.com/office/powerpoint/2010/main" val="7944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032" y="1027906"/>
            <a:ext cx="3247768" cy="4495564"/>
          </a:xfrm>
        </p:spPr>
        <p:txBody>
          <a:bodyPr/>
          <a:lstStyle/>
          <a:p>
            <a:r>
              <a:rPr lang="en-US" dirty="0" smtClean="0"/>
              <a:t>How does the number of organisms change </a:t>
            </a:r>
            <a:r>
              <a:rPr lang="en-US" smtClean="0"/>
              <a:t>as you </a:t>
            </a:r>
            <a:r>
              <a:rPr lang="en-US" dirty="0" smtClean="0"/>
              <a:t>go down the pyramid?</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764" y="543697"/>
            <a:ext cx="6544798" cy="5993027"/>
          </a:xfrm>
          <a:prstGeom prst="rect">
            <a:avLst/>
          </a:prstGeom>
          <a:noFill/>
          <a:ln>
            <a:noFill/>
          </a:ln>
        </p:spPr>
      </p:pic>
    </p:spTree>
    <p:extLst>
      <p:ext uri="{BB962C8B-B14F-4D97-AF65-F5344CB8AC3E}">
        <p14:creationId xmlns:p14="http://schemas.microsoft.com/office/powerpoint/2010/main" val="13121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032" y="1027906"/>
            <a:ext cx="3247768" cy="4495564"/>
          </a:xfrm>
        </p:spPr>
        <p:txBody>
          <a:bodyPr/>
          <a:lstStyle/>
          <a:p>
            <a:r>
              <a:rPr lang="en-US" dirty="0" smtClean="0"/>
              <a:t>What are the levels of the energy pyramid called?</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764" y="543697"/>
            <a:ext cx="6544798" cy="5993027"/>
          </a:xfrm>
          <a:prstGeom prst="rect">
            <a:avLst/>
          </a:prstGeom>
          <a:noFill/>
          <a:ln>
            <a:noFill/>
          </a:ln>
        </p:spPr>
      </p:pic>
    </p:spTree>
    <p:extLst>
      <p:ext uri="{BB962C8B-B14F-4D97-AF65-F5344CB8AC3E}">
        <p14:creationId xmlns:p14="http://schemas.microsoft.com/office/powerpoint/2010/main" val="319332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into the pyramid</a:t>
            </a:r>
            <a:endParaRPr lang="en-US" dirty="0"/>
          </a:p>
        </p:txBody>
      </p:sp>
      <p:sp>
        <p:nvSpPr>
          <p:cNvPr id="3" name="Content Placeholder 2"/>
          <p:cNvSpPr>
            <a:spLocks noGrp="1"/>
          </p:cNvSpPr>
          <p:nvPr>
            <p:ph idx="1"/>
          </p:nvPr>
        </p:nvSpPr>
        <p:spPr>
          <a:xfrm>
            <a:off x="838200" y="1825625"/>
            <a:ext cx="2177143" cy="4351338"/>
          </a:xfrm>
        </p:spPr>
        <p:txBody>
          <a:bodyPr/>
          <a:lstStyle/>
          <a:p>
            <a:r>
              <a:rPr lang="en-US" dirty="0" smtClean="0"/>
              <a:t>Amoeba</a:t>
            </a:r>
          </a:p>
          <a:p>
            <a:r>
              <a:rPr lang="en-US" dirty="0" smtClean="0"/>
              <a:t>Bacteria</a:t>
            </a:r>
          </a:p>
          <a:p>
            <a:r>
              <a:rPr lang="en-US" dirty="0" smtClean="0"/>
              <a:t>Fisherman</a:t>
            </a:r>
          </a:p>
          <a:p>
            <a:r>
              <a:rPr lang="en-US" dirty="0" smtClean="0"/>
              <a:t>Sucker fish</a:t>
            </a:r>
            <a:endParaRPr lang="en-US" dirty="0"/>
          </a:p>
        </p:txBody>
      </p:sp>
      <p:pic>
        <p:nvPicPr>
          <p:cNvPr id="1030" name="Picture 6" descr="https://d1b2zzpxewkr9z.cloudfront.net/user_images/8febf45f8ddec7b3f53c36d293744e4ac30aca67/687474703a2f2f7777772e666c6f7269646173706f7274736d616e2e636f6d2f66696c65732f323031322f30312f63616e6f652d6669736865726d616e2e6a70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918" y="1422249"/>
            <a:ext cx="3044825" cy="20917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rmbiomed.com/wp-content/uploads/2016/03/bacte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404" y="1472103"/>
            <a:ext cx="2656115" cy="19920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microscopy-uk.org.uk/mag/imagsmall/amoebafeedin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203" y="4001294"/>
            <a:ext cx="38100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outdoorsdownsouth.com/wp-content/uploads/2012/11/sucker-300x18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293" y="4077494"/>
            <a:ext cx="3742336" cy="228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0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into the pyramid</a:t>
            </a:r>
            <a:endParaRPr lang="en-US" dirty="0"/>
          </a:p>
        </p:txBody>
      </p:sp>
      <p:sp>
        <p:nvSpPr>
          <p:cNvPr id="3" name="Content Placeholder 2"/>
          <p:cNvSpPr>
            <a:spLocks noGrp="1"/>
          </p:cNvSpPr>
          <p:nvPr>
            <p:ph idx="1"/>
          </p:nvPr>
        </p:nvSpPr>
        <p:spPr>
          <a:xfrm>
            <a:off x="838200" y="1825625"/>
            <a:ext cx="2895600" cy="2637518"/>
          </a:xfrm>
        </p:spPr>
        <p:txBody>
          <a:bodyPr/>
          <a:lstStyle/>
          <a:p>
            <a:r>
              <a:rPr lang="en-US" dirty="0" smtClean="0"/>
              <a:t>Snake</a:t>
            </a:r>
          </a:p>
          <a:p>
            <a:r>
              <a:rPr lang="en-US" dirty="0" smtClean="0"/>
              <a:t>Mouse</a:t>
            </a:r>
          </a:p>
          <a:p>
            <a:r>
              <a:rPr lang="en-US" dirty="0" smtClean="0"/>
              <a:t>Owl</a:t>
            </a:r>
          </a:p>
          <a:p>
            <a:r>
              <a:rPr lang="en-US" dirty="0" smtClean="0"/>
              <a:t>Sunflower seed</a:t>
            </a:r>
            <a:endParaRPr lang="en-US" dirty="0"/>
          </a:p>
        </p:txBody>
      </p:sp>
      <p:pic>
        <p:nvPicPr>
          <p:cNvPr id="2050" name="Picture 2" descr="http://i.huffpost.com/gen/1446453/images/o-SNAKES-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159" y="1690688"/>
            <a:ext cx="3915682" cy="19578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reamatico.com/data_images/mouse/mous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0711" y="1825625"/>
            <a:ext cx="2530232" cy="1756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hineseasparagus.com/images/sunflower_see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4299" y="4307681"/>
            <a:ext cx="3474462" cy="202769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animals.sandiegozoo.org/sites/default/files/juicebox_slides/owl_horn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566" y="3902451"/>
            <a:ext cx="4938939" cy="283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2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into the pyramid</a:t>
            </a:r>
            <a:endParaRPr lang="en-US" dirty="0"/>
          </a:p>
        </p:txBody>
      </p:sp>
      <p:sp>
        <p:nvSpPr>
          <p:cNvPr id="3" name="Content Placeholder 2"/>
          <p:cNvSpPr>
            <a:spLocks noGrp="1"/>
          </p:cNvSpPr>
          <p:nvPr>
            <p:ph idx="1"/>
          </p:nvPr>
        </p:nvSpPr>
        <p:spPr/>
        <p:txBody>
          <a:bodyPr/>
          <a:lstStyle/>
          <a:p>
            <a:r>
              <a:rPr lang="en-US" dirty="0" smtClean="0"/>
              <a:t>Acorn </a:t>
            </a:r>
          </a:p>
          <a:p>
            <a:r>
              <a:rPr lang="en-US" dirty="0" smtClean="0"/>
              <a:t>Squirrel</a:t>
            </a:r>
          </a:p>
          <a:p>
            <a:r>
              <a:rPr lang="en-US" dirty="0" smtClean="0"/>
              <a:t>Eagle</a:t>
            </a:r>
          </a:p>
          <a:p>
            <a:endParaRPr lang="en-US" dirty="0"/>
          </a:p>
        </p:txBody>
      </p:sp>
      <p:pic>
        <p:nvPicPr>
          <p:cNvPr id="3074" name="Picture 2" descr="https://www.allaboutbirds.org/guide/PHOTO/LARGE/bald_eagle_adul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833" y="1498826"/>
            <a:ext cx="404812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otherjones.com/files/acorn-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833" y="5071561"/>
            <a:ext cx="3040742" cy="15445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7d2.scene7.com/is/image/woodstream/hh-animals-squirrel-4?$ProductPgLar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314" y="3863294"/>
            <a:ext cx="3445782" cy="344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9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into the pyramid</a:t>
            </a:r>
            <a:endParaRPr lang="en-US" dirty="0"/>
          </a:p>
        </p:txBody>
      </p:sp>
      <p:sp>
        <p:nvSpPr>
          <p:cNvPr id="3" name="Content Placeholder 2"/>
          <p:cNvSpPr>
            <a:spLocks noGrp="1"/>
          </p:cNvSpPr>
          <p:nvPr>
            <p:ph idx="1"/>
          </p:nvPr>
        </p:nvSpPr>
        <p:spPr>
          <a:xfrm>
            <a:off x="838200" y="1825625"/>
            <a:ext cx="2474616" cy="2485118"/>
          </a:xfrm>
        </p:spPr>
        <p:txBody>
          <a:bodyPr/>
          <a:lstStyle/>
          <a:p>
            <a:r>
              <a:rPr lang="en-US" dirty="0" smtClean="0"/>
              <a:t>Lizard </a:t>
            </a:r>
          </a:p>
          <a:p>
            <a:r>
              <a:rPr lang="en-US" dirty="0" err="1" smtClean="0"/>
              <a:t>Survivorman</a:t>
            </a:r>
            <a:endParaRPr lang="en-US" dirty="0" smtClean="0"/>
          </a:p>
          <a:p>
            <a:r>
              <a:rPr lang="en-US" dirty="0" smtClean="0"/>
              <a:t>Grasshopper</a:t>
            </a:r>
          </a:p>
          <a:p>
            <a:r>
              <a:rPr lang="en-US" dirty="0" smtClean="0"/>
              <a:t>leaf</a:t>
            </a:r>
            <a:endParaRPr lang="en-US" dirty="0"/>
          </a:p>
        </p:txBody>
      </p:sp>
      <p:pic>
        <p:nvPicPr>
          <p:cNvPr id="4098" name="Picture 2" descr="http://res.cloudinary.com/dk-find-out/image/upload/q_80,w_1440/10140482_den8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396" y="1241048"/>
            <a:ext cx="2960124" cy="21008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tvgcdn.net/mediabin/galleries/shows/s_z/sq_sz/survivorman/crops/survivorman-les-strou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816" y="1569698"/>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ISEhUSEhIWFRUPGRASGBcXEBIVGA8YFRUWFhUWGBgYHSgiGBolGxUVIzEhJSkrLi4uFyAzODMvQygtLisBCgoKDg0OGxAQGy0lICUuLSstKzAtLTItLS4tLSstLS01LTgtLS8tLTAtLS8vLTIrLS8wNS0tKy0tLSstLS8tLf/AABEIALcBEwMBIgACEQEDEQH/xAAbAAABBQEBAAAAAAAAAAAAAAAAAQIDBAUGB//EAEAQAAEDAwIEBAMFBgMIAwAAAAEAAhEDEiEEMQUTQVEGImFxMoGRQlKhscEUI2KS0fAzcvEHFiRDgrKz4RU0c//EABoBAQEAAwEBAAAAAAAAAAAAAAABAgMEBQb/xAAxEQACAgECBAIJBQADAAAAAAAAAQIRAwQhEjFB8AVRImFxgZGhsdHhEzJywfEUJGL/2gAMAwEAAhEDEQA/AOh5aQ01eNJNNFb6OMpctJy1eFJJylAUyxJYrvLQaShSly0liucpJy0BUsSWK3y0GmgKliSxW+UjlpRbKliQsVvlJOWpQsq2JtiuGmm8pKBVsSFit8pJykopU5aby1c5aTlqAp2JLFbNNJy0BTLElit8tJy0IVLElitWJDTVoWVS1Fqs8tIaaUSytYmmmrJYkLEoWVrEctWOWixKFlaxIaas2IsSi2VLEK1YhKFnWctJy1ZtSWrMtFUsSWK0WJLVBRV5aa5sdPpufZWrUtiCijRc17WvYZa8BzSOoIkFLy1V0I5Ooqac/BVu1NH0l3/EUh/lqG/2rR9la3LURWqKfLQGK3Yl5apCpy0ctW+Wl5aCiny0nKVzlpLEBT5SOUrfLRYgoqcpN5SvctNLFAUuWm8pXeWkNNBRS5SQ0ldNNJy0FFHlJOSrxppvLQlFHlJpoq/ykctUlGeaSaaK0eUmmkgozjSTeUtE0UnKVohnctJy1o8lN5KtEKHLSctX+Sk5KlAocpCvclCUU6OElqkhEKGwjtTS1SwktQEVih1tUspue1hqFgLrGxc+MkNnBdGw6nCt2pYUKYHFmftOnZqNK4OfTs1NBw2qQMs9nsLmkYyc7LQ4XraeopMrUjLKoDh3HQtPqCCD6grKpu/YdTY7Gl1z7qZnGm1LjL6X8LKvxN/iuHVLpj+ya00TijxC6rT7U64jm0/QOBDhPWGjqhTetRapYRCAjtSWqS1FqAZam2qW1LCAgsRaprUlqEoitSWqaElqCiG1JapoQWoKILElintSWqiiCxJYrFqS1CEFiSxT2pLUBBYksVi1NtQhAWpLFPaktVJRXsQaantRarYor8tJYrNqLUslFaxKrFqEFGkUkJ6FibBkIhPQgGWohPhEIUpcU4bS1FJ9Cs0Op1QWuH5EdnAwQehAXJVKFStTdwzVPjVUgK2k1BLgNTys0q18S2q3IePii5wn4l3ULL4/wRmqphpJZUpEvo1mgX6apEB7f1HWBsQCIVEHhTjB1VAPe2ytSJo16ZEGlWZh4iTAPxD3joVrwvN6XF36TXipqQ2lUqNp0NWAIp6loH7nW0oEQ2H3SRDGOwC4tHphCgaI4QQnTkDqcgdT7JSFSDIRCdCIQDUQnQkhAJCSE6EQgGQkhPhEICOEQnoQDISWp6IQhHCqcT19LT03VarrWt+ridmtHVx7K3qKjWNL3GGsBcT2A/P2XlHEOL1eIVTVsc2nRa7lUj9kHZzjte7E9hAExJ5tTqY4YW+ZlGHEze0vGtVqXOrNPKo0heGNaC4t/iLsFxjDSWg7NkhdFwfiZql7agDXNIt2aXtM/ZudDgRBEmDjouT4W0uY2mSSwHIEgF2LnEDBM9T2jAWvqKMOaXNEvBdOMgkzsO8mfVfPrxfJjnxU3577fgzcU7o6iEWpNNNjZ3tb+SkIX1MZcSTNJHCLVJCS1Ugy1Fqfai1UDLUJ8IUBdQnIQzGIT0IBqRPQoBqSE9CAw/FPAhqqXltFWlLqZIbBmC6m64EBrrRkg2kNdBtg8iOP6hwp6NtQ6cUiaT6rpvADi1rdyWWhoBcTccGRBLvS2iSB3gLxrT6nmPeYJ59SrVM9DUfeXBsbwSM9F5viOWWOCcHTewb2orcp5eXFznvJlznm+8CB5i7JNoG+cdIXWcO1tWgRY4xvYSS05giNhkHIzhRaCvy2VaIY2aztOC63IDC55G3e36nurPEQ392AMlpcekXuL2D+VzfxXP4mv0dNjyx2nxc+rjXN+e9c/M0N/wDYlGL2S39t/YR/jfUscC7SMqMMf4dVzHMBjo4OD4z92Y2C2OCeN9FqjY2oaVTrTrN5Tgc4km0nBwHTg4WE6gB+AExiAAs7XcCo13S9uWiJDnMcWlwuy3r1z2XJpvHGnWVWvNc/t9DfF2eokIheQ6CtxLh7WijVFWjRJAovafO3YNmcGI+G3Ppv2nBP9oGir2MfU/Z6r2tJZVlrZMS1tQgNdnAmCcYXu4dVizK8crMqOqhInEIXQYjYSJ8JCEAyEQnwkIQDFFqK7abHVHuDWUwXOcTAaBuSeyZxTiNLT03Va7wxjMknr6NAy5x6ALyDjfievxOoGhvK01N2KZcCXlpm+r0JEAxs0/eO+rJmjji2zJRs7DinFjqXN5bopNkjOKk7OcPXMDtOMp2h4eHfumiLjc4iLnkA95jff2mTCzeG0XsLKTgXOcWtJhstc4k2Ma3chokk7RnAJHXVK1PRUiCbqkXWyJdJMdMMkHzRmDvsvllinq8ryZJVBc39Eu/zn+0o66ho9A0VnjMWMYHO/eu3MNJye7jMT3InjdTr6+uqXVIaGjFMGGU2DIvM+YyZ6uPRqZVNfU1TWrm8mQyGw2nJ8rGjoBExPckySTa4SWlvLEEtidoe4/Ge5k/mt+q1UEnHEtlXv9vUv7VfM2OBa99N9NrL3US0A07mPLi6RTNIYjZvlB7yTgDr9LqW1AYBBaYLXABzT6gE+vXosAcJJol0Mim10XN3a0OcQDHqd+pKn8P6phqupiAbLw0bBtwGOogmBK2+H6zOpwxyj6Mrq/L1eq/qYSj1N6EifCIX0ZqGIToRCEGoToQhS4hCEMgQhCAEIQgBCEKAi1NS1jnfda530BP6Lx3hlOA3/KRvO0Yn6r13ijZoVgOtKsPqxy8m0BBBJdm60Dvj2jt1xj5eJ4xdR9/9GMlZLreI1Ga0aY02lrm0q5dmajXMY50joNx7A7ZW3RqF73VHGZ3nMkjP4LE4o0f/ACFF8D/6VAdPi5lQR7gNH4LZogACcyTPpgGPo4LwtZmlljj4ndRS+5ZRUW2upOXT09eu0TOfmfZRlnYn2mRmJI94/AdlLSpGJJienb0lICCc7DMmQWx+YMbe64E/IIbVYR5Yz2x17/n81i8S4QysIcwEY6bevpsumLW2zmT6DYzvnvH1UDqQPy9FcWZwdortcjmeFu1uggaWtdTH/IrTUpR2bBmn/wBJE9V3/h3xXS1TuUWPpVoc6xwlr2tiXMe2WxkYMEdjuuc1VA+07GN9iQcbx07KCnp+U/m0nOY9wiW/aA6ER5h6GV7ml8YnClk3XzMlvzPS4QuK03i6tT/xqXMAiXMFj/e34XH08g9V0PC/EOm1AcWVQDTBc9r/ACOptaJc4g4LR1cCWjuvoMGrxZl6D93Uji0acLI4zx6lQJZ8dWA4Ux0B2LzsxvvmOi5PxZ45qEuoaEEAiDqYJM9W0GR5nRHnOATjo5ZXh3hJZTFTVXS8ioGmq55eZi6u8SXGZMTEtjOy59bro4cfoNWVQdWXq1Ctq3GrXdAY0hryGhjepbSYTJMgST23JCj/AGRtO3li25zOoeTMS+Bu8nDROJkbBWdfxD7b2hw6MkiRsIAOGjtgTgncrnuK6irUNlFxYXySGg3GdyXAiwHbfbGYlfORnkzTuT2fV9/gqdGvrPFlLRl1OiG1tWTY7c0tGMXB78X1N5DTu0gxbaW8x1eXudN8OLur9gCcxsBA2HRc3wjgQpsmoMZGBIBOwyczj+hhddwLg51LsEtZSFs/dLh0BkXxB6wCO/m7c9ZeHBgWy+fr/PQskW+H8NdWhoBFNsguJw0HePU9hvHzVjw7o6bntfyR5G3ABrcSQ3MnP47FdJqabaOmeGYFKnUIyScMJkk5JxusHwo8+ZzWOcGhlPyvaIncw4gGLe89uxzWgWHPhg3bbbf9KvLvYJ7M3uK/4Fb0pV//ABuXP+FWHnF3lg0trRdN7JM9RhdFxZs0K3/5V/8AxuWB4TYeY90zLKYIJ+DJ2xmV36vfW4feYrkdNCCE6Ei9cwGwhOhEIBqVKhAWoRCchQoxCchANQnIVAwoSpFAEd8g9O/ovKdVpuRXqUbY5b3R/EwgWOn7xbv7DrK9Vlcr40r0bqdOLq7pPlAJbT2Jd3F0Bo6mfVeb4phWTC5dUKs5etQN7aoBNrSwnp5nN3gTANv9kq814BLQ4uuLjJPWGtcwAfCAWE5++rmh0D3NZgBtYxcHZc0GMdWiOsevZWOMeH6VD95SdAcRLHEmCJ8zT+c+kHovm1pcssUptUo18Hv37S0Z8nuR81A0HAJB23AbGwEn9SrW/wAUAzgyT/NiRjqm1RHricGcCdj239FwJ0a5Ji0nz1j12/T3OVNy5ZIcPtx8MwGl0n5yOpxHZUAwk4kDyEtnM9z0H9n2tECPcAe04/VKSZkkGsovY8i4CBUdkHzRTc8NJ65aB6kjKSgzmNuESJ6x0JjPXGAczsnV3EtuMkjfrJyf0n5FR0dQKbp3a8ZjqQZg/MfmslulaM0QVKRn/wBDCqVuF3+a24jMgZ/99fquhqtuJbTtJIaQ4Ex5gCCMGfiGCNysXXucDa/zTHlLSQe+MAdsAexWWNzulsZctyoadGm81QW304ZcXj/hoElkEwybwT1wPVYet8Qlzv3YABIuqPkRIHwNdNxIJic4i3vaqU2kvDGtJHleYinTAOGn70AAWAzgSRhyg0fDw2CYc9ki8tEDGAwAQzvjPcnK9LGoRVz3fS++/JmUXZo6TRvcPNLAT8RJdUfvJEk2jJyZd7K3VbSo0iXEsbAyPM55cYA6lzjI7lSl7KdO57hmBs64udEANGC4kwACf1U/h3g9bVu5lWGU2O2AJDR9xpnzVCN3bCYE/a04seTPOlyvv/enyNXIZwTw+7V1hWe2KbCRPlbZjYBo81Q3ZJ2BOdg/0WjQaxoYwANbgAdEtKm1jQ1gDWtwABgJS5fVaXSRwR83599CNmV4qq2aSse4a3+d7WH/ALlmeCaTxTc4WOa59pmWvYAAdwDcM7GOucqx42qf8OGj/mVKbfkA535tCl8M6N1Okwh7bXglzTT80km2KgdsOxad9wtMvS1q9UTJftNTiAmlUHdlUfVhXO+FWuvda6PJSJlpcALthBEEgOzJ6GDsuocJEd5H1XI+EaM1LhFzKTfMaV1swAJkESAdjsCFr1lLVYX7f6EeTOuKE5IvWMREQlQgGwhOQpYLKROKEA1CVCFESFOSJYGLkeI1OLk8yk2g1rC48mQ51Rs+W5xgXW9ARBO5XXkKDUUGvaWuAIcC0giQ4HBBHZYyja50E6OZp+M6LtMa2BVEtNAu8wqA22+rZ+3tGVi+HNFW1HO1NR81KstY4jrBBgAfC3y2wcFvVaGo8D6VjuYwvpMaCXMaRZaDcektAAOxwFk6vibqjW0qQNKgMACC6qBFweQfKIPw+uS6V5erycFPPyXJLm35+4ydLkbmt4vTY6m2meY6gHABsWDAb5nD0Bw2c7wohrqtci7MThrYDZGcHPbclVeHcHJALgWtmYMye0A/CNv6LaYA0QBAC5Vp8+sT4/Qg+i5vlX0X9IxK1fhE08Hz4MSAI+7Pz39I6rAbRLXOB3nv2xn5grquaqeu0rX+YYeNj0dA2P8AVNX4VHgvAt108/yXoYjKwJ3AcREbSB5o98beoVieo2LptLhJb2B6npMBPo0rXR8JE3QXNuxAJI3H4Y+ajZUFPam45BIbHTIkSvnJKm1W/rCVMHzBnvDu0XAnbphRVa7SA3+XaRMlsTsMn6pH6hpxDgYzcwwR/VSaWgyr+7a68kxcCIYZiAPckEGM/gUa5jqVdNralHZwfBODgN3Bl28AGSMjYYmVntL67i4udY6CX3EPryc2ndlPoDuekCCbVTRXeWA6n5rg7d56MII+E5nvA7q3R07icAmZ/MTviAt/HGKtc+/n37I5SexXbQAaABAba0Na0EYnFvQZPvB9UVraAa98yfKxjX+eq7eGjpgSScDckQrdfVMpEspgVaoMET5KRjF53adoYPMZGAMjkuLcQe26HF7zZNQwQBPwMbkNaIHlGO9xlZ4Mc8r737/wyuhOJ8TdBLjTdUaS1rbnCnprgQIMZOYLsF2QLQV2/hr/AGi6J1NlGsRpajRZa4uNI2jdtUyAP85Bmcu3Pn3CvD9bUE1HcySSyRnmkAnz/IH5gLf0/CzSZLaQqN817TyXCBcHSyoxweZbAaCJDpXr4tVj0u0ab+Hz7+Jjauj1RtcOaHNIc14lrgQWuHcEYI9QkLl5Bp3ig9tXQPNLmFtR1NlYlnnIBZV01QbdA4HA2zBXT6fxnqqbbq+kp1mj4n6SsS5md/2er53dMgx1leni1+GaVvhfk9hXkbXid2aTfWo/6BoH/cVraFgYAxrC0Q0yQyHGIPwk+bAJJAmZ7rj9b4o01euy5xoWtY1zNQBp6lMvdJBFQ2zbbsSu10T2ub5Gw1pIwAG9/KW+UjPQ9wtOn9LWZJ9KSXk9t9+/gZPaJZpnIXJcA0V1SJIsY4NeG0yaTiYBaHtcJGYMEYzvB61pXKcKotOpdcYDXVwDLNxVIbAcDJ+XQKeJbZcMv/X1oQOuDfWfUxJ9cQPoEsJGiBEz6mJP0AH4Jy9YwEhEJUIBqE5KlAsIQhC0JCISoUFDSkT0hUA2EhCcVW4hrGUaT6tQ+WmC49z0AH8RJAHqQo3RTmPHmvtazStFx1BF4AmaZ8oZ/wBbsRmQxzftSrnD/DrKbaZfL6lMDLnucGmNmgmLR0Wd4TpO1NZ+rqwbTLSAYDnNb5QTuGMtA92Hdq65xXDhis8nmmv4r1Lr7WQz36VV6mnWo5MNGV2lMR9NQOC3zpgqtfRdli0QxnbQRKrVNM05GD3yY39fU/VadXTEKq+muTNp8WX98U/r8TEy36Z0WgEDIlrySMg4kT3nCq1dKTB2mHbglmO0+h9FsOpo1T7WknZoJzsvH1Ph0ccXPG+Vun9xzKjahAEwcASWxOAd2xO43yoatN7/ACmqA3oA91Ofcthx7GXQR0VxkuAuA69Omw/AAfJMdpWnOQQuOHh2aUFkjW+/r795mpIhfwEWim2DtEMa0M9QAYb1iD69Emk8MtoxcwPic95BBBHX/wBBWWsqMg0nxHQ7H5bKy3jVRuKlKR3E4/quPPi1mJU1t31/Jn6D2WxVqeUtLWuaGgAgHBGBt3nqf0w1+hdlrYc6oGh8sAgtkNeMxIGIBHyWqzjOmdAdLCY3b9cjA6fVK/h1N/mpvGexDmrkWonB+kmjH9Py3Of1ejYX3EsFsQ21rSS5xiXjO0QTMGNpVXU8J84dSeGkwXh7i9roFpa9l3kIwMYPzXQt4RUa/mB11vQ9fSTtnP4qnrbwS51MioT8YAneYIEAjGf9F2YtVF7J9+z8P4mPC1uctpeCOtc4UadSyCBa17JBfFvOvxvnMbTlUNXw+mxzn0B+z15Imn+003C0iTTex9jZIyNsmIwuw0TxZfUlrm+Vp5dNsFxNxhxiDJJHT12Naq8stbcXjGWWhjvi8pBEgA25/MLux6qSlak79tf78DG2kZreKa5oIHEaoq7tY6lpXtcJIiXjBiIJnbO8rX4brqjWc42ueGvc8PfTYHl3+ITALftOJDQcNMApvE3vIJLG1ALS42sBpgSQXWiWwJHWZPZU9DSB05kUiGgGHPLGOgNIDTgzORkZaPnll1WTIk3K6e3e3fU2R3NDhPjvVNfZrKDYl0uYx1MtAjJvJDhk/dXd8P4jSrtupuDo3GzmHs4bheX8L17muqMhjg4EvdygIAY4HBx9owWx+Cv0qRZFSk6xwkXMJLiATs3YgiME9O0Bd8fF545JZN18CVfI9MQqHBNa+tSDqjC1220X4HmAk2+0nZaC97Fkjkgpx5MjQiEqFmQsISoUMhqE5CgGoKVZ3H+EDVUTRc4tBLHGADdaZDXA7tkDGNgQRCjbrYqMfi3jnS0H2FtaoRdmnTaW+Vwa6C97ZgkZEj12nnOMeI3cRLaFCjVa0PMtcWtqVS1m8AltgvBySJaCYjHTcI8FUKFM0SX1qdRlNrhVeSS6m5zw9pEFpN3QiOWyOpW5oOGUaIIpUmMmJtaAXRMXO3dv1JXLLHlyR4ZOk/IzuK5FbhHD+RSFObiC4l0ReSSZ+kD5K7y1Lalhb4wUIqMeSMCGxFqmLUkLIhDYmmmrEJLUKUqmnBVSroFr2ppYo1ZKOfqaH0WTxYAOZTHxO82xzuB75n8PRdk6muTDRW1xBAIokkH7tgc04n73XrdheZ4jC8agucmkSiw3hxAA7YQeHu7LeZRT+Uu2OGKVIcJzh0DuyYdM4dF03KSGisv00OE5Sro2n4mg/L9VTdwkA3Me5h9CuzdpQeiidoW9lzZNDinzihRygbqmfBWB6Q7M49dvqE8cW1Df8SgHDu123yz+i6N3Dgojw7+4XBl8DwT5IqlIw6fGqezqD29Q4AOBEmDOCPl23UNSro6huMy3f93Un8slan+71MADltMNaySJdDRDZduSO+6rnwzTxIebe9Rx+RzsuB+BSi/Ql9fyVz9RUfT0rtq9uwEvttgACGuiNlX0ukANjakCTa4MNSZaMQ0HcT0P6rcbwtrfsT0gy4fRxPZVAyKxFkxs0FrZPLwBOOkZxnputeXw2eBR4pXbS8/sVSXkZWhoUmgcp1Sv8EBrdsGMkebB6dvdb+i4U98EtbSaMmYqVHe0+VmOpBOFo0GGBiMDGMemOissYV6+HwXCpcWRuXyXvXUcVcixQpBjQ1owPUknuSTkn1UoUbJTwvciklS5GschCFQWUJYQsTIQpISpUKVXun2wc57QIg5yOh3SU6m/8O8Y6EkEQMwD0GyU4/CfQiPwx85QXk47yBtkkEHbpn8PVQE7zH9/RRXGTAJjBIIGesCM/NTPGPaD9CD+iazAxkEkgyOpnPbdAIHdN9iMbg7YHXBS3j29wR+ah3mD9mwHa4jeD/exTgAHN6CTiTjETHTJCAluHr8wR+aQuHr/ACmPqqpaWiIADi2Zd2MnoJ9SpDTi/G7XZJkuwPr9TsoCa4ev8rv6JA4f2D7x7qMiY9ASPQ3bpwZJcJ3JPtEA/UFAOuHr9DP0+RUVOpJzMesZz9mMwlc4uF3V3lA/zHyn5NcfqkAyAMeUgehzH6oAqOO4nFmCImXR1C4zS6tmk1DzqLg0l7Q8Ne5pDjcHGATEAS44Egei7F7AGkAR/h46zOf9Vncb4W2oebZLqckEPa3mttI5bi5pFhJ26HI9ePV6eWThlHnF2iqupc0uoY8BzH3NdfBEHZwgYyMd1Zx6/wArs/guQ8N6PU6Z9PTtpANohzb7LadVrGUzjzSJc6qBuQQCRuurpt8oH3uUT/FJytuDJKcbnGnbX5LOKT2ZJj+wZz6Ix7e4I/NRuZJA/hOxgmDsPr+aGiA3AEOmO2JzgR16dFuMR5I9f5T/AERj1PsCfyScuLu5FQk/e6j3wmlh8pAm0D7UQQc9DHrsgHQP9AT+SAwKJrSRlocJLsHLSe3cRGVIwhtwEmOsz0G5nMeiAQtHr8mkppYPf2BP5J5p9fRsGYsjfPRNp0wQMSBdjM5MtPfbqgIy0f2Dj37LnuM6KKoe1ri5xDoDKmLLQSSBj8N/aejcZuzs0Amdzic/NLVpCAOg5hA7RsuXV6WOohwN1vafrKtjA/3giQ6iQW7gvg/MWjukq8fLnCmxtjn4a8y9rTBMny4biJPX3kdE2i0ucSAcxsD9lqkbSAEAADsBhaf+Pq26ebb+Kvv2GFHM1/D1Vxa/9rq8xj2VAQSweUg2bmGGMjqCR1W1wurUfSa6qwMqedrmgyAWvc0EehDQ7c/Fud1dhELtxYY42+G/i39S9KGoT4Qt1kJ0IQoZAhCEAx1MHf65B+oQymBsMnrJJ+pQhAPUbqDTktBPsEiEBIWCIjHaEjKTRsAJ9N0IUAjKLRkNA+QSfs7Put/lCEIBwpNEw0ZwcDKTktiLRG8QI+iEIBbBMwJHWBI+aOU3OBnfAz7oQgGig0bNGP4RhBotmbRPsEIQAaLc+UZ38oyl5bcYGNsDHt2QhAHJb90Z3wMpDp29GgHp5QhCxBF+znMNa27BIJJg7wI/VSvotOS0H5JEKgc+k07tB+QSGk3HlGNsDHshCAHUWkyWgn2CH0mncA+4QhUCGk3GBjbAx7I5QmYEnrAyhCgBjANgB7CEpCRCqAiEIWRAQh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ISEhUSEhIWFRUPGRASGBcXEBIVGA8YFRUWFhUWGBgYHSgiGBolGxUVIzEhJSkrLi4uFyAzODMvQygtLisBCgoKDg0OGxAQGy0lICUuLSstKzAtLTItLS4tLSstLS01LTgtLS8tLTAtLS8vLTIrLS8wNS0tKy0tLSstLS8tLf/AABEIALcBEwMBIgACEQEDEQH/xAAbAAABBQEBAAAAAAAAAAAAAAAAAQIDBAUGB//EAEAQAAEDAwIEBAMFBgMIAwAAAAEAAhEDEiEEMQUTQVEGImFxMoGRQlKhscEUI2KS0fAzcvEHFiRDgrKz4RU0c//EABoBAQEAAwEBAAAAAAAAAAAAAAABAgMEBQb/xAAxEQACAgECBAIJBQADAAAAAAAAAQIRAwQhEjFB8AVRImFxgZGhsdHhEzJywfEUJGL/2gAMAwEAAhEDEQA/AOh5aQ01eNJNNFb6OMpctJy1eFJJylAUyxJYrvLQaShSly0liucpJy0BUsSWK3y0GmgKliSxW+UjlpRbKliQsVvlJOWpQsq2JtiuGmm8pKBVsSFit8pJykopU5aby1c5aTlqAp2JLFbNNJy0BTLElit8tJy0IVLElitWJDTVoWVS1Fqs8tIaaUSytYmmmrJYkLEoWVrEctWOWixKFlaxIaas2IsSi2VLEK1YhKFnWctJy1ZtSWrMtFUsSWK0WJLVBRV5aa5sdPpufZWrUtiCijRc17WvYZa8BzSOoIkFLy1V0I5Ooqac/BVu1NH0l3/EUh/lqG/2rR9la3LURWqKfLQGK3Yl5apCpy0ctW+Wl5aCiny0nKVzlpLEBT5SOUrfLRYgoqcpN5SvctNLFAUuWm8pXeWkNNBRS5SQ0ldNNJy0FFHlJOSrxppvLQlFHlJpoq/ykctUlGeaSaaK0eUmmkgozjSTeUtE0UnKVohnctJy1o8lN5KtEKHLSctX+Sk5KlAocpCvclCUU6OElqkhEKGwjtTS1SwktQEVih1tUspue1hqFgLrGxc+MkNnBdGw6nCt2pYUKYHFmftOnZqNK4OfTs1NBw2qQMs9nsLmkYyc7LQ4XraeopMrUjLKoDh3HQtPqCCD6grKpu/YdTY7Gl1z7qZnGm1LjL6X8LKvxN/iuHVLpj+ya00TijxC6rT7U64jm0/QOBDhPWGjqhTetRapYRCAjtSWqS1FqAZam2qW1LCAgsRaprUlqEoitSWqaElqCiG1JapoQWoKILElintSWqiiCxJYrFqS1CEFiSxT2pLUBBYksVi1NtQhAWpLFPaktVJRXsQaantRarYor8tJYrNqLUslFaxKrFqEFGkUkJ6FibBkIhPQgGWohPhEIUpcU4bS1FJ9Cs0Op1QWuH5EdnAwQehAXJVKFStTdwzVPjVUgK2k1BLgNTys0q18S2q3IePii5wn4l3ULL4/wRmqphpJZUpEvo1mgX6apEB7f1HWBsQCIVEHhTjB1VAPe2ytSJo16ZEGlWZh4iTAPxD3joVrwvN6XF36TXipqQ2lUqNp0NWAIp6loH7nW0oEQ2H3SRDGOwC4tHphCgaI4QQnTkDqcgdT7JSFSDIRCdCIQDUQnQkhAJCSE6EQgGQkhPhEICOEQnoQDISWp6IQhHCqcT19LT03VarrWt+ridmtHVx7K3qKjWNL3GGsBcT2A/P2XlHEOL1eIVTVsc2nRa7lUj9kHZzjte7E9hAExJ5tTqY4YW+ZlGHEze0vGtVqXOrNPKo0heGNaC4t/iLsFxjDSWg7NkhdFwfiZql7agDXNIt2aXtM/ZudDgRBEmDjouT4W0uY2mSSwHIEgF2LnEDBM9T2jAWvqKMOaXNEvBdOMgkzsO8mfVfPrxfJjnxU3577fgzcU7o6iEWpNNNjZ3tb+SkIX1MZcSTNJHCLVJCS1Ugy1Fqfai1UDLUJ8IUBdQnIQzGIT0IBqRPQoBqSE9CAw/FPAhqqXltFWlLqZIbBmC6m64EBrrRkg2kNdBtg8iOP6hwp6NtQ6cUiaT6rpvADi1rdyWWhoBcTccGRBLvS2iSB3gLxrT6nmPeYJ59SrVM9DUfeXBsbwSM9F5viOWWOCcHTewb2orcp5eXFznvJlznm+8CB5i7JNoG+cdIXWcO1tWgRY4xvYSS05giNhkHIzhRaCvy2VaIY2aztOC63IDC55G3e36nurPEQ392AMlpcekXuL2D+VzfxXP4mv0dNjyx2nxc+rjXN+e9c/M0N/wDYlGL2S39t/YR/jfUscC7SMqMMf4dVzHMBjo4OD4z92Y2C2OCeN9FqjY2oaVTrTrN5Tgc4km0nBwHTg4WE6gB+AExiAAs7XcCo13S9uWiJDnMcWlwuy3r1z2XJpvHGnWVWvNc/t9DfF2eokIheQ6CtxLh7WijVFWjRJAovafO3YNmcGI+G3Ppv2nBP9oGir2MfU/Z6r2tJZVlrZMS1tQgNdnAmCcYXu4dVizK8crMqOqhInEIXQYjYSJ8JCEAyEQnwkIQDFFqK7abHVHuDWUwXOcTAaBuSeyZxTiNLT03Va7wxjMknr6NAy5x6ALyDjfievxOoGhvK01N2KZcCXlpm+r0JEAxs0/eO+rJmjji2zJRs7DinFjqXN5bopNkjOKk7OcPXMDtOMp2h4eHfumiLjc4iLnkA95jff2mTCzeG0XsLKTgXOcWtJhstc4k2Ma3chokk7RnAJHXVK1PRUiCbqkXWyJdJMdMMkHzRmDvsvllinq8ryZJVBc39Eu/zn+0o66ho9A0VnjMWMYHO/eu3MNJye7jMT3InjdTr6+uqXVIaGjFMGGU2DIvM+YyZ6uPRqZVNfU1TWrm8mQyGw2nJ8rGjoBExPckySTa4SWlvLEEtidoe4/Ge5k/mt+q1UEnHEtlXv9vUv7VfM2OBa99N9NrL3US0A07mPLi6RTNIYjZvlB7yTgDr9LqW1AYBBaYLXABzT6gE+vXosAcJJol0Mim10XN3a0OcQDHqd+pKn8P6phqupiAbLw0bBtwGOogmBK2+H6zOpwxyj6Mrq/L1eq/qYSj1N6EifCIX0ZqGIToRCEGoToQhS4hCEMgQhCAEIQgBCEKAi1NS1jnfda530BP6Lx3hlOA3/KRvO0Yn6r13ijZoVgOtKsPqxy8m0BBBJdm60Dvj2jt1xj5eJ4xdR9/9GMlZLreI1Ga0aY02lrm0q5dmajXMY50joNx7A7ZW3RqF73VHGZ3nMkjP4LE4o0f/ACFF8D/6VAdPi5lQR7gNH4LZogACcyTPpgGPo4LwtZmlljj4ndRS+5ZRUW2upOXT09eu0TOfmfZRlnYn2mRmJI94/AdlLSpGJJienb0lICCc7DMmQWx+YMbe64E/IIbVYR5Yz2x17/n81i8S4QysIcwEY6bevpsumLW2zmT6DYzvnvH1UDqQPy9FcWZwdortcjmeFu1uggaWtdTH/IrTUpR2bBmn/wBJE9V3/h3xXS1TuUWPpVoc6xwlr2tiXMe2WxkYMEdjuuc1VA+07GN9iQcbx07KCnp+U/m0nOY9wiW/aA6ER5h6GV7ml8YnClk3XzMlvzPS4QuK03i6tT/xqXMAiXMFj/e34XH08g9V0PC/EOm1AcWVQDTBc9r/ACOptaJc4g4LR1cCWjuvoMGrxZl6D93Uji0acLI4zx6lQJZ8dWA4Ux0B2LzsxvvmOi5PxZ45qEuoaEEAiDqYJM9W0GR5nRHnOATjo5ZXh3hJZTFTVXS8ioGmq55eZi6u8SXGZMTEtjOy59bro4cfoNWVQdWXq1Ctq3GrXdAY0hryGhjepbSYTJMgST23JCj/AGRtO3li25zOoeTMS+Bu8nDROJkbBWdfxD7b2hw6MkiRsIAOGjtgTgncrnuK6irUNlFxYXySGg3GdyXAiwHbfbGYlfORnkzTuT2fV9/gqdGvrPFlLRl1OiG1tWTY7c0tGMXB78X1N5DTu0gxbaW8x1eXudN8OLur9gCcxsBA2HRc3wjgQpsmoMZGBIBOwyczj+hhddwLg51LsEtZSFs/dLh0BkXxB6wCO/m7c9ZeHBgWy+fr/PQskW+H8NdWhoBFNsguJw0HePU9hvHzVjw7o6bntfyR5G3ABrcSQ3MnP47FdJqabaOmeGYFKnUIyScMJkk5JxusHwo8+ZzWOcGhlPyvaIncw4gGLe89uxzWgWHPhg3bbbf9KvLvYJ7M3uK/4Fb0pV//ABuXP+FWHnF3lg0trRdN7JM9RhdFxZs0K3/5V/8AxuWB4TYeY90zLKYIJ+DJ2xmV36vfW4feYrkdNCCE6Ei9cwGwhOhEIBqVKhAWoRCchQoxCchANQnIVAwoSpFAEd8g9O/ovKdVpuRXqUbY5b3R/EwgWOn7xbv7DrK9Vlcr40r0bqdOLq7pPlAJbT2Jd3F0Bo6mfVeb4phWTC5dUKs5etQN7aoBNrSwnp5nN3gTANv9kq814BLQ4uuLjJPWGtcwAfCAWE5++rmh0D3NZgBtYxcHZc0GMdWiOsevZWOMeH6VD95SdAcRLHEmCJ8zT+c+kHovm1pcssUptUo18Hv37S0Z8nuR81A0HAJB23AbGwEn9SrW/wAUAzgyT/NiRjqm1RHricGcCdj239FwJ0a5Ji0nz1j12/T3OVNy5ZIcPtx8MwGl0n5yOpxHZUAwk4kDyEtnM9z0H9n2tECPcAe04/VKSZkkGsovY8i4CBUdkHzRTc8NJ65aB6kjKSgzmNuESJ6x0JjPXGAczsnV3EtuMkjfrJyf0n5FR0dQKbp3a8ZjqQZg/MfmslulaM0QVKRn/wBDCqVuF3+a24jMgZ/99fquhqtuJbTtJIaQ4Ex5gCCMGfiGCNysXXucDa/zTHlLSQe+MAdsAexWWNzulsZctyoadGm81QW304ZcXj/hoElkEwybwT1wPVYet8Qlzv3YABIuqPkRIHwNdNxIJic4i3vaqU2kvDGtJHleYinTAOGn70AAWAzgSRhyg0fDw2CYc9ki8tEDGAwAQzvjPcnK9LGoRVz3fS++/JmUXZo6TRvcPNLAT8RJdUfvJEk2jJyZd7K3VbSo0iXEsbAyPM55cYA6lzjI7lSl7KdO57hmBs64udEANGC4kwACf1U/h3g9bVu5lWGU2O2AJDR9xpnzVCN3bCYE/a04seTPOlyvv/enyNXIZwTw+7V1hWe2KbCRPlbZjYBo81Q3ZJ2BOdg/0WjQaxoYwANbgAdEtKm1jQ1gDWtwABgJS5fVaXSRwR83599CNmV4qq2aSse4a3+d7WH/ALlmeCaTxTc4WOa59pmWvYAAdwDcM7GOucqx42qf8OGj/mVKbfkA535tCl8M6N1Okwh7bXglzTT80km2KgdsOxad9wtMvS1q9UTJftNTiAmlUHdlUfVhXO+FWuvda6PJSJlpcALthBEEgOzJ6GDsuocJEd5H1XI+EaM1LhFzKTfMaV1swAJkESAdjsCFr1lLVYX7f6EeTOuKE5IvWMREQlQgGwhOQpYLKROKEA1CVCFESFOSJYGLkeI1OLk8yk2g1rC48mQ51Rs+W5xgXW9ARBO5XXkKDUUGvaWuAIcC0giQ4HBBHZYyja50E6OZp+M6LtMa2BVEtNAu8wqA22+rZ+3tGVi+HNFW1HO1NR81KstY4jrBBgAfC3y2wcFvVaGo8D6VjuYwvpMaCXMaRZaDcektAAOxwFk6vibqjW0qQNKgMACC6qBFweQfKIPw+uS6V5erycFPPyXJLm35+4ydLkbmt4vTY6m2meY6gHABsWDAb5nD0Bw2c7wohrqtci7MThrYDZGcHPbclVeHcHJALgWtmYMye0A/CNv6LaYA0QBAC5Vp8+sT4/Qg+i5vlX0X9IxK1fhE08Hz4MSAI+7Pz39I6rAbRLXOB3nv2xn5grquaqeu0rX+YYeNj0dA2P8AVNX4VHgvAt108/yXoYjKwJ3AcREbSB5o98beoVieo2LptLhJb2B6npMBPo0rXR8JE3QXNuxAJI3H4Y+ajZUFPam45BIbHTIkSvnJKm1W/rCVMHzBnvDu0XAnbphRVa7SA3+XaRMlsTsMn6pH6hpxDgYzcwwR/VSaWgyr+7a68kxcCIYZiAPckEGM/gUa5jqVdNralHZwfBODgN3Bl28AGSMjYYmVntL67i4udY6CX3EPryc2ndlPoDuekCCbVTRXeWA6n5rg7d56MII+E5nvA7q3R07icAmZ/MTviAt/HGKtc+/n37I5SexXbQAaABAba0Na0EYnFvQZPvB9UVraAa98yfKxjX+eq7eGjpgSScDckQrdfVMpEspgVaoMET5KRjF53adoYPMZGAMjkuLcQe26HF7zZNQwQBPwMbkNaIHlGO9xlZ4Mc8r737/wyuhOJ8TdBLjTdUaS1rbnCnprgQIMZOYLsF2QLQV2/hr/AGi6J1NlGsRpajRZa4uNI2jdtUyAP85Bmcu3Pn3CvD9bUE1HcySSyRnmkAnz/IH5gLf0/CzSZLaQqN817TyXCBcHSyoxweZbAaCJDpXr4tVj0u0ab+Hz7+Jjauj1RtcOaHNIc14lrgQWuHcEYI9QkLl5Bp3ig9tXQPNLmFtR1NlYlnnIBZV01QbdA4HA2zBXT6fxnqqbbq+kp1mj4n6SsS5md/2er53dMgx1leni1+GaVvhfk9hXkbXid2aTfWo/6BoH/cVraFgYAxrC0Q0yQyHGIPwk+bAJJAmZ7rj9b4o01euy5xoWtY1zNQBp6lMvdJBFQ2zbbsSu10T2ub5Gw1pIwAG9/KW+UjPQ9wtOn9LWZJ9KSXk9t9+/gZPaJZpnIXJcA0V1SJIsY4NeG0yaTiYBaHtcJGYMEYzvB61pXKcKotOpdcYDXVwDLNxVIbAcDJ+XQKeJbZcMv/X1oQOuDfWfUxJ9cQPoEsJGiBEz6mJP0AH4Jy9YwEhEJUIBqE5KlAsIQhC0JCISoUFDSkT0hUA2EhCcVW4hrGUaT6tQ+WmC49z0AH8RJAHqQo3RTmPHmvtazStFx1BF4AmaZ8oZ/wBbsRmQxzftSrnD/DrKbaZfL6lMDLnucGmNmgmLR0Wd4TpO1NZ+rqwbTLSAYDnNb5QTuGMtA92Hdq65xXDhis8nmmv4r1Lr7WQz36VV6mnWo5MNGV2lMR9NQOC3zpgqtfRdli0QxnbQRKrVNM05GD3yY39fU/VadXTEKq+muTNp8WX98U/r8TEy36Z0WgEDIlrySMg4kT3nCq1dKTB2mHbglmO0+h9FsOpo1T7WknZoJzsvH1Ph0ccXPG+Vun9xzKjahAEwcASWxOAd2xO43yoatN7/ACmqA3oA91Ofcthx7GXQR0VxkuAuA69Omw/AAfJMdpWnOQQuOHh2aUFkjW+/r795mpIhfwEWim2DtEMa0M9QAYb1iD69Emk8MtoxcwPic95BBBHX/wBBWWsqMg0nxHQ7H5bKy3jVRuKlKR3E4/quPPi1mJU1t31/Jn6D2WxVqeUtLWuaGgAgHBGBt3nqf0w1+hdlrYc6oGh8sAgtkNeMxIGIBHyWqzjOmdAdLCY3b9cjA6fVK/h1N/mpvGexDmrkWonB+kmjH9Py3Of1ejYX3EsFsQ21rSS5xiXjO0QTMGNpVXU8J84dSeGkwXh7i9roFpa9l3kIwMYPzXQt4RUa/mB11vQ9fSTtnP4qnrbwS51MioT8YAneYIEAjGf9F2YtVF7J9+z8P4mPC1uctpeCOtc4UadSyCBa17JBfFvOvxvnMbTlUNXw+mxzn0B+z15Imn+003C0iTTex9jZIyNsmIwuw0TxZfUlrm+Vp5dNsFxNxhxiDJJHT12Naq8stbcXjGWWhjvi8pBEgA25/MLux6qSlak79tf78DG2kZreKa5oIHEaoq7tY6lpXtcJIiXjBiIJnbO8rX4brqjWc42ueGvc8PfTYHl3+ITALftOJDQcNMApvE3vIJLG1ALS42sBpgSQXWiWwJHWZPZU9DSB05kUiGgGHPLGOgNIDTgzORkZaPnll1WTIk3K6e3e3fU2R3NDhPjvVNfZrKDYl0uYx1MtAjJvJDhk/dXd8P4jSrtupuDo3GzmHs4bheX8L17muqMhjg4EvdygIAY4HBx9owWx+Cv0qRZFSk6xwkXMJLiATs3YgiME9O0Bd8fF545JZN18CVfI9MQqHBNa+tSDqjC1220X4HmAk2+0nZaC97Fkjkgpx5MjQiEqFmQsISoUMhqE5CgGoKVZ3H+EDVUTRc4tBLHGADdaZDXA7tkDGNgQRCjbrYqMfi3jnS0H2FtaoRdmnTaW+Vwa6C97ZgkZEj12nnOMeI3cRLaFCjVa0PMtcWtqVS1m8AltgvBySJaCYjHTcI8FUKFM0SX1qdRlNrhVeSS6m5zw9pEFpN3QiOWyOpW5oOGUaIIpUmMmJtaAXRMXO3dv1JXLLHlyR4ZOk/IzuK5FbhHD+RSFObiC4l0ReSSZ+kD5K7y1Lalhb4wUIqMeSMCGxFqmLUkLIhDYmmmrEJLUKUqmnBVSroFr2ppYo1ZKOfqaH0WTxYAOZTHxO82xzuB75n8PRdk6muTDRW1xBAIokkH7tgc04n73XrdheZ4jC8agucmkSiw3hxAA7YQeHu7LeZRT+Uu2OGKVIcJzh0DuyYdM4dF03KSGisv00OE5Sro2n4mg/L9VTdwkA3Me5h9CuzdpQeiidoW9lzZNDinzihRygbqmfBWB6Q7M49dvqE8cW1Df8SgHDu123yz+i6N3Dgojw7+4XBl8DwT5IqlIw6fGqezqD29Q4AOBEmDOCPl23UNSro6huMy3f93Un8slan+71MADltMNaySJdDRDZduSO+6rnwzTxIebe9Rx+RzsuB+BSi/Ql9fyVz9RUfT0rtq9uwEvttgACGuiNlX0ukANjakCTa4MNSZaMQ0HcT0P6rcbwtrfsT0gy4fRxPZVAyKxFkxs0FrZPLwBOOkZxnputeXw2eBR4pXbS8/sVSXkZWhoUmgcp1Sv8EBrdsGMkebB6dvdb+i4U98EtbSaMmYqVHe0+VmOpBOFo0GGBiMDGMemOissYV6+HwXCpcWRuXyXvXUcVcixQpBjQ1owPUknuSTkn1UoUbJTwvciklS5GschCFQWUJYQsTIQpISpUKVXun2wc57QIg5yOh3SU6m/8O8Y6EkEQMwD0GyU4/CfQiPwx85QXk47yBtkkEHbpn8PVQE7zH9/RRXGTAJjBIIGesCM/NTPGPaD9CD+iazAxkEkgyOpnPbdAIHdN9iMbg7YHXBS3j29wR+ah3mD9mwHa4jeD/exTgAHN6CTiTjETHTJCAluHr8wR+aQuHr/ACmPqqpaWiIADi2Zd2MnoJ9SpDTi/G7XZJkuwPr9TsoCa4ev8rv6JA4f2D7x7qMiY9ASPQ3bpwZJcJ3JPtEA/UFAOuHr9DP0+RUVOpJzMesZz9mMwlc4uF3V3lA/zHyn5NcfqkAyAMeUgehzH6oAqOO4nFmCImXR1C4zS6tmk1DzqLg0l7Q8Ne5pDjcHGATEAS44Egei7F7AGkAR/h46zOf9Vncb4W2oebZLqckEPa3mttI5bi5pFhJ26HI9ePV6eWThlHnF2iqupc0uoY8BzH3NdfBEHZwgYyMd1Zx6/wArs/guQ8N6PU6Z9PTtpANohzb7LadVrGUzjzSJc6qBuQQCRuurpt8oH3uUT/FJytuDJKcbnGnbX5LOKT2ZJj+wZz6Ix7e4I/NRuZJA/hOxgmDsPr+aGiA3AEOmO2JzgR16dFuMR5I9f5T/AERj1PsCfyScuLu5FQk/e6j3wmlh8pAm0D7UQQc9DHrsgHQP9AT+SAwKJrSRlocJLsHLSe3cRGVIwhtwEmOsz0G5nMeiAQtHr8mkppYPf2BP5J5p9fRsGYsjfPRNp0wQMSBdjM5MtPfbqgIy0f2Dj37LnuM6KKoe1ri5xDoDKmLLQSSBj8N/aejcZuzs0Amdzic/NLVpCAOg5hA7RsuXV6WOohwN1vafrKtjA/3giQ6iQW7gvg/MWjukq8fLnCmxtjn4a8y9rTBMny4biJPX3kdE2i0ucSAcxsD9lqkbSAEAADsBhaf+Pq26ebb+Kvv2GFHM1/D1Vxa/9rq8xj2VAQSweUg2bmGGMjqCR1W1wurUfSa6qwMqedrmgyAWvc0EehDQ7c/Fud1dhELtxYY42+G/i39S9KGoT4Qt1kJ0IQoZAhCEAx1MHf65B+oQymBsMnrJJ+pQhAPUbqDTktBPsEiEBIWCIjHaEjKTRsAJ9N0IUAjKLRkNA+QSfs7Put/lCEIBwpNEw0ZwcDKTktiLRG8QI+iEIBbBMwJHWBI+aOU3OBnfAz7oQgGig0bNGP4RhBotmbRPsEIQAaLc+UZ38oyl5bcYGNsDHt2QhAHJb90Z3wMpDp29GgHp5QhCxBF+znMNa27BIJJg7wI/VSvotOS0H5JEKgc+k07tB+QSGk3HlGNsDHshCAHUWkyWgn2CH0mncA+4QhUCGk3GBjbAx7I5QmYEnrAyhCgBjANgB7CEpCRCqAiEIWRAQhC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http://www.arbico-organics.com/images/grasshopper-contr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090" y="4022044"/>
            <a:ext cx="2762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previews.123rf.com/images/nujalee/nujalee1108/nujalee110800004/10410227-Beautiful-green-leaf-isolated-on-white-Stock-Photo-leaf-tex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8651" y="5210762"/>
            <a:ext cx="2121909" cy="141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5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into the pyramid</a:t>
            </a:r>
            <a:endParaRPr lang="en-US" dirty="0"/>
          </a:p>
        </p:txBody>
      </p:sp>
      <p:sp>
        <p:nvSpPr>
          <p:cNvPr id="3" name="Content Placeholder 2"/>
          <p:cNvSpPr>
            <a:spLocks noGrp="1"/>
          </p:cNvSpPr>
          <p:nvPr>
            <p:ph idx="1"/>
          </p:nvPr>
        </p:nvSpPr>
        <p:spPr/>
        <p:txBody>
          <a:bodyPr/>
          <a:lstStyle/>
          <a:p>
            <a:r>
              <a:rPr lang="en-US" dirty="0" smtClean="0"/>
              <a:t>Lion </a:t>
            </a:r>
          </a:p>
          <a:p>
            <a:r>
              <a:rPr lang="en-US" dirty="0" smtClean="0"/>
              <a:t>Gazelle</a:t>
            </a:r>
          </a:p>
          <a:p>
            <a:r>
              <a:rPr lang="en-US" dirty="0" smtClean="0"/>
              <a:t>grass</a:t>
            </a:r>
            <a:endParaRPr lang="en-US" dirty="0"/>
          </a:p>
        </p:txBody>
      </p:sp>
      <p:pic>
        <p:nvPicPr>
          <p:cNvPr id="5122" name="Picture 2" descr="http://www.slate.com/content/dam/slate/articles/health_and_science/science/2015/07/150730_SCI_Cecil_lion.jpg.CROP.promo-xlarg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0662" y="4380705"/>
            <a:ext cx="379099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divorcediscourse.com/wp-content/uploads/2010/12/gazelle-pictur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632" y="2532855"/>
            <a:ext cx="333375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onderopolis.org/wp-content/uploads/2011/06/fresh-thick-grass_shutterstock_714816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881" y="791367"/>
            <a:ext cx="4567919" cy="305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3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4" y="472702"/>
            <a:ext cx="8731623" cy="3095251"/>
          </a:xfrm>
        </p:spPr>
        <p:txBody>
          <a:bodyPr>
            <a:normAutofit fontScale="90000"/>
          </a:bodyPr>
          <a:lstStyle/>
          <a:p>
            <a:r>
              <a:rPr lang="en-US" dirty="0" smtClean="0"/>
              <a:t>A food chain shows how energy flows from one organism into another.</a:t>
            </a:r>
            <a:br>
              <a:rPr lang="en-US" dirty="0" smtClean="0"/>
            </a:br>
            <a:r>
              <a:rPr lang="en-US" dirty="0" smtClean="0"/>
              <a:t>The arrow always points to the EATER, because chemical energy is going into the eater.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6664" y="338231"/>
            <a:ext cx="2221230" cy="6284774"/>
          </a:xfrm>
        </p:spPr>
      </p:pic>
      <p:pic>
        <p:nvPicPr>
          <p:cNvPr id="1026" name="Picture 2" descr="What is a food chain? - BBC Bit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22" y="4038447"/>
            <a:ext cx="7159625" cy="226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11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t>
            </a:r>
            <a:r>
              <a:rPr lang="en-US" dirty="0" smtClean="0"/>
              <a:t>a good food chain</a:t>
            </a:r>
            <a:endParaRPr lang="en-US" dirty="0"/>
          </a:p>
        </p:txBody>
      </p:sp>
      <p:sp>
        <p:nvSpPr>
          <p:cNvPr id="3" name="Content Placeholder 2"/>
          <p:cNvSpPr>
            <a:spLocks noGrp="1"/>
          </p:cNvSpPr>
          <p:nvPr>
            <p:ph idx="1"/>
          </p:nvPr>
        </p:nvSpPr>
        <p:spPr>
          <a:xfrm>
            <a:off x="1097221" y="2229633"/>
            <a:ext cx="3222171" cy="4351338"/>
          </a:xfrm>
        </p:spPr>
        <p:txBody>
          <a:bodyPr/>
          <a:lstStyle/>
          <a:p>
            <a:r>
              <a:rPr lang="en-US" dirty="0" smtClean="0"/>
              <a:t>lion</a:t>
            </a:r>
          </a:p>
          <a:p>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p:txBody>
      </p:sp>
      <p:sp>
        <p:nvSpPr>
          <p:cNvPr id="4" name="Rectangle 3"/>
          <p:cNvSpPr/>
          <p:nvPr/>
        </p:nvSpPr>
        <p:spPr>
          <a:xfrm>
            <a:off x="772886" y="1733193"/>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138057" y="1733193"/>
            <a:ext cx="32221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a:t>g</a:t>
            </a:r>
            <a:r>
              <a:rPr lang="en-US" dirty="0" smtClean="0"/>
              <a:t>azelle</a:t>
            </a:r>
          </a:p>
          <a:p>
            <a:endParaRPr lang="en-US" dirty="0"/>
          </a:p>
          <a:p>
            <a:endParaRPr lang="en-US" dirty="0" smtClean="0"/>
          </a:p>
          <a:p>
            <a:endParaRPr lang="en-US" dirty="0" smtClean="0"/>
          </a:p>
          <a:p>
            <a:endParaRPr lang="en-US" dirty="0"/>
          </a:p>
          <a:p>
            <a:pPr marL="0" indent="0">
              <a:buNone/>
            </a:pPr>
            <a:endParaRPr lang="en-US" dirty="0"/>
          </a:p>
        </p:txBody>
      </p:sp>
      <p:sp>
        <p:nvSpPr>
          <p:cNvPr id="6" name="Content Placeholder 2"/>
          <p:cNvSpPr txBox="1">
            <a:spLocks/>
          </p:cNvSpPr>
          <p:nvPr/>
        </p:nvSpPr>
        <p:spPr>
          <a:xfrm>
            <a:off x="8730343" y="753269"/>
            <a:ext cx="32221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a:p>
          <a:p>
            <a:endParaRPr lang="en-US" dirty="0" smtClean="0"/>
          </a:p>
          <a:p>
            <a:r>
              <a:rPr lang="en-US" dirty="0" smtClean="0"/>
              <a:t>grass</a:t>
            </a:r>
          </a:p>
        </p:txBody>
      </p:sp>
      <p:sp>
        <p:nvSpPr>
          <p:cNvPr id="9" name="Rectangle 8"/>
          <p:cNvSpPr/>
          <p:nvPr/>
        </p:nvSpPr>
        <p:spPr>
          <a:xfrm>
            <a:off x="4539343" y="1691369"/>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40486" y="1735641"/>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2271609" y="2482171"/>
            <a:ext cx="2700927" cy="418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694865" y="2523995"/>
            <a:ext cx="1866378" cy="368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1097221" y="3504587"/>
            <a:ext cx="1895740" cy="2095792"/>
          </a:xfrm>
          <a:prstGeom prst="rect">
            <a:avLst/>
          </a:prstGeom>
        </p:spPr>
      </p:pic>
      <p:pic>
        <p:nvPicPr>
          <p:cNvPr id="8" name="Picture 7"/>
          <p:cNvPicPr>
            <a:picLocks noChangeAspect="1"/>
          </p:cNvPicPr>
          <p:nvPr/>
        </p:nvPicPr>
        <p:blipFill>
          <a:blip r:embed="rId3"/>
          <a:stretch>
            <a:fillRect/>
          </a:stretch>
        </p:blipFill>
        <p:spPr>
          <a:xfrm>
            <a:off x="5200525" y="3504587"/>
            <a:ext cx="1790950" cy="1971950"/>
          </a:xfrm>
          <a:prstGeom prst="rect">
            <a:avLst/>
          </a:prstGeom>
        </p:spPr>
      </p:pic>
      <p:pic>
        <p:nvPicPr>
          <p:cNvPr id="11" name="Picture 10"/>
          <p:cNvPicPr>
            <a:picLocks noChangeAspect="1"/>
          </p:cNvPicPr>
          <p:nvPr/>
        </p:nvPicPr>
        <p:blipFill>
          <a:blip r:embed="rId4"/>
          <a:stretch>
            <a:fillRect/>
          </a:stretch>
        </p:blipFill>
        <p:spPr>
          <a:xfrm>
            <a:off x="8422696" y="3423613"/>
            <a:ext cx="2238687" cy="2133898"/>
          </a:xfrm>
          <a:prstGeom prst="rect">
            <a:avLst/>
          </a:prstGeom>
        </p:spPr>
      </p:pic>
    </p:spTree>
    <p:extLst>
      <p:ext uri="{BB962C8B-B14F-4D97-AF65-F5344CB8AC3E}">
        <p14:creationId xmlns:p14="http://schemas.microsoft.com/office/powerpoint/2010/main" val="256630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t>
            </a:r>
            <a:r>
              <a:rPr lang="en-US" dirty="0" smtClean="0"/>
              <a:t>not</a:t>
            </a:r>
            <a:endParaRPr lang="en-US" dirty="0"/>
          </a:p>
        </p:txBody>
      </p:sp>
      <p:sp>
        <p:nvSpPr>
          <p:cNvPr id="3" name="Content Placeholder 2"/>
          <p:cNvSpPr>
            <a:spLocks noGrp="1"/>
          </p:cNvSpPr>
          <p:nvPr>
            <p:ph idx="1"/>
          </p:nvPr>
        </p:nvSpPr>
        <p:spPr>
          <a:xfrm>
            <a:off x="1097221" y="2229633"/>
            <a:ext cx="3222171" cy="4351338"/>
          </a:xfrm>
        </p:spPr>
        <p:txBody>
          <a:bodyPr/>
          <a:lstStyle/>
          <a:p>
            <a:r>
              <a:rPr lang="en-US" dirty="0" smtClean="0"/>
              <a:t>lion</a:t>
            </a:r>
          </a:p>
          <a:p>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p:txBody>
      </p:sp>
      <p:sp>
        <p:nvSpPr>
          <p:cNvPr id="4" name="Rectangle 3"/>
          <p:cNvSpPr/>
          <p:nvPr/>
        </p:nvSpPr>
        <p:spPr>
          <a:xfrm>
            <a:off x="772886" y="1733193"/>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138057" y="1733193"/>
            <a:ext cx="32221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a:t>g</a:t>
            </a:r>
            <a:r>
              <a:rPr lang="en-US" dirty="0" smtClean="0"/>
              <a:t>azelle</a:t>
            </a:r>
          </a:p>
          <a:p>
            <a:endParaRPr lang="en-US" dirty="0"/>
          </a:p>
          <a:p>
            <a:endParaRPr lang="en-US" dirty="0" smtClean="0"/>
          </a:p>
          <a:p>
            <a:endParaRPr lang="en-US" dirty="0" smtClean="0"/>
          </a:p>
          <a:p>
            <a:endParaRPr lang="en-US" dirty="0"/>
          </a:p>
          <a:p>
            <a:pPr marL="0" indent="0">
              <a:buNone/>
            </a:pPr>
            <a:endParaRPr lang="en-US" dirty="0"/>
          </a:p>
        </p:txBody>
      </p:sp>
      <p:sp>
        <p:nvSpPr>
          <p:cNvPr id="6" name="Content Placeholder 2"/>
          <p:cNvSpPr txBox="1">
            <a:spLocks/>
          </p:cNvSpPr>
          <p:nvPr/>
        </p:nvSpPr>
        <p:spPr>
          <a:xfrm>
            <a:off x="8730343" y="753269"/>
            <a:ext cx="32221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a:p>
          <a:p>
            <a:endParaRPr lang="en-US" dirty="0" smtClean="0"/>
          </a:p>
          <a:p>
            <a:r>
              <a:rPr lang="en-US" dirty="0" smtClean="0"/>
              <a:t>grass</a:t>
            </a:r>
          </a:p>
        </p:txBody>
      </p:sp>
      <p:sp>
        <p:nvSpPr>
          <p:cNvPr id="9" name="Rectangle 8"/>
          <p:cNvSpPr/>
          <p:nvPr/>
        </p:nvSpPr>
        <p:spPr>
          <a:xfrm>
            <a:off x="4539343" y="1691369"/>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40486" y="1735641"/>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317315" y="2523995"/>
            <a:ext cx="2580362" cy="368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01841" y="2560807"/>
            <a:ext cx="16969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1097221" y="3504587"/>
            <a:ext cx="1895740" cy="2095792"/>
          </a:xfrm>
          <a:prstGeom prst="rect">
            <a:avLst/>
          </a:prstGeom>
        </p:spPr>
      </p:pic>
      <p:pic>
        <p:nvPicPr>
          <p:cNvPr id="14" name="Picture 13"/>
          <p:cNvPicPr>
            <a:picLocks noChangeAspect="1"/>
          </p:cNvPicPr>
          <p:nvPr/>
        </p:nvPicPr>
        <p:blipFill>
          <a:blip r:embed="rId3"/>
          <a:stretch>
            <a:fillRect/>
          </a:stretch>
        </p:blipFill>
        <p:spPr>
          <a:xfrm>
            <a:off x="5200525" y="3504587"/>
            <a:ext cx="1790950" cy="1971950"/>
          </a:xfrm>
          <a:prstGeom prst="rect">
            <a:avLst/>
          </a:prstGeom>
        </p:spPr>
      </p:pic>
      <p:pic>
        <p:nvPicPr>
          <p:cNvPr id="15" name="Picture 14"/>
          <p:cNvPicPr>
            <a:picLocks noChangeAspect="1"/>
          </p:cNvPicPr>
          <p:nvPr/>
        </p:nvPicPr>
        <p:blipFill>
          <a:blip r:embed="rId4"/>
          <a:stretch>
            <a:fillRect/>
          </a:stretch>
        </p:blipFill>
        <p:spPr>
          <a:xfrm>
            <a:off x="8422696" y="3423613"/>
            <a:ext cx="2238687" cy="2133898"/>
          </a:xfrm>
          <a:prstGeom prst="rect">
            <a:avLst/>
          </a:prstGeom>
        </p:spPr>
      </p:pic>
    </p:spTree>
    <p:extLst>
      <p:ext uri="{BB962C8B-B14F-4D97-AF65-F5344CB8AC3E}">
        <p14:creationId xmlns:p14="http://schemas.microsoft.com/office/powerpoint/2010/main" val="177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nature would you expect to see more diatoms or vorticella?</a:t>
            </a:r>
            <a:endParaRPr lang="en-US" dirty="0"/>
          </a:p>
        </p:txBody>
      </p:sp>
      <p:sp>
        <p:nvSpPr>
          <p:cNvPr id="3" name="Content Placeholder 2"/>
          <p:cNvSpPr>
            <a:spLocks noGrp="1"/>
          </p:cNvSpPr>
          <p:nvPr>
            <p:ph idx="1"/>
          </p:nvPr>
        </p:nvSpPr>
        <p:spPr>
          <a:xfrm>
            <a:off x="8607142" y="2421923"/>
            <a:ext cx="3222171" cy="851050"/>
          </a:xfrm>
        </p:spPr>
        <p:txBody>
          <a:bodyPr/>
          <a:lstStyle/>
          <a:p>
            <a:r>
              <a:rPr lang="en-US" dirty="0" smtClean="0"/>
              <a:t>vorticella</a:t>
            </a:r>
          </a:p>
          <a:p>
            <a:endParaRPr lang="en-US" dirty="0"/>
          </a:p>
          <a:p>
            <a:endParaRPr lang="en-US" dirty="0" smtClean="0"/>
          </a:p>
          <a:p>
            <a:endParaRPr lang="en-US" dirty="0"/>
          </a:p>
          <a:p>
            <a:endParaRPr lang="en-US" dirty="0" smtClean="0"/>
          </a:p>
          <a:p>
            <a:pPr marL="0" indent="0">
              <a:buNone/>
            </a:pPr>
            <a:endParaRPr lang="en-US" dirty="0"/>
          </a:p>
          <a:p>
            <a:endParaRPr lang="en-US" dirty="0" smtClean="0"/>
          </a:p>
        </p:txBody>
      </p:sp>
      <p:sp>
        <p:nvSpPr>
          <p:cNvPr id="4" name="Rectangle 3"/>
          <p:cNvSpPr/>
          <p:nvPr/>
        </p:nvSpPr>
        <p:spPr>
          <a:xfrm>
            <a:off x="609601" y="1948355"/>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109829" y="1907125"/>
            <a:ext cx="2246429" cy="1188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smtClean="0"/>
              <a:t>diatom</a:t>
            </a:r>
            <a:endParaRPr lang="en-US" dirty="0"/>
          </a:p>
          <a:p>
            <a:endParaRPr lang="en-US" dirty="0" smtClean="0"/>
          </a:p>
          <a:p>
            <a:endParaRPr lang="en-US" dirty="0" smtClean="0"/>
          </a:p>
          <a:p>
            <a:endParaRPr lang="en-US" dirty="0"/>
          </a:p>
          <a:p>
            <a:endParaRPr lang="en-US" dirty="0" smtClean="0"/>
          </a:p>
          <a:p>
            <a:pPr marL="0" indent="0">
              <a:buNone/>
            </a:pPr>
            <a:endParaRPr lang="en-US" dirty="0"/>
          </a:p>
        </p:txBody>
      </p:sp>
      <p:sp>
        <p:nvSpPr>
          <p:cNvPr id="8" name="Rectangle 7"/>
          <p:cNvSpPr/>
          <p:nvPr/>
        </p:nvSpPr>
        <p:spPr>
          <a:xfrm>
            <a:off x="8469086" y="1825625"/>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53643" y="1907125"/>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122465" y="1907125"/>
            <a:ext cx="3869871" cy="2175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smtClean="0"/>
              <a:t>copepod</a:t>
            </a:r>
          </a:p>
          <a:p>
            <a:endParaRPr lang="en-US" dirty="0" smtClean="0"/>
          </a:p>
          <a:p>
            <a:endParaRPr lang="en-US" dirty="0"/>
          </a:p>
          <a:p>
            <a:endParaRPr lang="en-US" dirty="0" smtClean="0"/>
          </a:p>
          <a:p>
            <a:pPr marL="0" indent="0">
              <a:buNone/>
            </a:pPr>
            <a:endParaRPr lang="en-US" dirty="0"/>
          </a:p>
        </p:txBody>
      </p:sp>
      <p:cxnSp>
        <p:nvCxnSpPr>
          <p:cNvPr id="7" name="Straight Arrow Connector 6"/>
          <p:cNvCxnSpPr/>
          <p:nvPr/>
        </p:nvCxnSpPr>
        <p:spPr>
          <a:xfrm>
            <a:off x="3094633" y="2616427"/>
            <a:ext cx="124258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7057400" y="2649413"/>
            <a:ext cx="124258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a:stretch>
            <a:fillRect/>
          </a:stretch>
        </p:blipFill>
        <p:spPr>
          <a:xfrm>
            <a:off x="850332" y="3657318"/>
            <a:ext cx="2305372" cy="2086266"/>
          </a:xfrm>
          <a:prstGeom prst="rect">
            <a:avLst/>
          </a:prstGeom>
        </p:spPr>
      </p:pic>
      <p:pic>
        <p:nvPicPr>
          <p:cNvPr id="10" name="Picture 9"/>
          <p:cNvPicPr>
            <a:picLocks noChangeAspect="1"/>
          </p:cNvPicPr>
          <p:nvPr/>
        </p:nvPicPr>
        <p:blipFill>
          <a:blip r:embed="rId3"/>
          <a:stretch>
            <a:fillRect/>
          </a:stretch>
        </p:blipFill>
        <p:spPr>
          <a:xfrm>
            <a:off x="4851853" y="3570229"/>
            <a:ext cx="2610214" cy="1943371"/>
          </a:xfrm>
          <a:prstGeom prst="rect">
            <a:avLst/>
          </a:prstGeom>
        </p:spPr>
      </p:pic>
      <p:pic>
        <p:nvPicPr>
          <p:cNvPr id="13" name="Picture 12"/>
          <p:cNvPicPr>
            <a:picLocks noChangeAspect="1"/>
          </p:cNvPicPr>
          <p:nvPr/>
        </p:nvPicPr>
        <p:blipFill>
          <a:blip r:embed="rId4"/>
          <a:stretch>
            <a:fillRect/>
          </a:stretch>
        </p:blipFill>
        <p:spPr>
          <a:xfrm>
            <a:off x="8693581" y="3529959"/>
            <a:ext cx="2276793" cy="2029108"/>
          </a:xfrm>
          <a:prstGeom prst="rect">
            <a:avLst/>
          </a:prstGeom>
        </p:spPr>
      </p:pic>
    </p:spTree>
    <p:extLst>
      <p:ext uri="{BB962C8B-B14F-4D97-AF65-F5344CB8AC3E}">
        <p14:creationId xmlns:p14="http://schemas.microsoft.com/office/powerpoint/2010/main" val="266429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simple food chain from the cards</a:t>
            </a:r>
            <a:endParaRPr lang="en-US" dirty="0"/>
          </a:p>
        </p:txBody>
      </p:sp>
      <p:sp>
        <p:nvSpPr>
          <p:cNvPr id="3" name="Content Placeholder 2"/>
          <p:cNvSpPr>
            <a:spLocks noGrp="1"/>
          </p:cNvSpPr>
          <p:nvPr>
            <p:ph idx="1"/>
          </p:nvPr>
        </p:nvSpPr>
        <p:spPr>
          <a:xfrm>
            <a:off x="838200" y="1825625"/>
            <a:ext cx="3222171" cy="4351338"/>
          </a:xfrm>
        </p:spPr>
        <p:txBody>
          <a:bodyPr/>
          <a:lstStyle/>
          <a:p>
            <a:r>
              <a:rPr lang="en-US" dirty="0" smtClean="0"/>
              <a:t>Leopard seal</a:t>
            </a:r>
          </a:p>
          <a:p>
            <a:endParaRPr lang="en-US" dirty="0"/>
          </a:p>
          <a:p>
            <a:endParaRPr lang="en-US" dirty="0" smtClean="0"/>
          </a:p>
          <a:p>
            <a:endParaRPr lang="en-US" dirty="0"/>
          </a:p>
          <a:p>
            <a:endParaRPr lang="en-US" dirty="0" smtClean="0"/>
          </a:p>
          <a:p>
            <a:r>
              <a:rPr lang="en-US" dirty="0" smtClean="0"/>
              <a:t>Killer whale</a:t>
            </a:r>
          </a:p>
          <a:p>
            <a:endParaRPr lang="en-US" dirty="0"/>
          </a:p>
          <a:p>
            <a:endParaRPr lang="en-US" dirty="0" smtClean="0"/>
          </a:p>
        </p:txBody>
      </p:sp>
      <p:sp>
        <p:nvSpPr>
          <p:cNvPr id="4" name="Rectangle 3"/>
          <p:cNvSpPr/>
          <p:nvPr/>
        </p:nvSpPr>
        <p:spPr>
          <a:xfrm>
            <a:off x="609601" y="1347334"/>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138057" y="1999797"/>
            <a:ext cx="32221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smtClean="0"/>
              <a:t>Cod fish</a:t>
            </a:r>
          </a:p>
          <a:p>
            <a:endParaRPr lang="en-US" dirty="0"/>
          </a:p>
          <a:p>
            <a:endParaRPr lang="en-US" dirty="0" smtClean="0"/>
          </a:p>
          <a:p>
            <a:endParaRPr lang="en-US" dirty="0" smtClean="0"/>
          </a:p>
          <a:p>
            <a:endParaRPr lang="en-US" dirty="0"/>
          </a:p>
          <a:p>
            <a:r>
              <a:rPr lang="en-US" dirty="0" smtClean="0"/>
              <a:t>algae</a:t>
            </a:r>
            <a:endParaRPr lang="en-US" dirty="0"/>
          </a:p>
        </p:txBody>
      </p:sp>
      <p:sp>
        <p:nvSpPr>
          <p:cNvPr id="6" name="Content Placeholder 2"/>
          <p:cNvSpPr txBox="1">
            <a:spLocks/>
          </p:cNvSpPr>
          <p:nvPr/>
        </p:nvSpPr>
        <p:spPr>
          <a:xfrm>
            <a:off x="8360228" y="1690688"/>
            <a:ext cx="32221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a:p>
          <a:p>
            <a:endParaRPr lang="en-US" dirty="0" smtClean="0"/>
          </a:p>
          <a:p>
            <a:r>
              <a:rPr lang="en-US" dirty="0" smtClean="0"/>
              <a:t>Krill shrimp</a:t>
            </a:r>
          </a:p>
        </p:txBody>
      </p:sp>
      <p:sp>
        <p:nvSpPr>
          <p:cNvPr id="7" name="Rectangle 6"/>
          <p:cNvSpPr/>
          <p:nvPr/>
        </p:nvSpPr>
        <p:spPr>
          <a:xfrm>
            <a:off x="576944" y="3866357"/>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21627" y="4552497"/>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39343" y="1691369"/>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98972" y="2595336"/>
            <a:ext cx="2884714" cy="1581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67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might happen to the other organisms if blue green algae were removed?</a:t>
            </a:r>
            <a:endParaRPr lang="en-US" dirty="0"/>
          </a:p>
        </p:txBody>
      </p:sp>
      <p:sp>
        <p:nvSpPr>
          <p:cNvPr id="4" name="Rectangle 3"/>
          <p:cNvSpPr/>
          <p:nvPr/>
        </p:nvSpPr>
        <p:spPr>
          <a:xfrm>
            <a:off x="563219" y="1759374"/>
            <a:ext cx="2207740" cy="1445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30371" y="2223892"/>
            <a:ext cx="2073435" cy="980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Blue green algae</a:t>
            </a:r>
            <a:endParaRPr lang="en-US" sz="2000"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6" name="TextBox 5"/>
          <p:cNvSpPr txBox="1"/>
          <p:nvPr/>
        </p:nvSpPr>
        <p:spPr>
          <a:xfrm>
            <a:off x="3673852" y="2197367"/>
            <a:ext cx="1463734" cy="646331"/>
          </a:xfrm>
          <a:prstGeom prst="rect">
            <a:avLst/>
          </a:prstGeom>
          <a:noFill/>
        </p:spPr>
        <p:txBody>
          <a:bodyPr wrap="none" rtlCol="0">
            <a:spAutoFit/>
          </a:bodyPr>
          <a:lstStyle/>
          <a:p>
            <a:r>
              <a:rPr lang="en-US" dirty="0"/>
              <a:t>dinoflagellate</a:t>
            </a:r>
          </a:p>
          <a:p>
            <a:endParaRPr lang="en-US" dirty="0"/>
          </a:p>
        </p:txBody>
      </p:sp>
      <p:sp>
        <p:nvSpPr>
          <p:cNvPr id="10" name="TextBox 9"/>
          <p:cNvSpPr txBox="1"/>
          <p:nvPr/>
        </p:nvSpPr>
        <p:spPr>
          <a:xfrm>
            <a:off x="6658479" y="2259081"/>
            <a:ext cx="971741" cy="369332"/>
          </a:xfrm>
          <a:prstGeom prst="rect">
            <a:avLst/>
          </a:prstGeom>
          <a:noFill/>
        </p:spPr>
        <p:txBody>
          <a:bodyPr wrap="none" rtlCol="0">
            <a:spAutoFit/>
          </a:bodyPr>
          <a:lstStyle/>
          <a:p>
            <a:r>
              <a:rPr lang="en-US" dirty="0" smtClean="0"/>
              <a:t>Amoeba</a:t>
            </a:r>
            <a:endParaRPr lang="en-US" dirty="0"/>
          </a:p>
        </p:txBody>
      </p:sp>
      <p:sp>
        <p:nvSpPr>
          <p:cNvPr id="11" name="Rectangle 10"/>
          <p:cNvSpPr/>
          <p:nvPr/>
        </p:nvSpPr>
        <p:spPr>
          <a:xfrm>
            <a:off x="3317194" y="1797887"/>
            <a:ext cx="2207740" cy="1445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40480" y="1797887"/>
            <a:ext cx="2207740" cy="1445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810581" y="1771731"/>
            <a:ext cx="2207740" cy="1445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306975" y="2223892"/>
            <a:ext cx="1214948" cy="646331"/>
          </a:xfrm>
          <a:prstGeom prst="rect">
            <a:avLst/>
          </a:prstGeom>
          <a:noFill/>
        </p:spPr>
        <p:txBody>
          <a:bodyPr wrap="none" rtlCol="0">
            <a:spAutoFit/>
          </a:bodyPr>
          <a:lstStyle/>
          <a:p>
            <a:r>
              <a:rPr lang="en-US" dirty="0" err="1" smtClean="0"/>
              <a:t>Lacrymaria</a:t>
            </a:r>
            <a:endParaRPr lang="en-US" dirty="0"/>
          </a:p>
          <a:p>
            <a:endParaRPr lang="en-US" dirty="0"/>
          </a:p>
        </p:txBody>
      </p:sp>
      <p:sp>
        <p:nvSpPr>
          <p:cNvPr id="16" name="Title 1"/>
          <p:cNvSpPr txBox="1">
            <a:spLocks/>
          </p:cNvSpPr>
          <p:nvPr/>
        </p:nvSpPr>
        <p:spPr>
          <a:xfrm>
            <a:off x="1122375" y="5217187"/>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a:pPr>
            <a:r>
              <a:rPr lang="en-US" dirty="0"/>
              <a:t>The other populations would have less to </a:t>
            </a:r>
            <a:r>
              <a:rPr lang="en-US" dirty="0" smtClean="0"/>
              <a:t>eat.</a:t>
            </a:r>
            <a:endParaRPr lang="en-US" dirty="0"/>
          </a:p>
          <a:p>
            <a:pPr marL="742950" indent="-742950">
              <a:buFont typeface="+mj-lt"/>
              <a:buAutoNum type="arabicPeriod"/>
            </a:pPr>
            <a:r>
              <a:rPr lang="en-US" dirty="0" smtClean="0"/>
              <a:t>The other populations would go down.</a:t>
            </a:r>
          </a:p>
        </p:txBody>
      </p:sp>
      <p:cxnSp>
        <p:nvCxnSpPr>
          <p:cNvPr id="17" name="Straight Arrow Connector 16"/>
          <p:cNvCxnSpPr/>
          <p:nvPr/>
        </p:nvCxnSpPr>
        <p:spPr>
          <a:xfrm>
            <a:off x="2431263" y="2693392"/>
            <a:ext cx="124258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5137586" y="2693392"/>
            <a:ext cx="124258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7928950" y="2693392"/>
            <a:ext cx="1242589"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2"/>
          <a:stretch>
            <a:fillRect/>
          </a:stretch>
        </p:blipFill>
        <p:spPr>
          <a:xfrm>
            <a:off x="598956" y="3123723"/>
            <a:ext cx="2172003" cy="1952898"/>
          </a:xfrm>
          <a:prstGeom prst="rect">
            <a:avLst/>
          </a:prstGeom>
        </p:spPr>
      </p:pic>
      <p:pic>
        <p:nvPicPr>
          <p:cNvPr id="7" name="Picture 6"/>
          <p:cNvPicPr>
            <a:picLocks noChangeAspect="1"/>
          </p:cNvPicPr>
          <p:nvPr/>
        </p:nvPicPr>
        <p:blipFill>
          <a:blip r:embed="rId3"/>
          <a:stretch>
            <a:fillRect/>
          </a:stretch>
        </p:blipFill>
        <p:spPr>
          <a:xfrm>
            <a:off x="3186771" y="3231330"/>
            <a:ext cx="2572109" cy="2029108"/>
          </a:xfrm>
          <a:prstGeom prst="rect">
            <a:avLst/>
          </a:prstGeom>
        </p:spPr>
      </p:pic>
      <p:pic>
        <p:nvPicPr>
          <p:cNvPr id="8" name="Picture 7"/>
          <p:cNvPicPr>
            <a:picLocks noChangeAspect="1"/>
          </p:cNvPicPr>
          <p:nvPr/>
        </p:nvPicPr>
        <p:blipFill>
          <a:blip r:embed="rId4"/>
          <a:stretch>
            <a:fillRect/>
          </a:stretch>
        </p:blipFill>
        <p:spPr>
          <a:xfrm>
            <a:off x="8880843" y="3243180"/>
            <a:ext cx="2067213" cy="2048161"/>
          </a:xfrm>
          <a:prstGeom prst="rect">
            <a:avLst/>
          </a:prstGeom>
        </p:spPr>
      </p:pic>
      <p:pic>
        <p:nvPicPr>
          <p:cNvPr id="9" name="Picture 8"/>
          <p:cNvPicPr>
            <a:picLocks noChangeAspect="1"/>
          </p:cNvPicPr>
          <p:nvPr/>
        </p:nvPicPr>
        <p:blipFill>
          <a:blip r:embed="rId5"/>
          <a:stretch>
            <a:fillRect/>
          </a:stretch>
        </p:blipFill>
        <p:spPr>
          <a:xfrm>
            <a:off x="6108765" y="3309978"/>
            <a:ext cx="2326798" cy="1766643"/>
          </a:xfrm>
          <a:prstGeom prst="rect">
            <a:avLst/>
          </a:prstGeom>
        </p:spPr>
      </p:pic>
    </p:spTree>
    <p:extLst>
      <p:ext uri="{BB962C8B-B14F-4D97-AF65-F5344CB8AC3E}">
        <p14:creationId xmlns:p14="http://schemas.microsoft.com/office/powerpoint/2010/main" val="19690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86" y="365125"/>
            <a:ext cx="3152503" cy="6244681"/>
          </a:xfrm>
        </p:spPr>
        <p:txBody>
          <a:bodyPr>
            <a:normAutofit/>
          </a:bodyPr>
          <a:lstStyle/>
          <a:p>
            <a:r>
              <a:rPr lang="en-US" dirty="0" smtClean="0"/>
              <a:t>THE SUN POWERS THE BOTTOM LAYER. </a:t>
            </a:r>
            <a:br>
              <a:rPr lang="en-US" dirty="0" smtClean="0"/>
            </a:br>
            <a:r>
              <a:rPr lang="en-US" dirty="0" smtClean="0"/>
              <a:t/>
            </a:r>
            <a:br>
              <a:rPr lang="en-US" dirty="0" smtClean="0"/>
            </a:br>
            <a:r>
              <a:rPr lang="en-US" dirty="0" smtClean="0"/>
              <a:t>USEABLE ENERGY IS LOST EVERY LAYER YOU GO UP</a:t>
            </a:r>
            <a:endParaRPr lang="en-US" dirty="0"/>
          </a:p>
        </p:txBody>
      </p:sp>
      <p:pic>
        <p:nvPicPr>
          <p:cNvPr id="1026" name="Picture 2" descr="Energy Pyramid – Definition, Trophic Levels, and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2" y="-104503"/>
            <a:ext cx="8572500" cy="737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9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yramid of energy- Definition, Levels, Importance,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2" y="996676"/>
            <a:ext cx="10634345" cy="55771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1223" y="148046"/>
            <a:ext cx="11225348" cy="369332"/>
          </a:xfrm>
          <a:prstGeom prst="rect">
            <a:avLst/>
          </a:prstGeom>
          <a:noFill/>
        </p:spPr>
        <p:txBody>
          <a:bodyPr wrap="square" rtlCol="0">
            <a:spAutoFit/>
          </a:bodyPr>
          <a:lstStyle/>
          <a:p>
            <a:r>
              <a:rPr lang="en-US" dirty="0" smtClean="0"/>
              <a:t>TWO DIFFERENT NAMES CAN BE GIVEN TO THE ORGANISMS IN EACH LEVEL (PRIMARY CONSUMERS &amp; HERBIVORES)</a:t>
            </a:r>
            <a:endParaRPr lang="en-US" dirty="0"/>
          </a:p>
        </p:txBody>
      </p:sp>
    </p:spTree>
    <p:extLst>
      <p:ext uri="{BB962C8B-B14F-4D97-AF65-F5344CB8AC3E}">
        <p14:creationId xmlns:p14="http://schemas.microsoft.com/office/powerpoint/2010/main" val="3198906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323</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FOOD CHAINS &amp;                             ENERGY PYRAMIDS    </vt:lpstr>
      <vt:lpstr>A food chain shows how energy flows from one organism into another. The arrow always points to the EATER, because chemical energy is going into the eater.</vt:lpstr>
      <vt:lpstr>This is a good food chain</vt:lpstr>
      <vt:lpstr>This is not</vt:lpstr>
      <vt:lpstr>In nature would you expect to see more diatoms or vorticella?</vt:lpstr>
      <vt:lpstr>Make a simple food chain from the cards</vt:lpstr>
      <vt:lpstr>What might happen to the other organisms if blue green algae were removed?</vt:lpstr>
      <vt:lpstr>THE SUN POWERS THE BOTTOM LAYER.   USEABLE ENERGY IS LOST EVERY LAYER YOU GO UP</vt:lpstr>
      <vt:lpstr>PowerPoint Presentation</vt:lpstr>
      <vt:lpstr>PowerPoint Presentation</vt:lpstr>
      <vt:lpstr>PowerPoint Presentation</vt:lpstr>
      <vt:lpstr>How does the energy change as you go up the pyramid?</vt:lpstr>
      <vt:lpstr>How does the number of organisms change as you go down the pyramid?</vt:lpstr>
      <vt:lpstr>What are the levels of the energy pyramid called?</vt:lpstr>
      <vt:lpstr>Place into the pyramid</vt:lpstr>
      <vt:lpstr>Place into the pyramid</vt:lpstr>
      <vt:lpstr>Place into the pyramid</vt:lpstr>
      <vt:lpstr>Place into the pyramid</vt:lpstr>
      <vt:lpstr>Place into the pyramid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CHAINS &amp;                             ENERGY PYRAMIDS</dc:title>
  <dc:creator>Lisa Dailey</dc:creator>
  <cp:lastModifiedBy>Lisa Dailey</cp:lastModifiedBy>
  <cp:revision>11</cp:revision>
  <dcterms:created xsi:type="dcterms:W3CDTF">2016-05-10T17:19:05Z</dcterms:created>
  <dcterms:modified xsi:type="dcterms:W3CDTF">2023-04-26T14:03:36Z</dcterms:modified>
</cp:coreProperties>
</file>