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8"/>
  </p:notesMasterIdLst>
  <p:sldIdLst>
    <p:sldId id="256" r:id="rId2"/>
    <p:sldId id="257" r:id="rId3"/>
    <p:sldId id="259" r:id="rId4"/>
    <p:sldId id="263" r:id="rId5"/>
    <p:sldId id="266" r:id="rId6"/>
    <p:sldId id="333" r:id="rId7"/>
    <p:sldId id="265" r:id="rId8"/>
    <p:sldId id="264" r:id="rId9"/>
    <p:sldId id="260" r:id="rId10"/>
    <p:sldId id="262" r:id="rId11"/>
    <p:sldId id="280" r:id="rId12"/>
    <p:sldId id="281" r:id="rId13"/>
    <p:sldId id="282" r:id="rId14"/>
    <p:sldId id="284" r:id="rId15"/>
    <p:sldId id="285" r:id="rId16"/>
    <p:sldId id="283" r:id="rId17"/>
    <p:sldId id="258" r:id="rId18"/>
    <p:sldId id="261" r:id="rId19"/>
    <p:sldId id="334" r:id="rId20"/>
    <p:sldId id="287" r:id="rId21"/>
    <p:sldId id="286" r:id="rId22"/>
    <p:sldId id="267" r:id="rId23"/>
    <p:sldId id="335" r:id="rId24"/>
    <p:sldId id="268" r:id="rId25"/>
    <p:sldId id="288" r:id="rId26"/>
    <p:sldId id="269" r:id="rId27"/>
    <p:sldId id="270" r:id="rId28"/>
    <p:sldId id="271" r:id="rId29"/>
    <p:sldId id="272" r:id="rId30"/>
    <p:sldId id="289" r:id="rId31"/>
    <p:sldId id="290" r:id="rId32"/>
    <p:sldId id="273" r:id="rId33"/>
    <p:sldId id="274" r:id="rId34"/>
    <p:sldId id="275" r:id="rId35"/>
    <p:sldId id="276" r:id="rId36"/>
    <p:sldId id="277" r:id="rId37"/>
    <p:sldId id="278" r:id="rId38"/>
    <p:sldId id="302" r:id="rId39"/>
    <p:sldId id="303" r:id="rId40"/>
    <p:sldId id="336" r:id="rId41"/>
    <p:sldId id="291" r:id="rId42"/>
    <p:sldId id="292" r:id="rId43"/>
    <p:sldId id="293" r:id="rId44"/>
    <p:sldId id="294" r:id="rId45"/>
    <p:sldId id="295" r:id="rId46"/>
    <p:sldId id="34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874" autoAdjust="0"/>
  </p:normalViewPr>
  <p:slideViewPr>
    <p:cSldViewPr>
      <p:cViewPr varScale="1">
        <p:scale>
          <a:sx n="64" d="100"/>
          <a:sy n="64" d="100"/>
        </p:scale>
        <p:origin x="2002"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5520F5-4FE2-43AB-8ECD-D2809D5DBCAB}" type="datetimeFigureOut">
              <a:rPr lang="en-US" smtClean="0"/>
              <a:t>3/5/2024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09A3C8-74ED-4013-9ED1-A7EFC3115640}" type="slidenum">
              <a:rPr lang="en-US" smtClean="0"/>
              <a:t>‹#›</a:t>
            </a:fld>
            <a:endParaRPr lang="en-US"/>
          </a:p>
        </p:txBody>
      </p:sp>
    </p:spTree>
    <p:extLst>
      <p:ext uri="{BB962C8B-B14F-4D97-AF65-F5344CB8AC3E}">
        <p14:creationId xmlns:p14="http://schemas.microsoft.com/office/powerpoint/2010/main" val="328267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other solar system object does this planet remind you</a:t>
            </a:r>
            <a:r>
              <a:rPr lang="en-US" baseline="0" dirty="0" smtClean="0"/>
              <a:t> of?</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a:t>
            </a:fld>
            <a:endParaRPr lang="en-US"/>
          </a:p>
        </p:txBody>
      </p:sp>
    </p:spTree>
    <p:extLst>
      <p:ext uri="{BB962C8B-B14F-4D97-AF65-F5344CB8AC3E}">
        <p14:creationId xmlns:p14="http://schemas.microsoft.com/office/powerpoint/2010/main" val="3319873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picture of part of the spacecraft</a:t>
            </a:r>
            <a:r>
              <a:rPr lang="en-US" baseline="0" dirty="0" smtClean="0"/>
              <a:t> that landed here.  It took a picture of itself.  The Russians successfully landed this craft.  It worked about 1.5 hours before it shut down.</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13</a:t>
            </a:fld>
            <a:endParaRPr lang="en-US"/>
          </a:p>
        </p:txBody>
      </p:sp>
    </p:spTree>
    <p:extLst>
      <p:ext uri="{BB962C8B-B14F-4D97-AF65-F5344CB8AC3E}">
        <p14:creationId xmlns:p14="http://schemas.microsoft.com/office/powerpoint/2010/main" val="4191172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atmosphere would crush</a:t>
            </a:r>
            <a:r>
              <a:rPr lang="en-US" baseline="0" dirty="0" smtClean="0"/>
              <a:t> you if you were to land here. It is 90 times more powerful than our atmosphere.  Imagine the pressure you feel on your ears when you dive down to the bottom of a pool.  It would be much worse than that.  It would be like diving down several hundred feet under water.  You would feel crushing pressures on your chest and would barely be able to take a breath.  Of course you wouldn’t want to breathe here, because the atmosphere rains sulfuric acid.</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15</a:t>
            </a:fld>
            <a:endParaRPr lang="en-US"/>
          </a:p>
        </p:txBody>
      </p:sp>
    </p:spTree>
    <p:extLst>
      <p:ext uri="{BB962C8B-B14F-4D97-AF65-F5344CB8AC3E}">
        <p14:creationId xmlns:p14="http://schemas.microsoft.com/office/powerpoint/2010/main" val="2482537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you would be scorched</a:t>
            </a:r>
            <a:r>
              <a:rPr lang="en-US" baseline="0" dirty="0" smtClean="0"/>
              <a:t> by the 900 degree heat, crushed by the pressure, and your skin would be burned off by the sulfuric acid rain.  It would be like being in Hades.</a:t>
            </a:r>
          </a:p>
          <a:p>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16</a:t>
            </a:fld>
            <a:endParaRPr lang="en-US"/>
          </a:p>
        </p:txBody>
      </p:sp>
    </p:spTree>
    <p:extLst>
      <p:ext uri="{BB962C8B-B14F-4D97-AF65-F5344CB8AC3E}">
        <p14:creationId xmlns:p14="http://schemas.microsoft.com/office/powerpoint/2010/main" val="1833716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Interestingly, it is named after Venus, the goddess of beauty, not the god</a:t>
            </a:r>
            <a:r>
              <a:rPr lang="en-US" baseline="0" dirty="0" smtClean="0"/>
              <a:t> of the underworld.  This is not an actual color picture, it is an infrared and shows the different amounts of heat on the planet.  It’s real color is more of a yellow orange like the previous picture.</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17</a:t>
            </a:fld>
            <a:endParaRPr lang="en-US"/>
          </a:p>
        </p:txBody>
      </p:sp>
    </p:spTree>
    <p:extLst>
      <p:ext uri="{BB962C8B-B14F-4D97-AF65-F5344CB8AC3E}">
        <p14:creationId xmlns:p14="http://schemas.microsoft.com/office/powerpoint/2010/main" val="2443789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often called the “morning star” because it can be seen early in the morning (when you can’t really see stars anymore) and early in the evening, before the stars come out.  Of course it is NOT a star, it is just a planet.  A planet is a round object that orbits a star and does not make its own light.  It looks somewhat like a large star in this picture though.  It is only REFLECTING the sun’s light though; it cannot make its own light like a star does.</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18</a:t>
            </a:fld>
            <a:endParaRPr lang="en-US"/>
          </a:p>
        </p:txBody>
      </p:sp>
    </p:spTree>
    <p:extLst>
      <p:ext uri="{BB962C8B-B14F-4D97-AF65-F5344CB8AC3E}">
        <p14:creationId xmlns:p14="http://schemas.microsoft.com/office/powerpoint/2010/main" val="1358204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Retrograde</a:t>
            </a:r>
            <a:r>
              <a:rPr lang="en-US" baseline="0" dirty="0" smtClean="0"/>
              <a:t> means that it is spinning clockwise if you are looking down at the north pole.  </a:t>
            </a:r>
            <a:r>
              <a:rPr lang="en-US" baseline="0" dirty="0" smtClean="0"/>
              <a:t>Scientists </a:t>
            </a:r>
            <a:r>
              <a:rPr lang="en-US" baseline="0" dirty="0" smtClean="0"/>
              <a:t>think that it collided with something and it got knocked upside down.</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19</a:t>
            </a:fld>
            <a:endParaRPr lang="en-US"/>
          </a:p>
        </p:txBody>
      </p:sp>
    </p:spTree>
    <p:extLst>
      <p:ext uri="{BB962C8B-B14F-4D97-AF65-F5344CB8AC3E}">
        <p14:creationId xmlns:p14="http://schemas.microsoft.com/office/powerpoint/2010/main" val="1733731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23.5 degree tilt is PERFECT because is makes it so there can be food grown on</a:t>
            </a:r>
            <a:r>
              <a:rPr lang="en-US" baseline="0" dirty="0" smtClean="0"/>
              <a:t> some part of the planet all year long.  This means that our planet can support billions of life forms and has a HUGE degree of biodiversity.  If the tilt were to be perfectly straight up and down, the equator portion up to about 30 degrees would be continuously scorched and thus be desert.  The poles would never get any light, so the ice caps would grow huge and make glaciers cover massive amounts of land (nearly all of Russia, Canada, China, etc.)  The </a:t>
            </a:r>
            <a:r>
              <a:rPr lang="en-US" baseline="0" dirty="0" err="1" smtClean="0"/>
              <a:t>liveable</a:t>
            </a:r>
            <a:r>
              <a:rPr lang="en-US" baseline="0" dirty="0" smtClean="0"/>
              <a:t> space on Earth would be GREATLY reduced.</a:t>
            </a:r>
            <a:endParaRPr lang="en-US" dirty="0" smtClean="0"/>
          </a:p>
          <a:p>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20</a:t>
            </a:fld>
            <a:endParaRPr lang="en-US"/>
          </a:p>
        </p:txBody>
      </p:sp>
    </p:spTree>
    <p:extLst>
      <p:ext uri="{BB962C8B-B14F-4D97-AF65-F5344CB8AC3E}">
        <p14:creationId xmlns:p14="http://schemas.microsoft.com/office/powerpoint/2010/main" val="4277308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also</a:t>
            </a:r>
            <a:r>
              <a:rPr lang="en-US" baseline="0" dirty="0" smtClean="0"/>
              <a:t> the perfect distance from the sun, not too close, and not too far</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21</a:t>
            </a:fld>
            <a:endParaRPr lang="en-US"/>
          </a:p>
        </p:txBody>
      </p:sp>
    </p:spTree>
    <p:extLst>
      <p:ext uri="{BB962C8B-B14F-4D97-AF65-F5344CB8AC3E}">
        <p14:creationId xmlns:p14="http://schemas.microsoft.com/office/powerpoint/2010/main" val="3888477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also the only planet with water in all 3 states,</a:t>
            </a:r>
            <a:r>
              <a:rPr lang="en-US" baseline="0" dirty="0" smtClean="0"/>
              <a:t> and that water also moves around in the water cycle.  No other planet has a functioning water cycle.  Of course that means that we can have plant life, since water is continuously raining down on the land surfaces.</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22</a:t>
            </a:fld>
            <a:endParaRPr lang="en-US"/>
          </a:p>
        </p:txBody>
      </p:sp>
    </p:spTree>
    <p:extLst>
      <p:ext uri="{BB962C8B-B14F-4D97-AF65-F5344CB8AC3E}">
        <p14:creationId xmlns:p14="http://schemas.microsoft.com/office/powerpoint/2010/main" val="1846916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atmosphere is not too</a:t>
            </a:r>
            <a:r>
              <a:rPr lang="en-US" baseline="0" dirty="0" smtClean="0"/>
              <a:t> thick (fry us due to greenhouse effect) and not too thin (we can’t breathe, and we get pelted by space rocks)</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23</a:t>
            </a:fld>
            <a:endParaRPr lang="en-US"/>
          </a:p>
        </p:txBody>
      </p:sp>
    </p:spTree>
    <p:extLst>
      <p:ext uri="{BB962C8B-B14F-4D97-AF65-F5344CB8AC3E}">
        <p14:creationId xmlns:p14="http://schemas.microsoft.com/office/powerpoint/2010/main" val="285576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all the craters</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3</a:t>
            </a:fld>
            <a:endParaRPr lang="en-US"/>
          </a:p>
        </p:txBody>
      </p:sp>
    </p:spTree>
    <p:extLst>
      <p:ext uri="{BB962C8B-B14F-4D97-AF65-F5344CB8AC3E}">
        <p14:creationId xmlns:p14="http://schemas.microsoft.com/office/powerpoint/2010/main" val="2412909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called the red planet.</a:t>
            </a:r>
            <a:r>
              <a:rPr lang="en-US" baseline="0" dirty="0" smtClean="0"/>
              <a:t>  Notice the frozen spot on the north pole.  It is frozen water and frozen carbon dioxide.</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24</a:t>
            </a:fld>
            <a:endParaRPr lang="en-US"/>
          </a:p>
        </p:txBody>
      </p:sp>
    </p:spTree>
    <p:extLst>
      <p:ext uri="{BB962C8B-B14F-4D97-AF65-F5344CB8AC3E}">
        <p14:creationId xmlns:p14="http://schemas.microsoft.com/office/powerpoint/2010/main" val="1935035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quite a bit smaller than earth.  That means that it</a:t>
            </a:r>
            <a:r>
              <a:rPr lang="en-US" baseline="0" dirty="0" smtClean="0"/>
              <a:t> has less gravity.  If you were to stand on Mars, it wouldn’t pull you down as hard as when you are standing on Earth.  Therefore, you would weigh less on Mars.  That does not mean you would be skinny.  You would look like the exact same person; you would just feel lighter if someone tried to pick you up.</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25</a:t>
            </a:fld>
            <a:endParaRPr lang="en-US"/>
          </a:p>
        </p:txBody>
      </p:sp>
    </p:spTree>
    <p:extLst>
      <p:ext uri="{BB962C8B-B14F-4D97-AF65-F5344CB8AC3E}">
        <p14:creationId xmlns:p14="http://schemas.microsoft.com/office/powerpoint/2010/main" val="1387918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appears to be old river channels on Mars, so some type</a:t>
            </a:r>
            <a:r>
              <a:rPr lang="en-US" baseline="0" dirty="0" smtClean="0"/>
              <a:t> of liquid flowed once.</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26</a:t>
            </a:fld>
            <a:endParaRPr lang="en-US"/>
          </a:p>
        </p:txBody>
      </p:sp>
    </p:spTree>
    <p:extLst>
      <p:ext uri="{BB962C8B-B14F-4D97-AF65-F5344CB8AC3E}">
        <p14:creationId xmlns:p14="http://schemas.microsoft.com/office/powerpoint/2010/main" val="2213670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is a picture of the</a:t>
            </a:r>
            <a:r>
              <a:rPr lang="en-US" baseline="0" dirty="0" smtClean="0"/>
              <a:t> mars rover, a small vehicle that was sent to mars years ago.  It runs on solar power.  In the bottom right of the screen, you can see the balloon that was used to help reduce the impact when it landed.</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27</a:t>
            </a:fld>
            <a:endParaRPr lang="en-US"/>
          </a:p>
        </p:txBody>
      </p:sp>
    </p:spTree>
    <p:extLst>
      <p:ext uri="{BB962C8B-B14F-4D97-AF65-F5344CB8AC3E}">
        <p14:creationId xmlns:p14="http://schemas.microsoft.com/office/powerpoint/2010/main" val="3335607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the solar panels all folded out.  The rock is reddish brown</a:t>
            </a:r>
            <a:r>
              <a:rPr lang="en-US" baseline="0" dirty="0" smtClean="0"/>
              <a:t> because it has a lot of iron oxide in it. (Rust)</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28</a:t>
            </a:fld>
            <a:endParaRPr lang="en-US"/>
          </a:p>
        </p:txBody>
      </p:sp>
    </p:spTree>
    <p:extLst>
      <p:ext uri="{BB962C8B-B14F-4D97-AF65-F5344CB8AC3E}">
        <p14:creationId xmlns:p14="http://schemas.microsoft.com/office/powerpoint/2010/main" val="1694796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a:t>
            </a:r>
            <a:r>
              <a:rPr lang="en-US" baseline="0" dirty="0" smtClean="0"/>
              <a:t> impact crater that was once filled with liquid.  As mars has cooled, any liquids have frozen.  The frozen liquid has sublimated, and now there is not much left.</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29</a:t>
            </a:fld>
            <a:endParaRPr lang="en-US"/>
          </a:p>
        </p:txBody>
      </p:sp>
    </p:spTree>
    <p:extLst>
      <p:ext uri="{BB962C8B-B14F-4D97-AF65-F5344CB8AC3E}">
        <p14:creationId xmlns:p14="http://schemas.microsoft.com/office/powerpoint/2010/main" val="2541089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an image that was reprinted in the tabloids claiming, “life found on mars!”  The human mind is pre programmed to have face recognition,</a:t>
            </a:r>
            <a:r>
              <a:rPr lang="en-US" baseline="0" dirty="0" smtClean="0"/>
              <a:t> so we can literally find a “face” in nearly anything we look at.</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30</a:t>
            </a:fld>
            <a:endParaRPr lang="en-US"/>
          </a:p>
        </p:txBody>
      </p:sp>
    </p:spTree>
    <p:extLst>
      <p:ext uri="{BB962C8B-B14F-4D97-AF65-F5344CB8AC3E}">
        <p14:creationId xmlns:p14="http://schemas.microsoft.com/office/powerpoint/2010/main" val="3445660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time, people had photo-shopped</a:t>
            </a:r>
            <a:r>
              <a:rPr lang="en-US" baseline="0" dirty="0" smtClean="0"/>
              <a:t> this onto the image.  I’m sure they sold millions of papers based on the lie.</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31</a:t>
            </a:fld>
            <a:endParaRPr lang="en-US"/>
          </a:p>
        </p:txBody>
      </p:sp>
    </p:spTree>
    <p:extLst>
      <p:ext uri="{BB962C8B-B14F-4D97-AF65-F5344CB8AC3E}">
        <p14:creationId xmlns:p14="http://schemas.microsoft.com/office/powerpoint/2010/main" val="1172185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it</a:t>
            </a:r>
            <a:r>
              <a:rPr lang="en-US" baseline="0" dirty="0" smtClean="0"/>
              <a:t> really is.  The angle of the sun and the way it cast shadows made it look like a human face.</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32</a:t>
            </a:fld>
            <a:endParaRPr lang="en-US"/>
          </a:p>
        </p:txBody>
      </p:sp>
    </p:spTree>
    <p:extLst>
      <p:ext uri="{BB962C8B-B14F-4D97-AF65-F5344CB8AC3E}">
        <p14:creationId xmlns:p14="http://schemas.microsoft.com/office/powerpoint/2010/main" val="923649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the largest volcano in the entire solar system.  It is now dormant</a:t>
            </a:r>
            <a:r>
              <a:rPr lang="en-US" baseline="0" dirty="0" smtClean="0"/>
              <a:t>.  It would cover Ohio.</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33</a:t>
            </a:fld>
            <a:endParaRPr lang="en-US"/>
          </a:p>
        </p:txBody>
      </p:sp>
    </p:spTree>
    <p:extLst>
      <p:ext uri="{BB962C8B-B14F-4D97-AF65-F5344CB8AC3E}">
        <p14:creationId xmlns:p14="http://schemas.microsoft.com/office/powerpoint/2010/main" val="1116415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Why is it so heavily cratered?</a:t>
            </a:r>
          </a:p>
          <a:p>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4</a:t>
            </a:fld>
            <a:endParaRPr lang="en-US"/>
          </a:p>
        </p:txBody>
      </p:sp>
    </p:spTree>
    <p:extLst>
      <p:ext uri="{BB962C8B-B14F-4D97-AF65-F5344CB8AC3E}">
        <p14:creationId xmlns:p14="http://schemas.microsoft.com/office/powerpoint/2010/main" val="1644176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view of Olympus mons</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34</a:t>
            </a:fld>
            <a:endParaRPr lang="en-US"/>
          </a:p>
        </p:txBody>
      </p:sp>
    </p:spTree>
    <p:extLst>
      <p:ext uri="{BB962C8B-B14F-4D97-AF65-F5344CB8AC3E}">
        <p14:creationId xmlns:p14="http://schemas.microsoft.com/office/powerpoint/2010/main" val="834269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Side view</a:t>
            </a:r>
            <a:r>
              <a:rPr lang="en-US" baseline="0" dirty="0" smtClean="0"/>
              <a:t> of Olympus mons</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35</a:t>
            </a:fld>
            <a:endParaRPr lang="en-US"/>
          </a:p>
        </p:txBody>
      </p:sp>
    </p:spTree>
    <p:extLst>
      <p:ext uri="{BB962C8B-B14F-4D97-AF65-F5344CB8AC3E}">
        <p14:creationId xmlns:p14="http://schemas.microsoft.com/office/powerpoint/2010/main" val="3123422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white</a:t>
            </a:r>
            <a:r>
              <a:rPr lang="en-US" baseline="0" dirty="0" smtClean="0"/>
              <a:t> blue mountain in the forefront is mount Everest, our largest mountain on planet earth.  Notice how Olympus mons completely dwarfs it.</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36</a:t>
            </a:fld>
            <a:endParaRPr lang="en-US"/>
          </a:p>
        </p:txBody>
      </p:sp>
    </p:spTree>
    <p:extLst>
      <p:ext uri="{BB962C8B-B14F-4D97-AF65-F5344CB8AC3E}">
        <p14:creationId xmlns:p14="http://schemas.microsoft.com/office/powerpoint/2010/main" val="3365939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smtClean="0"/>
              <a:t>rift valley </a:t>
            </a:r>
            <a:r>
              <a:rPr lang="en-US" dirty="0" smtClean="0"/>
              <a:t>occurred when the planet cooled down and</a:t>
            </a:r>
            <a:r>
              <a:rPr lang="en-US" baseline="0" dirty="0" smtClean="0"/>
              <a:t> cracked.  </a:t>
            </a:r>
            <a:r>
              <a:rPr lang="en-US" baseline="0" dirty="0" smtClean="0"/>
              <a:t>This is a remnant from long ago.  There is no longer any tectonic activity on Mars, therefore no more rift valleys are forming and no more volcanoes are going off.  There is also no water cycle, so the rift valleys and volcanoes are also not eroding very much.</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37</a:t>
            </a:fld>
            <a:endParaRPr lang="en-US"/>
          </a:p>
        </p:txBody>
      </p:sp>
    </p:spTree>
    <p:extLst>
      <p:ext uri="{BB962C8B-B14F-4D97-AF65-F5344CB8AC3E}">
        <p14:creationId xmlns:p14="http://schemas.microsoft.com/office/powerpoint/2010/main" val="1757221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rift</a:t>
            </a:r>
            <a:r>
              <a:rPr lang="en-US" baseline="0" dirty="0" smtClean="0"/>
              <a:t> valley is EXTREMELY wide.</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38</a:t>
            </a:fld>
            <a:endParaRPr lang="en-US"/>
          </a:p>
        </p:txBody>
      </p:sp>
    </p:spTree>
    <p:extLst>
      <p:ext uri="{BB962C8B-B14F-4D97-AF65-F5344CB8AC3E}">
        <p14:creationId xmlns:p14="http://schemas.microsoft.com/office/powerpoint/2010/main" val="3296535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it is compared to our largest canyon, the Grand canyon.  Notice how it is</a:t>
            </a:r>
            <a:r>
              <a:rPr lang="en-US" baseline="0" dirty="0" smtClean="0"/>
              <a:t> much deeper and much wider.</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39</a:t>
            </a:fld>
            <a:endParaRPr lang="en-US"/>
          </a:p>
        </p:txBody>
      </p:sp>
    </p:spTree>
    <p:extLst>
      <p:ext uri="{BB962C8B-B14F-4D97-AF65-F5344CB8AC3E}">
        <p14:creationId xmlns:p14="http://schemas.microsoft.com/office/powerpoint/2010/main" val="3364475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moons </a:t>
            </a:r>
            <a:r>
              <a:rPr lang="en-US" dirty="0" err="1" smtClean="0"/>
              <a:t>phobos</a:t>
            </a:r>
            <a:r>
              <a:rPr lang="en-US" dirty="0" smtClean="0"/>
              <a:t> and </a:t>
            </a:r>
            <a:r>
              <a:rPr lang="en-US" dirty="0" err="1" smtClean="0"/>
              <a:t>deimos</a:t>
            </a:r>
            <a:r>
              <a:rPr lang="en-US" baseline="0" dirty="0" smtClean="0"/>
              <a:t> are actually asteroids that tried to do a “drive by” of Mars.  Mars’ gravity captured them, and so they have been orbiting mars ever since.  Neither one is perfectly round.  If we colonized Mars, we would have to be at the equator where the temperature is more </a:t>
            </a:r>
            <a:r>
              <a:rPr lang="en-US" baseline="0" dirty="0" err="1" smtClean="0"/>
              <a:t>liveable</a:t>
            </a:r>
            <a:r>
              <a:rPr lang="en-US" baseline="0" dirty="0" smtClean="0"/>
              <a:t>.  However, we would not be actually living ON Mars, because we would be living in PODS, tiny living quarters with air.  There is no oxygen to breathe here, and even if there was, the atmosphere is so thin you would not get enough with a gulp of air.  The surface has no DIRT.  (dirt is sand, organic material, bacteria, dead plants and animals).  You cannot plant a plant here and have it live because there is no soil.  Plus, there is </a:t>
            </a:r>
            <a:r>
              <a:rPr lang="en-US" baseline="0" dirty="0" smtClean="0"/>
              <a:t>not enough </a:t>
            </a:r>
            <a:r>
              <a:rPr lang="en-US" baseline="0" dirty="0" smtClean="0"/>
              <a:t>CO2 for the plant to breathe, plus, there is no water cycle to water it.  You would have to grow a garden in your pods.  A good movie to watch is THE MARTIAN with Matt Damon.</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40</a:t>
            </a:fld>
            <a:endParaRPr lang="en-US"/>
          </a:p>
        </p:txBody>
      </p:sp>
    </p:spTree>
    <p:extLst>
      <p:ext uri="{BB962C8B-B14F-4D97-AF65-F5344CB8AC3E}">
        <p14:creationId xmlns:p14="http://schemas.microsoft.com/office/powerpoint/2010/main" val="2017895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Asteroids are large rocks floating</a:t>
            </a:r>
            <a:r>
              <a:rPr lang="en-US" baseline="0" dirty="0" smtClean="0"/>
              <a:t> in space</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41</a:t>
            </a:fld>
            <a:endParaRPr lang="en-US"/>
          </a:p>
        </p:txBody>
      </p:sp>
    </p:spTree>
    <p:extLst>
      <p:ext uri="{BB962C8B-B14F-4D97-AF65-F5344CB8AC3E}">
        <p14:creationId xmlns:p14="http://schemas.microsoft.com/office/powerpoint/2010/main" val="4213598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asteroid zone</a:t>
            </a:r>
            <a:r>
              <a:rPr lang="en-US" baseline="0" dirty="0" smtClean="0"/>
              <a:t> is between Mars and Jupiter.</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42</a:t>
            </a:fld>
            <a:endParaRPr lang="en-US"/>
          </a:p>
        </p:txBody>
      </p:sp>
    </p:spTree>
    <p:extLst>
      <p:ext uri="{BB962C8B-B14F-4D97-AF65-F5344CB8AC3E}">
        <p14:creationId xmlns:p14="http://schemas.microsoft.com/office/powerpoint/2010/main" val="3241320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Actual picture</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44</a:t>
            </a:fld>
            <a:endParaRPr lang="en-US"/>
          </a:p>
        </p:txBody>
      </p:sp>
    </p:spTree>
    <p:extLst>
      <p:ext uri="{BB962C8B-B14F-4D97-AF65-F5344CB8AC3E}">
        <p14:creationId xmlns:p14="http://schemas.microsoft.com/office/powerpoint/2010/main" val="1529444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Mercury</a:t>
            </a:r>
            <a:r>
              <a:rPr lang="en-US" baseline="0" dirty="0" smtClean="0"/>
              <a:t> doesn’t have an atmosphere.  When a space rock tries to pelt a planet, usually it has to pass through an atmosphere first.  While doing so, the space rock rubs against the particles in the atmosphere.  This creates friction and causes the space rock to disintegrate into tiny pieces.  By the time it would hit the planet it is basically turned to dust and makes no crater upon impact.  Mercury does not have an atmosphere to protect it from being pelted.</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5</a:t>
            </a:fld>
            <a:endParaRPr lang="en-US"/>
          </a:p>
        </p:txBody>
      </p:sp>
    </p:spTree>
    <p:extLst>
      <p:ext uri="{BB962C8B-B14F-4D97-AF65-F5344CB8AC3E}">
        <p14:creationId xmlns:p14="http://schemas.microsoft.com/office/powerpoint/2010/main" val="23923738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size of the 4 biggest asteroids compared to Earth.</a:t>
            </a:r>
            <a:r>
              <a:rPr lang="en-US" baseline="0" dirty="0" smtClean="0"/>
              <a:t>  If one of these were to hit earth, we would have a massive extinction event.</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45</a:t>
            </a:fld>
            <a:endParaRPr lang="en-US"/>
          </a:p>
        </p:txBody>
      </p:sp>
    </p:spTree>
    <p:extLst>
      <p:ext uri="{BB962C8B-B14F-4D97-AF65-F5344CB8AC3E}">
        <p14:creationId xmlns:p14="http://schemas.microsoft.com/office/powerpoint/2010/main" val="15304784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3 theories on why we have an asteroid belt.</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46</a:t>
            </a:fld>
            <a:endParaRPr lang="en-US"/>
          </a:p>
        </p:txBody>
      </p:sp>
    </p:spTree>
    <p:extLst>
      <p:ext uri="{BB962C8B-B14F-4D97-AF65-F5344CB8AC3E}">
        <p14:creationId xmlns:p14="http://schemas.microsoft.com/office/powerpoint/2010/main" val="2984013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Prograde means</a:t>
            </a:r>
            <a:r>
              <a:rPr lang="en-US" baseline="0" dirty="0" smtClean="0"/>
              <a:t> it spins counterclockwise if you are looking down at its north pole.</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6</a:t>
            </a:fld>
            <a:endParaRPr lang="en-US"/>
          </a:p>
        </p:txBody>
      </p:sp>
    </p:spTree>
    <p:extLst>
      <p:ext uri="{BB962C8B-B14F-4D97-AF65-F5344CB8AC3E}">
        <p14:creationId xmlns:p14="http://schemas.microsoft.com/office/powerpoint/2010/main" val="1103125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7</a:t>
            </a:fld>
            <a:endParaRPr lang="en-US"/>
          </a:p>
        </p:txBody>
      </p:sp>
    </p:spTree>
    <p:extLst>
      <p:ext uri="{BB962C8B-B14F-4D97-AF65-F5344CB8AC3E}">
        <p14:creationId xmlns:p14="http://schemas.microsoft.com/office/powerpoint/2010/main" val="3902099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surface is very hot… about 900 degrees.  If you step on a rock it would goo out under your feet like melted</a:t>
            </a:r>
            <a:r>
              <a:rPr lang="en-US" baseline="0" dirty="0" smtClean="0"/>
              <a:t> chocolate</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9</a:t>
            </a:fld>
            <a:endParaRPr lang="en-US"/>
          </a:p>
        </p:txBody>
      </p:sp>
    </p:spTree>
    <p:extLst>
      <p:ext uri="{BB962C8B-B14F-4D97-AF65-F5344CB8AC3E}">
        <p14:creationId xmlns:p14="http://schemas.microsoft.com/office/powerpoint/2010/main" val="2877950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volcanoes</a:t>
            </a:r>
            <a:r>
              <a:rPr lang="en-US" baseline="0" dirty="0" smtClean="0"/>
              <a:t> here</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10</a:t>
            </a:fld>
            <a:endParaRPr lang="en-US"/>
          </a:p>
        </p:txBody>
      </p:sp>
    </p:spTree>
    <p:extLst>
      <p:ext uri="{BB962C8B-B14F-4D97-AF65-F5344CB8AC3E}">
        <p14:creationId xmlns:p14="http://schemas.microsoft.com/office/powerpoint/2010/main" val="2570356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11</a:t>
            </a:fld>
            <a:endParaRPr lang="en-US"/>
          </a:p>
        </p:txBody>
      </p:sp>
    </p:spTree>
    <p:extLst>
      <p:ext uri="{BB962C8B-B14F-4D97-AF65-F5344CB8AC3E}">
        <p14:creationId xmlns:p14="http://schemas.microsoft.com/office/powerpoint/2010/main" val="1372122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360F06-7A14-4548-880E-BAC8BE703E15}"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360F06-7A14-4548-880E-BAC8BE703E15}"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360F06-7A14-4548-880E-BAC8BE703E15}"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360F06-7A14-4548-880E-BAC8BE703E15}"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360F06-7A14-4548-880E-BAC8BE703E15}"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360F06-7A14-4548-880E-BAC8BE703E15}"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360F06-7A14-4548-880E-BAC8BE703E15}" type="datetimeFigureOut">
              <a:rPr lang="en-US" smtClean="0"/>
              <a:t>3/5/2024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360F06-7A14-4548-880E-BAC8BE703E15}" type="datetimeFigureOut">
              <a:rPr lang="en-US" smtClean="0"/>
              <a:t>3/5/2024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60F06-7A14-4548-880E-BAC8BE703E15}" type="datetimeFigureOut">
              <a:rPr lang="en-US" smtClean="0"/>
              <a:t>3/5/2024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360F06-7A14-4548-880E-BAC8BE703E15}"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360F06-7A14-4548-880E-BAC8BE703E15}"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60F06-7A14-4548-880E-BAC8BE703E15}" type="datetimeFigureOut">
              <a:rPr lang="en-US" smtClean="0"/>
              <a:t>3/5/2024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81F44-8CF9-4B98-A815-3CE45570D3EA}"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smtClean="0">
                <a:latin typeface="Chintzy CPU BRK" pitchFamily="2" charset="0"/>
              </a:rPr>
              <a:t>INNER PLANETS</a:t>
            </a:r>
            <a:endParaRPr lang="en-US" sz="7200" dirty="0">
              <a:latin typeface="Chintzy CPU BRK" pitchFamily="2" charset="0"/>
            </a:endParaRPr>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02060"/>
            </a:gs>
            <a:gs pos="70000">
              <a:srgbClr val="002060"/>
            </a:gs>
            <a:gs pos="88000">
              <a:srgbClr val="7005D4"/>
            </a:gs>
            <a:gs pos="100000">
              <a:schemeClr val="bg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endParaRPr lang="en-US" dirty="0"/>
          </a:p>
        </p:txBody>
      </p:sp>
      <p:sp>
        <p:nvSpPr>
          <p:cNvPr id="4" name="Content Placeholder 3"/>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3" cstate="print"/>
          <a:srcRect/>
          <a:stretch>
            <a:fillRect/>
          </a:stretch>
        </p:blipFill>
        <p:spPr bwMode="auto">
          <a:xfrm>
            <a:off x="0" y="0"/>
            <a:ext cx="15240000" cy="1143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3" cstate="print"/>
          <a:srcRect/>
          <a:stretch>
            <a:fillRect/>
          </a:stretch>
        </p:blipFill>
        <p:spPr bwMode="auto">
          <a:xfrm>
            <a:off x="0" y="0"/>
            <a:ext cx="19973925" cy="1303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cstate="print"/>
          <a:srcRect/>
          <a:stretch>
            <a:fillRect/>
          </a:stretch>
        </p:blipFill>
        <p:spPr bwMode="auto">
          <a:xfrm>
            <a:off x="0" y="0"/>
            <a:ext cx="20107275" cy="135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3" cstate="print"/>
          <a:srcRect/>
          <a:stretch>
            <a:fillRect/>
          </a:stretch>
        </p:blipFill>
        <p:spPr bwMode="auto">
          <a:xfrm>
            <a:off x="74089" y="2213225"/>
            <a:ext cx="9069911" cy="327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cstate="print"/>
          <a:srcRect/>
          <a:stretch>
            <a:fillRect/>
          </a:stretch>
        </p:blipFill>
        <p:spPr bwMode="auto">
          <a:xfrm>
            <a:off x="114300" y="381000"/>
            <a:ext cx="90297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3" cstate="print"/>
          <a:srcRect/>
          <a:stretch>
            <a:fillRect/>
          </a:stretch>
        </p:blipFill>
        <p:spPr bwMode="auto">
          <a:xfrm>
            <a:off x="-5029200" y="1163529"/>
            <a:ext cx="13563600" cy="56944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3" cstate="print"/>
          <a:srcRect/>
          <a:stretch>
            <a:fillRect/>
          </a:stretch>
        </p:blipFill>
        <p:spPr bwMode="auto">
          <a:xfrm>
            <a:off x="304800" y="228600"/>
            <a:ext cx="8558026" cy="9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3" cstate="print"/>
          <a:srcRect/>
          <a:stretch>
            <a:fillRect/>
          </a:stretch>
        </p:blipFill>
        <p:spPr bwMode="auto">
          <a:xfrm>
            <a:off x="762000" y="0"/>
            <a:ext cx="7620000" cy="76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02060"/>
            </a:gs>
            <a:gs pos="70000">
              <a:srgbClr val="002060"/>
            </a:gs>
            <a:gs pos="88000">
              <a:srgbClr val="7005D4"/>
            </a:gs>
            <a:gs pos="100000">
              <a:schemeClr val="bg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endParaRPr lang="en-US" dirty="0"/>
          </a:p>
        </p:txBody>
      </p:sp>
      <p:sp>
        <p:nvSpPr>
          <p:cNvPr id="4" name="Content Placeholder 3"/>
          <p:cNvSpPr>
            <a:spLocks noGrp="1"/>
          </p:cNvSpPr>
          <p:nvPr>
            <p:ph idx="1"/>
          </p:nvPr>
        </p:nvSpPr>
        <p:spPr/>
        <p:txBody>
          <a:bodyPr/>
          <a:lstStyle/>
          <a:p>
            <a:endParaRPr lang="en-US"/>
          </a:p>
        </p:txBody>
      </p:sp>
      <p:pic>
        <p:nvPicPr>
          <p:cNvPr id="9219" name="Picture 3"/>
          <p:cNvPicPr>
            <a:picLocks noChangeAspect="1" noChangeArrowheads="1"/>
          </p:cNvPicPr>
          <p:nvPr/>
        </p:nvPicPr>
        <p:blipFill>
          <a:blip r:embed="rId3" cstate="print"/>
          <a:srcRect/>
          <a:stretch>
            <a:fillRect/>
          </a:stretch>
        </p:blipFill>
        <p:spPr bwMode="auto">
          <a:xfrm>
            <a:off x="143435" y="439614"/>
            <a:ext cx="9000565" cy="58849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914400"/>
            <a:ext cx="2638425" cy="2686050"/>
          </a:xfrm>
          <a:prstGeom prst="rect">
            <a:avLst/>
          </a:prstGeom>
          <a:solidFill>
            <a:schemeClr val="accent5"/>
          </a:solidFill>
          <a:ln>
            <a:noFill/>
          </a:ln>
          <a:effectLst/>
        </p:spPr>
      </p:pic>
      <p:sp>
        <p:nvSpPr>
          <p:cNvPr id="2" name="Title 1"/>
          <p:cNvSpPr>
            <a:spLocks noGrp="1"/>
          </p:cNvSpPr>
          <p:nvPr>
            <p:ph type="title"/>
          </p:nvPr>
        </p:nvSpPr>
        <p:spPr>
          <a:xfrm>
            <a:off x="457200" y="274638"/>
            <a:ext cx="8229600" cy="563562"/>
          </a:xfrm>
        </p:spPr>
        <p:txBody>
          <a:bodyPr>
            <a:normAutofit fontScale="90000"/>
          </a:bodyPr>
          <a:lstStyle/>
          <a:p>
            <a:r>
              <a:rPr lang="en-US" dirty="0" smtClean="0"/>
              <a:t>Venus</a:t>
            </a:r>
            <a:endParaRPr lang="en-US" dirty="0"/>
          </a:p>
        </p:txBody>
      </p:sp>
      <p:sp>
        <p:nvSpPr>
          <p:cNvPr id="3" name="Content Placeholder 2"/>
          <p:cNvSpPr>
            <a:spLocks noGrp="1"/>
          </p:cNvSpPr>
          <p:nvPr>
            <p:ph idx="1"/>
          </p:nvPr>
        </p:nvSpPr>
        <p:spPr>
          <a:xfrm>
            <a:off x="457200" y="838200"/>
            <a:ext cx="7018156" cy="5287963"/>
          </a:xfrm>
        </p:spPr>
        <p:txBody>
          <a:bodyPr>
            <a:normAutofit fontScale="77500" lnSpcReduction="20000"/>
          </a:bodyPr>
          <a:lstStyle/>
          <a:p>
            <a:r>
              <a:rPr lang="en-US" dirty="0"/>
              <a:t>Venus</a:t>
            </a:r>
          </a:p>
          <a:p>
            <a:pPr lvl="0"/>
            <a:r>
              <a:rPr lang="en-US" dirty="0" smtClean="0"/>
              <a:t>SOLAR DAY=116 </a:t>
            </a:r>
            <a:r>
              <a:rPr lang="en-US" dirty="0"/>
              <a:t>earth days</a:t>
            </a:r>
          </a:p>
          <a:p>
            <a:pPr lvl="0"/>
            <a:r>
              <a:rPr lang="en-US" dirty="0"/>
              <a:t>YEAR= 224 days</a:t>
            </a:r>
          </a:p>
          <a:p>
            <a:pPr lvl="0"/>
            <a:r>
              <a:rPr lang="en-US" dirty="0"/>
              <a:t>Named after Roman goddess of beauty</a:t>
            </a:r>
          </a:p>
          <a:p>
            <a:r>
              <a:rPr lang="en-US" dirty="0"/>
              <a:t>Retrograde rotation (sun rises in west)</a:t>
            </a:r>
          </a:p>
          <a:p>
            <a:pPr lvl="0"/>
            <a:r>
              <a:rPr lang="en-US" dirty="0" smtClean="0"/>
              <a:t>2</a:t>
            </a:r>
            <a:r>
              <a:rPr lang="en-US" baseline="30000" dirty="0" smtClean="0"/>
              <a:t>nd</a:t>
            </a:r>
            <a:r>
              <a:rPr lang="en-US" dirty="0" smtClean="0"/>
              <a:t> </a:t>
            </a:r>
            <a:r>
              <a:rPr lang="en-US" dirty="0"/>
              <a:t>planet from sun</a:t>
            </a:r>
          </a:p>
          <a:p>
            <a:pPr lvl="0"/>
            <a:r>
              <a:rPr lang="en-US" dirty="0"/>
              <a:t>thick CO2 </a:t>
            </a:r>
            <a:r>
              <a:rPr lang="en-US" dirty="0" smtClean="0"/>
              <a:t>atmosphere</a:t>
            </a:r>
            <a:endParaRPr lang="en-US" dirty="0"/>
          </a:p>
          <a:p>
            <a:pPr lvl="0"/>
            <a:r>
              <a:rPr lang="en-US" dirty="0"/>
              <a:t>global warming!</a:t>
            </a:r>
          </a:p>
          <a:p>
            <a:pPr lvl="0"/>
            <a:r>
              <a:rPr lang="en-US" dirty="0"/>
              <a:t>Hottest planet 464*C (900F)</a:t>
            </a:r>
          </a:p>
          <a:p>
            <a:pPr lvl="0"/>
            <a:r>
              <a:rPr lang="en-US" dirty="0"/>
              <a:t>Rocks soft like chocolate</a:t>
            </a:r>
          </a:p>
          <a:p>
            <a:pPr lvl="0"/>
            <a:r>
              <a:rPr lang="en-US" dirty="0" smtClean="0"/>
              <a:t>Sulfuric </a:t>
            </a:r>
            <a:r>
              <a:rPr lang="en-US" dirty="0"/>
              <a:t>acid clouds and </a:t>
            </a:r>
            <a:r>
              <a:rPr lang="en-US" dirty="0" smtClean="0"/>
              <a:t>rain (would burn skin off)</a:t>
            </a:r>
            <a:endParaRPr lang="en-US" dirty="0"/>
          </a:p>
          <a:p>
            <a:pPr lvl="0"/>
            <a:r>
              <a:rPr lang="en-US" dirty="0" smtClean="0"/>
              <a:t>91x </a:t>
            </a:r>
            <a:r>
              <a:rPr lang="en-US" dirty="0"/>
              <a:t>atmospheric pressure of earth (crushes spacecraft)</a:t>
            </a:r>
          </a:p>
          <a:p>
            <a:pPr lvl="0"/>
            <a:r>
              <a:rPr lang="en-US" dirty="0"/>
              <a:t>“Earth’s twin” </a:t>
            </a:r>
          </a:p>
          <a:p>
            <a:endParaRPr lang="en-US" dirty="0"/>
          </a:p>
        </p:txBody>
      </p:sp>
      <p:sp>
        <p:nvSpPr>
          <p:cNvPr id="6" name="Left Arrow 5"/>
          <p:cNvSpPr/>
          <p:nvPr/>
        </p:nvSpPr>
        <p:spPr>
          <a:xfrm>
            <a:off x="7586005" y="2257425"/>
            <a:ext cx="1219200" cy="381000"/>
          </a:xfrm>
          <a:prstGeom prst="leftArrow">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7556976" y="3948112"/>
            <a:ext cx="1293513" cy="1990725"/>
          </a:xfrm>
          <a:prstGeom prst="rect">
            <a:avLst/>
          </a:prstGeom>
        </p:spPr>
      </p:pic>
    </p:spTree>
    <p:extLst>
      <p:ext uri="{BB962C8B-B14F-4D97-AF65-F5344CB8AC3E}">
        <p14:creationId xmlns:p14="http://schemas.microsoft.com/office/powerpoint/2010/main" val="81383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02060"/>
            </a:gs>
            <a:gs pos="70000">
              <a:srgbClr val="002060"/>
            </a:gs>
            <a:gs pos="88000">
              <a:srgbClr val="7005D4"/>
            </a:gs>
            <a:gs pos="100000">
              <a:schemeClr val="bg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t>MERCURY</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1752600" y="1043782"/>
            <a:ext cx="5715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02060"/>
            </a:gs>
            <a:gs pos="70000">
              <a:srgbClr val="002060"/>
            </a:gs>
            <a:gs pos="88000">
              <a:srgbClr val="7005D4"/>
            </a:gs>
            <a:gs pos="100000">
              <a:schemeClr val="bg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t>Earth </a:t>
            </a:r>
            <a:endParaRPr lang="en-US" dirty="0"/>
          </a:p>
        </p:txBody>
      </p:sp>
      <p:pic>
        <p:nvPicPr>
          <p:cNvPr id="17410" name="Picture 2"/>
          <p:cNvPicPr>
            <a:picLocks noGrp="1" noChangeAspect="1" noChangeArrowheads="1"/>
          </p:cNvPicPr>
          <p:nvPr>
            <p:ph idx="1"/>
          </p:nvPr>
        </p:nvPicPr>
        <p:blipFill>
          <a:blip r:embed="rId3" cstate="print"/>
          <a:srcRect/>
          <a:stretch>
            <a:fillRect/>
          </a:stretch>
        </p:blipFill>
        <p:spPr bwMode="auto">
          <a:xfrm>
            <a:off x="1577182" y="1043782"/>
            <a:ext cx="5814218" cy="58142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02060"/>
            </a:gs>
            <a:gs pos="70000">
              <a:srgbClr val="002060"/>
            </a:gs>
            <a:gs pos="88000">
              <a:srgbClr val="7005D4"/>
            </a:gs>
            <a:gs pos="100000">
              <a:schemeClr val="bg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endParaRPr lang="en-US" dirty="0"/>
          </a:p>
        </p:txBody>
      </p:sp>
      <p:pic>
        <p:nvPicPr>
          <p:cNvPr id="18434" name="Picture 2"/>
          <p:cNvPicPr>
            <a:picLocks noGrp="1" noChangeAspect="1" noChangeArrowheads="1"/>
          </p:cNvPicPr>
          <p:nvPr>
            <p:ph idx="1"/>
          </p:nvPr>
        </p:nvPicPr>
        <p:blipFill>
          <a:blip r:embed="rId3" cstate="print"/>
          <a:srcRect/>
          <a:stretch>
            <a:fillRect/>
          </a:stretch>
        </p:blipFill>
        <p:spPr bwMode="auto">
          <a:xfrm>
            <a:off x="1776836" y="1168966"/>
            <a:ext cx="5309764" cy="56890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3" cstate="print"/>
          <a:srcRect/>
          <a:stretch>
            <a:fillRect/>
          </a:stretch>
        </p:blipFill>
        <p:spPr bwMode="auto">
          <a:xfrm>
            <a:off x="1805782" y="1119982"/>
            <a:ext cx="5509418" cy="55094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1000"/>
            <a:ext cx="2638425" cy="2695575"/>
          </a:xfrm>
          <a:prstGeom prst="rect">
            <a:avLst/>
          </a:prstGeom>
          <a:solidFill>
            <a:schemeClr val="accent5"/>
          </a:solidFill>
          <a:ln>
            <a:noFill/>
          </a:ln>
          <a:effectLst/>
        </p:spPr>
      </p:pic>
      <p:sp>
        <p:nvSpPr>
          <p:cNvPr id="2" name="Title 1"/>
          <p:cNvSpPr>
            <a:spLocks noGrp="1"/>
          </p:cNvSpPr>
          <p:nvPr>
            <p:ph type="title"/>
          </p:nvPr>
        </p:nvSpPr>
        <p:spPr/>
        <p:txBody>
          <a:bodyPr/>
          <a:lstStyle/>
          <a:p>
            <a:r>
              <a:rPr lang="en-US" dirty="0" smtClean="0"/>
              <a:t>Earth </a:t>
            </a:r>
            <a:endParaRPr lang="en-US" dirty="0"/>
          </a:p>
        </p:txBody>
      </p:sp>
      <p:sp>
        <p:nvSpPr>
          <p:cNvPr id="3" name="Content Placeholder 2"/>
          <p:cNvSpPr>
            <a:spLocks noGrp="1"/>
          </p:cNvSpPr>
          <p:nvPr>
            <p:ph idx="1"/>
          </p:nvPr>
        </p:nvSpPr>
        <p:spPr>
          <a:xfrm>
            <a:off x="209550" y="1524000"/>
            <a:ext cx="6648450" cy="4648200"/>
          </a:xfrm>
        </p:spPr>
        <p:txBody>
          <a:bodyPr>
            <a:normAutofit fontScale="92500" lnSpcReduction="10000"/>
          </a:bodyPr>
          <a:lstStyle/>
          <a:p>
            <a:pPr lvl="0"/>
            <a:r>
              <a:rPr lang="en-US" dirty="0"/>
              <a:t>3</a:t>
            </a:r>
            <a:r>
              <a:rPr lang="en-US" baseline="30000" dirty="0"/>
              <a:t>rd</a:t>
            </a:r>
            <a:r>
              <a:rPr lang="en-US" dirty="0"/>
              <a:t> planet from the sun</a:t>
            </a:r>
          </a:p>
          <a:p>
            <a:pPr lvl="0"/>
            <a:r>
              <a:rPr lang="en-US" dirty="0"/>
              <a:t>1 moon- LUNA</a:t>
            </a:r>
          </a:p>
          <a:p>
            <a:pPr lvl="0"/>
            <a:r>
              <a:rPr lang="en-US" dirty="0"/>
              <a:t>has atmosphere of nitrogen and oxygen</a:t>
            </a:r>
          </a:p>
          <a:p>
            <a:pPr lvl="0"/>
            <a:r>
              <a:rPr lang="en-US" dirty="0"/>
              <a:t>75% water on surface</a:t>
            </a:r>
          </a:p>
          <a:p>
            <a:pPr lvl="0"/>
            <a:r>
              <a:rPr lang="en-US" dirty="0"/>
              <a:t>tectonic plate movement</a:t>
            </a:r>
          </a:p>
          <a:p>
            <a:pPr lvl="0"/>
            <a:r>
              <a:rPr lang="en-US" dirty="0"/>
              <a:t>23.5* tilt of axis (allows for 4 seasons and plenty of food)</a:t>
            </a:r>
          </a:p>
          <a:p>
            <a:pPr lvl="0"/>
            <a:r>
              <a:rPr lang="en-US" dirty="0" err="1"/>
              <a:t>prograde</a:t>
            </a:r>
            <a:r>
              <a:rPr lang="en-US" dirty="0"/>
              <a:t> rotation</a:t>
            </a:r>
          </a:p>
          <a:p>
            <a:endParaRPr lang="en-US" dirty="0"/>
          </a:p>
        </p:txBody>
      </p:sp>
      <p:sp>
        <p:nvSpPr>
          <p:cNvPr id="5" name="Right Arrow 4"/>
          <p:cNvSpPr/>
          <p:nvPr/>
        </p:nvSpPr>
        <p:spPr>
          <a:xfrm>
            <a:off x="6096000" y="1557337"/>
            <a:ext cx="1028700" cy="3429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7088567" y="3863181"/>
            <a:ext cx="1583719" cy="2033587"/>
          </a:xfrm>
          <a:prstGeom prst="rect">
            <a:avLst/>
          </a:prstGeom>
        </p:spPr>
      </p:pic>
    </p:spTree>
    <p:extLst>
      <p:ext uri="{BB962C8B-B14F-4D97-AF65-F5344CB8AC3E}">
        <p14:creationId xmlns:p14="http://schemas.microsoft.com/office/powerpoint/2010/main" val="126454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Mars </a:t>
            </a:r>
            <a:endParaRPr lang="en-US" dirty="0"/>
          </a:p>
        </p:txBody>
      </p:sp>
      <p:pic>
        <p:nvPicPr>
          <p:cNvPr id="20482" name="Picture 2"/>
          <p:cNvPicPr>
            <a:picLocks noGrp="1" noChangeAspect="1" noChangeArrowheads="1"/>
          </p:cNvPicPr>
          <p:nvPr>
            <p:ph idx="1"/>
          </p:nvPr>
        </p:nvPicPr>
        <p:blipFill>
          <a:blip r:embed="rId3" cstate="print"/>
          <a:srcRect/>
          <a:stretch>
            <a:fillRect/>
          </a:stretch>
        </p:blipFill>
        <p:spPr bwMode="auto">
          <a:xfrm>
            <a:off x="1583025" y="1114619"/>
            <a:ext cx="5732175" cy="57433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3" cstate="print"/>
          <a:srcRect/>
          <a:stretch>
            <a:fillRect/>
          </a:stretch>
        </p:blipFill>
        <p:spPr bwMode="auto">
          <a:xfrm>
            <a:off x="228600" y="1386680"/>
            <a:ext cx="8754112" cy="5471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idx="1"/>
          </p:nvPr>
        </p:nvPicPr>
        <p:blipFill>
          <a:blip r:embed="rId3" cstate="print"/>
          <a:srcRect/>
          <a:stretch>
            <a:fillRect/>
          </a:stretch>
        </p:blipFill>
        <p:spPr bwMode="auto">
          <a:xfrm>
            <a:off x="53448" y="1295547"/>
            <a:ext cx="9090551" cy="51052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idx="1"/>
          </p:nvPr>
        </p:nvPicPr>
        <p:blipFill>
          <a:blip r:embed="rId3" cstate="print"/>
          <a:srcRect/>
          <a:stretch>
            <a:fillRect/>
          </a:stretch>
        </p:blipFill>
        <p:spPr bwMode="auto">
          <a:xfrm>
            <a:off x="838200" y="1291431"/>
            <a:ext cx="7422092" cy="55665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Mars rover curiosity</a:t>
            </a:r>
            <a:endParaRPr lang="en-US" dirty="0"/>
          </a:p>
        </p:txBody>
      </p:sp>
      <p:pic>
        <p:nvPicPr>
          <p:cNvPr id="24578" name="Picture 2"/>
          <p:cNvPicPr>
            <a:picLocks noGrp="1" noChangeAspect="1" noChangeArrowheads="1"/>
          </p:cNvPicPr>
          <p:nvPr>
            <p:ph idx="1"/>
          </p:nvPr>
        </p:nvPicPr>
        <p:blipFill>
          <a:blip r:embed="rId3" cstate="print"/>
          <a:srcRect/>
          <a:stretch>
            <a:fillRect/>
          </a:stretch>
        </p:blipFill>
        <p:spPr bwMode="auto">
          <a:xfrm>
            <a:off x="1066800" y="1524000"/>
            <a:ext cx="7204961" cy="51738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Grp="1" noChangeAspect="1" noChangeArrowheads="1"/>
          </p:cNvPicPr>
          <p:nvPr>
            <p:ph idx="1"/>
          </p:nvPr>
        </p:nvPicPr>
        <p:blipFill>
          <a:blip r:embed="rId3" cstate="print"/>
          <a:srcRect/>
          <a:stretch>
            <a:fillRect/>
          </a:stretch>
        </p:blipFill>
        <p:spPr bwMode="auto">
          <a:xfrm>
            <a:off x="986332" y="1276613"/>
            <a:ext cx="6938467" cy="5352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02060"/>
            </a:gs>
            <a:gs pos="70000">
              <a:srgbClr val="002060"/>
            </a:gs>
            <a:gs pos="88000">
              <a:srgbClr val="7005D4"/>
            </a:gs>
            <a:gs pos="100000">
              <a:schemeClr val="bg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endParaRPr lang="en-US" dirty="0"/>
          </a:p>
        </p:txBody>
      </p:sp>
      <p:sp>
        <p:nvSpPr>
          <p:cNvPr id="4" name="Content Placeholder 3"/>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Grp="1" noChangeAspect="1" noChangeArrowheads="1"/>
          </p:cNvPicPr>
          <p:nvPr>
            <p:ph idx="1"/>
          </p:nvPr>
        </p:nvPicPr>
        <p:blipFill>
          <a:blip r:embed="rId3" cstate="print"/>
          <a:srcRect/>
          <a:stretch>
            <a:fillRect/>
          </a:stretch>
        </p:blipFill>
        <p:spPr bwMode="auto">
          <a:xfrm>
            <a:off x="1219200" y="1293300"/>
            <a:ext cx="6599994" cy="5564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r>
              <a:rPr lang="en-US" dirty="0" smtClean="0"/>
              <a:t>Beware of faked /</a:t>
            </a:r>
            <a:r>
              <a:rPr lang="en-US" dirty="0" err="1" smtClean="0"/>
              <a:t>photoshopped</a:t>
            </a:r>
            <a:r>
              <a:rPr lang="en-US" dirty="0" smtClean="0"/>
              <a:t> photos</a:t>
            </a:r>
            <a:endParaRPr lang="en-US" dirty="0"/>
          </a:p>
        </p:txBody>
      </p:sp>
      <p:pic>
        <p:nvPicPr>
          <p:cNvPr id="28674" name="Picture 2"/>
          <p:cNvPicPr>
            <a:picLocks noGrp="1" noChangeAspect="1" noChangeArrowheads="1"/>
          </p:cNvPicPr>
          <p:nvPr>
            <p:ph idx="1"/>
          </p:nvPr>
        </p:nvPicPr>
        <p:blipFill>
          <a:blip r:embed="rId3" cstate="print"/>
          <a:srcRect/>
          <a:stretch>
            <a:fillRect/>
          </a:stretch>
        </p:blipFill>
        <p:spPr bwMode="auto">
          <a:xfrm>
            <a:off x="914400" y="1281525"/>
            <a:ext cx="7242175" cy="557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is a mountain formation</a:t>
            </a:r>
            <a:endParaRPr lang="en-US" dirty="0"/>
          </a:p>
        </p:txBody>
      </p:sp>
      <p:pic>
        <p:nvPicPr>
          <p:cNvPr id="26626" name="Picture 2"/>
          <p:cNvPicPr>
            <a:picLocks noGrp="1" noChangeAspect="1" noChangeArrowheads="1"/>
          </p:cNvPicPr>
          <p:nvPr>
            <p:ph idx="1"/>
          </p:nvPr>
        </p:nvPicPr>
        <p:blipFill>
          <a:blip r:embed="rId3" cstate="print"/>
          <a:srcRect/>
          <a:stretch>
            <a:fillRect/>
          </a:stretch>
        </p:blipFill>
        <p:spPr bwMode="auto">
          <a:xfrm>
            <a:off x="304800" y="1117787"/>
            <a:ext cx="8603437" cy="574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Olympus </a:t>
            </a:r>
            <a:r>
              <a:rPr lang="en-US" dirty="0" err="1" smtClean="0"/>
              <a:t>mons</a:t>
            </a:r>
            <a:endParaRPr lang="en-US" dirty="0"/>
          </a:p>
        </p:txBody>
      </p:sp>
      <p:pic>
        <p:nvPicPr>
          <p:cNvPr id="29698" name="Picture 2"/>
          <p:cNvPicPr>
            <a:picLocks noGrp="1" noChangeAspect="1" noChangeArrowheads="1"/>
          </p:cNvPicPr>
          <p:nvPr>
            <p:ph idx="1"/>
          </p:nvPr>
        </p:nvPicPr>
        <p:blipFill>
          <a:blip r:embed="rId3" cstate="print"/>
          <a:srcRect/>
          <a:stretch>
            <a:fillRect/>
          </a:stretch>
        </p:blipFill>
        <p:spPr bwMode="auto">
          <a:xfrm>
            <a:off x="1600200" y="1119982"/>
            <a:ext cx="5715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Grp="1" noChangeAspect="1" noChangeArrowheads="1"/>
          </p:cNvPicPr>
          <p:nvPr>
            <p:ph idx="1"/>
          </p:nvPr>
        </p:nvPicPr>
        <p:blipFill>
          <a:blip r:embed="rId3" cstate="print"/>
          <a:srcRect/>
          <a:stretch>
            <a:fillRect/>
          </a:stretch>
        </p:blipFill>
        <p:spPr bwMode="auto">
          <a:xfrm>
            <a:off x="1357194" y="171926"/>
            <a:ext cx="7177205" cy="66860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Grp="1" noChangeAspect="1" noChangeArrowheads="1"/>
          </p:cNvPicPr>
          <p:nvPr>
            <p:ph idx="1"/>
          </p:nvPr>
        </p:nvPicPr>
        <p:blipFill>
          <a:blip r:embed="rId3" cstate="print"/>
          <a:srcRect/>
          <a:stretch>
            <a:fillRect/>
          </a:stretch>
        </p:blipFill>
        <p:spPr bwMode="auto">
          <a:xfrm>
            <a:off x="0" y="1"/>
            <a:ext cx="9143999"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Olympus Mons </a:t>
            </a:r>
            <a:r>
              <a:rPr lang="en-US" dirty="0" err="1" smtClean="0"/>
              <a:t>vs</a:t>
            </a:r>
            <a:r>
              <a:rPr lang="en-US" dirty="0" smtClean="0"/>
              <a:t> Mt Everest</a:t>
            </a:r>
            <a:endParaRPr lang="en-US" dirty="0"/>
          </a:p>
        </p:txBody>
      </p:sp>
      <p:pic>
        <p:nvPicPr>
          <p:cNvPr id="32770" name="Picture 2"/>
          <p:cNvPicPr>
            <a:picLocks noGrp="1" noChangeAspect="1" noChangeArrowheads="1"/>
          </p:cNvPicPr>
          <p:nvPr>
            <p:ph idx="1"/>
          </p:nvPr>
        </p:nvPicPr>
        <p:blipFill>
          <a:blip r:embed="rId3" cstate="print"/>
          <a:srcRect/>
          <a:stretch>
            <a:fillRect/>
          </a:stretch>
        </p:blipFill>
        <p:spPr bwMode="auto">
          <a:xfrm>
            <a:off x="35748" y="1459166"/>
            <a:ext cx="9108252" cy="47892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Rift valley</a:t>
            </a:r>
            <a:endParaRPr lang="en-US" dirty="0"/>
          </a:p>
        </p:txBody>
      </p:sp>
      <p:pic>
        <p:nvPicPr>
          <p:cNvPr id="33794" name="Picture 2"/>
          <p:cNvPicPr>
            <a:picLocks noGrp="1" noChangeAspect="1" noChangeArrowheads="1"/>
          </p:cNvPicPr>
          <p:nvPr>
            <p:ph idx="1"/>
          </p:nvPr>
        </p:nvPicPr>
        <p:blipFill>
          <a:blip r:embed="rId3" cstate="print"/>
          <a:srcRect/>
          <a:stretch>
            <a:fillRect/>
          </a:stretch>
        </p:blipFill>
        <p:spPr bwMode="auto">
          <a:xfrm>
            <a:off x="965124" y="1287239"/>
            <a:ext cx="6959676" cy="55707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8" name="Picture 4" descr="Do you think we will be able to explore Valles Marineris? : r/Star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7" y="-381000"/>
            <a:ext cx="9128143" cy="6850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Mars rift valley versus Earth’s</a:t>
            </a:r>
            <a:endParaRPr lang="en-US" dirty="0"/>
          </a:p>
        </p:txBody>
      </p:sp>
      <p:pic>
        <p:nvPicPr>
          <p:cNvPr id="36866" name="Picture 2"/>
          <p:cNvPicPr>
            <a:picLocks noGrp="1" noChangeAspect="1" noChangeArrowheads="1"/>
          </p:cNvPicPr>
          <p:nvPr>
            <p:ph idx="1"/>
          </p:nvPr>
        </p:nvPicPr>
        <p:blipFill>
          <a:blip r:embed="rId3" cstate="print"/>
          <a:srcRect/>
          <a:stretch>
            <a:fillRect/>
          </a:stretch>
        </p:blipFill>
        <p:spPr bwMode="auto">
          <a:xfrm>
            <a:off x="92868" y="1661848"/>
            <a:ext cx="9051132" cy="43579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02060"/>
            </a:gs>
            <a:gs pos="70000">
              <a:srgbClr val="002060"/>
            </a:gs>
            <a:gs pos="88000">
              <a:srgbClr val="7005D4"/>
            </a:gs>
            <a:gs pos="100000">
              <a:schemeClr val="bg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endParaRPr lang="en-US" dirty="0"/>
          </a:p>
        </p:txBody>
      </p:sp>
      <p:sp>
        <p:nvSpPr>
          <p:cNvPr id="4" name="Content Placeholder 3"/>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cstate="print"/>
          <a:srcRect/>
          <a:stretch>
            <a:fillRect/>
          </a:stretch>
        </p:blipFill>
        <p:spPr bwMode="auto">
          <a:xfrm>
            <a:off x="1165709" y="0"/>
            <a:ext cx="681258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863" y="274638"/>
            <a:ext cx="2428875" cy="3590925"/>
          </a:xfrm>
          <a:prstGeom prst="rect">
            <a:avLst/>
          </a:prstGeom>
          <a:solidFill>
            <a:schemeClr val="accent1">
              <a:lumMod val="20000"/>
              <a:lumOff val="80000"/>
            </a:schemeClr>
          </a:solidFill>
          <a:ln>
            <a:noFill/>
          </a:ln>
          <a:effectLst/>
        </p:spPr>
      </p:pic>
      <p:sp>
        <p:nvSpPr>
          <p:cNvPr id="2" name="Title 1"/>
          <p:cNvSpPr>
            <a:spLocks noGrp="1"/>
          </p:cNvSpPr>
          <p:nvPr>
            <p:ph type="title"/>
          </p:nvPr>
        </p:nvSpPr>
        <p:spPr>
          <a:xfrm>
            <a:off x="457200" y="274638"/>
            <a:ext cx="8229600" cy="487362"/>
          </a:xfrm>
        </p:spPr>
        <p:txBody>
          <a:bodyPr>
            <a:normAutofit fontScale="90000"/>
          </a:bodyPr>
          <a:lstStyle/>
          <a:p>
            <a:r>
              <a:rPr lang="en-US" dirty="0" smtClean="0"/>
              <a:t>Mars</a:t>
            </a:r>
            <a:endParaRPr lang="en-US" dirty="0"/>
          </a:p>
        </p:txBody>
      </p:sp>
      <p:sp>
        <p:nvSpPr>
          <p:cNvPr id="3" name="Content Placeholder 2"/>
          <p:cNvSpPr>
            <a:spLocks noGrp="1"/>
          </p:cNvSpPr>
          <p:nvPr>
            <p:ph idx="1"/>
          </p:nvPr>
        </p:nvSpPr>
        <p:spPr>
          <a:xfrm>
            <a:off x="457200" y="838200"/>
            <a:ext cx="6062663" cy="5715000"/>
          </a:xfrm>
        </p:spPr>
        <p:txBody>
          <a:bodyPr>
            <a:normAutofit fontScale="85000" lnSpcReduction="20000"/>
          </a:bodyPr>
          <a:lstStyle/>
          <a:p>
            <a:r>
              <a:rPr lang="en-US" dirty="0"/>
              <a:t>Mars</a:t>
            </a:r>
            <a:endParaRPr lang="en-US" sz="800" dirty="0"/>
          </a:p>
          <a:p>
            <a:pPr lvl="0"/>
            <a:r>
              <a:rPr lang="en-US" dirty="0"/>
              <a:t>DAY=24 </a:t>
            </a:r>
            <a:r>
              <a:rPr lang="en-US" dirty="0" err="1"/>
              <a:t>hrs</a:t>
            </a:r>
            <a:r>
              <a:rPr lang="en-US" dirty="0"/>
              <a:t> 40 min</a:t>
            </a:r>
            <a:endParaRPr lang="en-US" sz="1200" dirty="0"/>
          </a:p>
          <a:p>
            <a:pPr lvl="0"/>
            <a:r>
              <a:rPr lang="en-US" dirty="0"/>
              <a:t>YEAR= 1year +322 </a:t>
            </a:r>
            <a:r>
              <a:rPr lang="en-US" dirty="0" smtClean="0"/>
              <a:t>days</a:t>
            </a:r>
            <a:endParaRPr lang="en-US" sz="1200" dirty="0"/>
          </a:p>
          <a:p>
            <a:pPr lvl="0"/>
            <a:r>
              <a:rPr lang="en-US" dirty="0"/>
              <a:t>Named after Roman god of war </a:t>
            </a:r>
            <a:endParaRPr lang="en-US" dirty="0" smtClean="0"/>
          </a:p>
          <a:p>
            <a:pPr marL="0" lvl="0" indent="0">
              <a:buNone/>
            </a:pPr>
            <a:r>
              <a:rPr lang="en-US" dirty="0"/>
              <a:t>	</a:t>
            </a:r>
            <a:r>
              <a:rPr lang="en-US" dirty="0" smtClean="0"/>
              <a:t>(</a:t>
            </a:r>
            <a:r>
              <a:rPr lang="en-US" dirty="0"/>
              <a:t>bl</a:t>
            </a:r>
            <a:r>
              <a:rPr lang="en-US" dirty="0">
                <a:solidFill>
                  <a:schemeClr val="tx1">
                    <a:lumMod val="95000"/>
                  </a:schemeClr>
                </a:solidFill>
              </a:rPr>
              <a:t>ood</a:t>
            </a:r>
            <a:r>
              <a:rPr lang="en-US" dirty="0"/>
              <a:t> red)</a:t>
            </a:r>
            <a:endParaRPr lang="en-US" sz="1200" dirty="0"/>
          </a:p>
          <a:p>
            <a:pPr lvl="0"/>
            <a:r>
              <a:rPr lang="en-US" dirty="0" err="1"/>
              <a:t>Prograde</a:t>
            </a:r>
            <a:r>
              <a:rPr lang="en-US" dirty="0"/>
              <a:t> rotation</a:t>
            </a:r>
            <a:endParaRPr lang="en-US" sz="1200" dirty="0"/>
          </a:p>
          <a:p>
            <a:pPr lvl="0"/>
            <a:r>
              <a:rPr lang="en-US" dirty="0"/>
              <a:t>“red” planet from iron oxide dust (rust)</a:t>
            </a:r>
            <a:endParaRPr lang="en-US" sz="1200" dirty="0"/>
          </a:p>
          <a:p>
            <a:pPr lvl="0"/>
            <a:r>
              <a:rPr lang="en-US" dirty="0"/>
              <a:t>polar ice caps of water and CO2</a:t>
            </a:r>
            <a:endParaRPr lang="en-US" sz="1200" dirty="0"/>
          </a:p>
          <a:p>
            <a:pPr lvl="0"/>
            <a:r>
              <a:rPr lang="en-US" dirty="0"/>
              <a:t>river channels (flowing water?)</a:t>
            </a:r>
            <a:endParaRPr lang="en-US" sz="1200" dirty="0"/>
          </a:p>
          <a:p>
            <a:pPr lvl="0"/>
            <a:r>
              <a:rPr lang="en-US" dirty="0"/>
              <a:t>2 moons, </a:t>
            </a:r>
            <a:r>
              <a:rPr lang="en-US" dirty="0" err="1"/>
              <a:t>Phobos</a:t>
            </a:r>
            <a:r>
              <a:rPr lang="en-US" dirty="0"/>
              <a:t> and </a:t>
            </a:r>
            <a:r>
              <a:rPr lang="en-US" dirty="0" err="1"/>
              <a:t>Deimos</a:t>
            </a:r>
            <a:endParaRPr lang="en-US" sz="1200" dirty="0"/>
          </a:p>
          <a:p>
            <a:pPr lvl="0"/>
            <a:r>
              <a:rPr lang="en-US" dirty="0"/>
              <a:t>largest volcano in solar system, Olympus Mons</a:t>
            </a:r>
            <a:endParaRPr lang="en-US" sz="1200" dirty="0"/>
          </a:p>
          <a:p>
            <a:pPr lvl="0"/>
            <a:r>
              <a:rPr lang="en-US" dirty="0"/>
              <a:t>70* at equator</a:t>
            </a:r>
            <a:endParaRPr lang="en-US" sz="1200" dirty="0"/>
          </a:p>
          <a:p>
            <a:endParaRPr lang="en-US" sz="1200" dirty="0"/>
          </a:p>
        </p:txBody>
      </p:sp>
      <p:sp>
        <p:nvSpPr>
          <p:cNvPr id="5" name="Right Arrow 4"/>
          <p:cNvSpPr/>
          <p:nvPr/>
        </p:nvSpPr>
        <p:spPr>
          <a:xfrm>
            <a:off x="5581650" y="1728787"/>
            <a:ext cx="1028700" cy="3429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7010400" y="4419600"/>
            <a:ext cx="1447800" cy="1930400"/>
          </a:xfrm>
          <a:prstGeom prst="rect">
            <a:avLst/>
          </a:prstGeom>
        </p:spPr>
      </p:pic>
    </p:spTree>
    <p:extLst>
      <p:ext uri="{BB962C8B-B14F-4D97-AF65-F5344CB8AC3E}">
        <p14:creationId xmlns:p14="http://schemas.microsoft.com/office/powerpoint/2010/main" val="383493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Asteroid belt</a:t>
            </a:r>
            <a:endParaRPr lang="en-US" dirty="0"/>
          </a:p>
        </p:txBody>
      </p:sp>
      <p:pic>
        <p:nvPicPr>
          <p:cNvPr id="37890" name="Picture 2"/>
          <p:cNvPicPr>
            <a:picLocks noGrp="1" noChangeAspect="1" noChangeArrowheads="1"/>
          </p:cNvPicPr>
          <p:nvPr>
            <p:ph idx="1"/>
          </p:nvPr>
        </p:nvPicPr>
        <p:blipFill>
          <a:blip r:embed="rId3" cstate="print"/>
          <a:srcRect/>
          <a:stretch>
            <a:fillRect/>
          </a:stretch>
        </p:blipFill>
        <p:spPr bwMode="auto">
          <a:xfrm>
            <a:off x="60678" y="1377157"/>
            <a:ext cx="8930922" cy="50236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914" name="Picture 2"/>
          <p:cNvPicPr>
            <a:picLocks noGrp="1" noChangeAspect="1" noChangeArrowheads="1"/>
          </p:cNvPicPr>
          <p:nvPr>
            <p:ph idx="1"/>
          </p:nvPr>
        </p:nvPicPr>
        <p:blipFill>
          <a:blip r:embed="rId3" cstate="print"/>
          <a:srcRect/>
          <a:stretch>
            <a:fillRect/>
          </a:stretch>
        </p:blipFill>
        <p:spPr bwMode="auto">
          <a:xfrm>
            <a:off x="762001" y="153729"/>
            <a:ext cx="8153400" cy="63994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Grp="1" noChangeAspect="1" noChangeArrowheads="1"/>
          </p:cNvPicPr>
          <p:nvPr>
            <p:ph idx="1"/>
          </p:nvPr>
        </p:nvPicPr>
        <p:blipFill>
          <a:blip r:embed="rId2" cstate="print"/>
          <a:srcRect/>
          <a:stretch>
            <a:fillRect/>
          </a:stretch>
        </p:blipFill>
        <p:spPr bwMode="auto">
          <a:xfrm>
            <a:off x="131579" y="1604612"/>
            <a:ext cx="8783821" cy="4567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Larger asteroid</a:t>
            </a:r>
            <a:endParaRPr lang="en-US" dirty="0"/>
          </a:p>
        </p:txBody>
      </p:sp>
      <p:pic>
        <p:nvPicPr>
          <p:cNvPr id="40962" name="Picture 2"/>
          <p:cNvPicPr>
            <a:picLocks noGrp="1" noChangeAspect="1" noChangeArrowheads="1"/>
          </p:cNvPicPr>
          <p:nvPr>
            <p:ph idx="1"/>
          </p:nvPr>
        </p:nvPicPr>
        <p:blipFill>
          <a:blip r:embed="rId3" cstate="print"/>
          <a:srcRect/>
          <a:stretch>
            <a:fillRect/>
          </a:stretch>
        </p:blipFill>
        <p:spPr bwMode="auto">
          <a:xfrm>
            <a:off x="1981200" y="1402556"/>
            <a:ext cx="4953000" cy="515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largest asteroids</a:t>
            </a:r>
            <a:endParaRPr lang="en-US" dirty="0"/>
          </a:p>
        </p:txBody>
      </p:sp>
      <p:pic>
        <p:nvPicPr>
          <p:cNvPr id="41986" name="Picture 2"/>
          <p:cNvPicPr>
            <a:picLocks noGrp="1" noChangeAspect="1" noChangeArrowheads="1"/>
          </p:cNvPicPr>
          <p:nvPr>
            <p:ph idx="1"/>
          </p:nvPr>
        </p:nvPicPr>
        <p:blipFill>
          <a:blip r:embed="rId3" cstate="print"/>
          <a:srcRect/>
          <a:stretch>
            <a:fillRect/>
          </a:stretch>
        </p:blipFill>
        <p:spPr bwMode="auto">
          <a:xfrm>
            <a:off x="586500" y="1172015"/>
            <a:ext cx="7566900" cy="56859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r>
              <a:rPr lang="en-US" b="1" u="sng" dirty="0"/>
              <a:t>Asteroids</a:t>
            </a:r>
            <a:r>
              <a:rPr lang="en-US" dirty="0"/>
              <a:t>—large rocks in space</a:t>
            </a:r>
            <a:endParaRPr lang="en-US" sz="1100" dirty="0"/>
          </a:p>
          <a:p>
            <a:pPr lvl="0"/>
            <a:r>
              <a:rPr lang="en-US" dirty="0"/>
              <a:t>Asteroid belt—zone between mars and Jupiter where most asteroids are found</a:t>
            </a:r>
            <a:endParaRPr lang="en-US" sz="1200" dirty="0"/>
          </a:p>
          <a:p>
            <a:pPr lvl="0"/>
            <a:r>
              <a:rPr lang="en-US" dirty="0"/>
              <a:t>Origin of asteroid belt</a:t>
            </a:r>
            <a:endParaRPr lang="en-US" sz="1200" dirty="0"/>
          </a:p>
          <a:p>
            <a:pPr lvl="1"/>
            <a:r>
              <a:rPr lang="en-US" dirty="0"/>
              <a:t> a planet formed and Jupiter pulled it apart</a:t>
            </a:r>
            <a:endParaRPr lang="en-US" sz="1100" dirty="0"/>
          </a:p>
          <a:p>
            <a:pPr lvl="1"/>
            <a:r>
              <a:rPr lang="en-US" dirty="0"/>
              <a:t> Jupiter’s gravity kept the pieces from forming in the first place</a:t>
            </a:r>
            <a:endParaRPr lang="en-US" sz="1100" dirty="0"/>
          </a:p>
          <a:p>
            <a:pPr lvl="1"/>
            <a:r>
              <a:rPr lang="en-US" dirty="0"/>
              <a:t>a planet formed but then a large object hit it and broke it into pieces</a:t>
            </a:r>
            <a:endParaRPr lang="en-US" sz="1100" dirty="0"/>
          </a:p>
          <a:p>
            <a:endParaRPr lang="en-US" dirty="0"/>
          </a:p>
        </p:txBody>
      </p:sp>
    </p:spTree>
    <p:extLst>
      <p:ext uri="{BB962C8B-B14F-4D97-AF65-F5344CB8AC3E}">
        <p14:creationId xmlns:p14="http://schemas.microsoft.com/office/powerpoint/2010/main" val="114216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02060"/>
            </a:gs>
            <a:gs pos="70000">
              <a:srgbClr val="002060"/>
            </a:gs>
            <a:gs pos="88000">
              <a:srgbClr val="7005D4"/>
            </a:gs>
            <a:gs pos="100000">
              <a:schemeClr val="bg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endParaRPr lang="en-US" dirty="0"/>
          </a:p>
        </p:txBody>
      </p:sp>
      <p:sp>
        <p:nvSpPr>
          <p:cNvPr id="4" name="Content Placeholder 3"/>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0" y="566738"/>
            <a:ext cx="9677400" cy="5724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Mercury</a:t>
            </a:r>
            <a:endParaRPr lang="en-US" dirty="0"/>
          </a:p>
        </p:txBody>
      </p:sp>
      <p:sp>
        <p:nvSpPr>
          <p:cNvPr id="3" name="Content Placeholder 2"/>
          <p:cNvSpPr>
            <a:spLocks noGrp="1"/>
          </p:cNvSpPr>
          <p:nvPr>
            <p:ph idx="1"/>
          </p:nvPr>
        </p:nvSpPr>
        <p:spPr/>
        <p:txBody>
          <a:bodyPr>
            <a:normAutofit fontScale="85000" lnSpcReduction="20000"/>
          </a:bodyPr>
          <a:lstStyle/>
          <a:p>
            <a:pPr lvl="0"/>
            <a:r>
              <a:rPr lang="en-US" dirty="0" smtClean="0"/>
              <a:t>SOLAR DAY</a:t>
            </a:r>
            <a:r>
              <a:rPr lang="en-US" dirty="0"/>
              <a:t>= </a:t>
            </a:r>
            <a:r>
              <a:rPr lang="en-US" dirty="0" smtClean="0"/>
              <a:t>176</a:t>
            </a:r>
            <a:r>
              <a:rPr lang="en-US" dirty="0" smtClean="0"/>
              <a:t> </a:t>
            </a:r>
            <a:r>
              <a:rPr lang="en-US" dirty="0"/>
              <a:t>earth days (rotation)</a:t>
            </a:r>
          </a:p>
          <a:p>
            <a:pPr lvl="0"/>
            <a:r>
              <a:rPr lang="en-US" dirty="0"/>
              <a:t>YEAR= 88 earth days (revolution)</a:t>
            </a:r>
          </a:p>
          <a:p>
            <a:pPr lvl="0"/>
            <a:r>
              <a:rPr lang="en-US" dirty="0"/>
              <a:t>Named after Roman god of speed</a:t>
            </a:r>
          </a:p>
          <a:p>
            <a:pPr lvl="0"/>
            <a:r>
              <a:rPr lang="en-US" dirty="0"/>
              <a:t>427* C  during day</a:t>
            </a:r>
          </a:p>
          <a:p>
            <a:pPr lvl="0"/>
            <a:r>
              <a:rPr lang="en-US" dirty="0"/>
              <a:t>-173*C  during night</a:t>
            </a:r>
          </a:p>
          <a:p>
            <a:pPr lvl="0"/>
            <a:r>
              <a:rPr lang="en-US" dirty="0"/>
              <a:t>smallest planet</a:t>
            </a:r>
          </a:p>
          <a:p>
            <a:pPr lvl="0"/>
            <a:r>
              <a:rPr lang="en-US" dirty="0"/>
              <a:t>very little gravity</a:t>
            </a:r>
          </a:p>
          <a:p>
            <a:pPr lvl="0"/>
            <a:r>
              <a:rPr lang="en-US" dirty="0"/>
              <a:t>no atmosphere</a:t>
            </a:r>
          </a:p>
          <a:p>
            <a:pPr lvl="0"/>
            <a:r>
              <a:rPr lang="en-US" dirty="0"/>
              <a:t>can’t burn up meteors, so many craters </a:t>
            </a:r>
          </a:p>
          <a:p>
            <a:pPr lvl="0"/>
            <a:r>
              <a:rPr lang="en-US" dirty="0" err="1"/>
              <a:t>prograde</a:t>
            </a:r>
            <a:r>
              <a:rPr lang="en-US" dirty="0"/>
              <a:t> rotation</a:t>
            </a:r>
          </a:p>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593" y="1285875"/>
            <a:ext cx="2200275"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a:xfrm>
            <a:off x="6248400" y="2121940"/>
            <a:ext cx="1028700" cy="3429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6943717" y="3863181"/>
            <a:ext cx="1456026" cy="2171700"/>
          </a:xfrm>
          <a:prstGeom prst="rect">
            <a:avLst/>
          </a:prstGeom>
        </p:spPr>
      </p:pic>
    </p:spTree>
    <p:extLst>
      <p:ext uri="{BB962C8B-B14F-4D97-AF65-F5344CB8AC3E}">
        <p14:creationId xmlns:p14="http://schemas.microsoft.com/office/powerpoint/2010/main" val="32597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02060"/>
            </a:gs>
            <a:gs pos="70000">
              <a:srgbClr val="002060"/>
            </a:gs>
            <a:gs pos="88000">
              <a:srgbClr val="7005D4"/>
            </a:gs>
            <a:gs pos="100000">
              <a:schemeClr val="bg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t>Venus </a:t>
            </a:r>
            <a:endParaRPr lang="en-US" dirty="0"/>
          </a:p>
        </p:txBody>
      </p:sp>
      <p:sp>
        <p:nvSpPr>
          <p:cNvPr id="4" name="Content Placeholder 3"/>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cstate="print"/>
          <a:srcRect/>
          <a:stretch>
            <a:fillRect/>
          </a:stretch>
        </p:blipFill>
        <p:spPr bwMode="auto">
          <a:xfrm>
            <a:off x="1524000" y="1039368"/>
            <a:ext cx="5937380" cy="5818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02060"/>
            </a:gs>
            <a:gs pos="70000">
              <a:srgbClr val="002060"/>
            </a:gs>
            <a:gs pos="88000">
              <a:srgbClr val="7005D4"/>
            </a:gs>
            <a:gs pos="100000">
              <a:schemeClr val="bg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endParaRPr lang="en-US" dirty="0"/>
          </a:p>
        </p:txBody>
      </p:sp>
      <p:sp>
        <p:nvSpPr>
          <p:cNvPr id="4" name="Content Placeholder 3"/>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02060"/>
            </a:gs>
            <a:gs pos="70000">
              <a:srgbClr val="002060"/>
            </a:gs>
            <a:gs pos="88000">
              <a:srgbClr val="7005D4"/>
            </a:gs>
            <a:gs pos="100000">
              <a:schemeClr val="bg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endParaRPr lang="en-US" dirty="0"/>
          </a:p>
        </p:txBody>
      </p:sp>
      <p:sp>
        <p:nvSpPr>
          <p:cNvPr id="4" name="Content Placeholder 3"/>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cstate="print"/>
          <a:srcRect/>
          <a:stretch>
            <a:fillRect/>
          </a:stretch>
        </p:blipFill>
        <p:spPr bwMode="auto">
          <a:xfrm>
            <a:off x="457200" y="915859"/>
            <a:ext cx="7927451" cy="59421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1125</TotalTime>
  <Words>1849</Words>
  <Application>Microsoft Office PowerPoint</Application>
  <PresentationFormat>On-screen Show (4:3)</PresentationFormat>
  <Paragraphs>147</Paragraphs>
  <Slides>46</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Chintzy CPU BRK</vt:lpstr>
      <vt:lpstr>Office Theme</vt:lpstr>
      <vt:lpstr>INNER PLANETS</vt:lpstr>
      <vt:lpstr>MERCURY</vt:lpstr>
      <vt:lpstr>PowerPoint Presentation</vt:lpstr>
      <vt:lpstr>PowerPoint Presentation</vt:lpstr>
      <vt:lpstr>PowerPoint Presentation</vt:lpstr>
      <vt:lpstr>Mercury</vt:lpstr>
      <vt:lpstr>Venus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Venus</vt:lpstr>
      <vt:lpstr>Earth </vt:lpstr>
      <vt:lpstr>PowerPoint Presentation</vt:lpstr>
      <vt:lpstr>PowerPoint Presentation</vt:lpstr>
      <vt:lpstr>Earth </vt:lpstr>
      <vt:lpstr>Mars </vt:lpstr>
      <vt:lpstr>PowerPoint Presentation</vt:lpstr>
      <vt:lpstr>PowerPoint Presentation</vt:lpstr>
      <vt:lpstr>PowerPoint Presentation</vt:lpstr>
      <vt:lpstr>Mars rover curiosity</vt:lpstr>
      <vt:lpstr>PowerPoint Presentation</vt:lpstr>
      <vt:lpstr>PowerPoint Presentation</vt:lpstr>
      <vt:lpstr>Beware of faked /photoshopped photos</vt:lpstr>
      <vt:lpstr>It is a mountain formation</vt:lpstr>
      <vt:lpstr>Olympus mons</vt:lpstr>
      <vt:lpstr>PowerPoint Presentation</vt:lpstr>
      <vt:lpstr>PowerPoint Presentation</vt:lpstr>
      <vt:lpstr>Olympus Mons vs Mt Everest</vt:lpstr>
      <vt:lpstr>Rift valley</vt:lpstr>
      <vt:lpstr>PowerPoint Presentation</vt:lpstr>
      <vt:lpstr>Mars rift valley versus Earth’s</vt:lpstr>
      <vt:lpstr>Mars</vt:lpstr>
      <vt:lpstr>Asteroid belt</vt:lpstr>
      <vt:lpstr>PowerPoint Presentation</vt:lpstr>
      <vt:lpstr>PowerPoint Presentation</vt:lpstr>
      <vt:lpstr>Larger asteroid</vt:lpstr>
      <vt:lpstr>4 largest asteroids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INNER PLANETS</dc:title>
  <dc:creator>Lisa</dc:creator>
  <cp:lastModifiedBy>Lisa Dailey</cp:lastModifiedBy>
  <cp:revision>55</cp:revision>
  <dcterms:created xsi:type="dcterms:W3CDTF">2013-02-11T02:13:22Z</dcterms:created>
  <dcterms:modified xsi:type="dcterms:W3CDTF">2024-03-05T17:59:41Z</dcterms:modified>
</cp:coreProperties>
</file>