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259" r:id="rId47"/>
    <p:sldId id="258" r:id="rId48"/>
    <p:sldId id="260" r:id="rId49"/>
    <p:sldId id="263" r:id="rId50"/>
    <p:sldId id="271" r:id="rId51"/>
    <p:sldId id="270" r:id="rId52"/>
    <p:sldId id="269" r:id="rId53"/>
    <p:sldId id="268" r:id="rId54"/>
    <p:sldId id="267" r:id="rId55"/>
    <p:sldId id="266" r:id="rId56"/>
    <p:sldId id="265" r:id="rId57"/>
    <p:sldId id="264" r:id="rId58"/>
    <p:sldId id="27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011242-EFDD-420C-9CB5-041BEF9D8A9E}"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AB7F-B8A3-4EBF-9733-8848317AFE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11242-EFDD-420C-9CB5-041BEF9D8A9E}"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AB7F-B8A3-4EBF-9733-8848317AFE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11242-EFDD-420C-9CB5-041BEF9D8A9E}"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AB7F-B8A3-4EBF-9733-8848317AFE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p:cNvSpPr>
            <a:spLocks noGrp="1" noChangeArrowheads="1"/>
          </p:cNvSpPr>
          <p:nvPr>
            <p:ph type="sldNum" sz="quarter" idx="12"/>
          </p:nvPr>
        </p:nvSpPr>
        <p:spPr>
          <a:ln/>
        </p:spPr>
        <p:txBody>
          <a:bodyPr/>
          <a:lstStyle>
            <a:lvl1pPr>
              <a:defRPr/>
            </a:lvl1pPr>
          </a:lstStyle>
          <a:p>
            <a:pPr>
              <a:defRPr/>
            </a:pPr>
            <a:fld id="{28ADC649-6C28-4102-8F0A-FA989F83B22F}" type="slidenum">
              <a:rPr lang="en-US" altLang="en-US"/>
              <a:pPr>
                <a:defRPr/>
              </a:pPr>
              <a:t>‹#›</a:t>
            </a:fld>
            <a:endParaRPr lang="en-US" altLang="en-US"/>
          </a:p>
        </p:txBody>
      </p:sp>
    </p:spTree>
    <p:extLst>
      <p:ext uri="{BB962C8B-B14F-4D97-AF65-F5344CB8AC3E}">
        <p14:creationId xmlns:p14="http://schemas.microsoft.com/office/powerpoint/2010/main" val="342086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11242-EFDD-420C-9CB5-041BEF9D8A9E}"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AB7F-B8A3-4EBF-9733-8848317AFE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11242-EFDD-420C-9CB5-041BEF9D8A9E}"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AB7F-B8A3-4EBF-9733-8848317AFE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011242-EFDD-420C-9CB5-041BEF9D8A9E}"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6AB7F-B8A3-4EBF-9733-8848317AFE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011242-EFDD-420C-9CB5-041BEF9D8A9E}" type="datetimeFigureOut">
              <a:rPr lang="en-US" smtClean="0"/>
              <a:pPr/>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C6AB7F-B8A3-4EBF-9733-8848317AFE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011242-EFDD-420C-9CB5-041BEF9D8A9E}" type="datetimeFigureOut">
              <a:rPr lang="en-US" smtClean="0"/>
              <a:pPr/>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C6AB7F-B8A3-4EBF-9733-8848317AFE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11242-EFDD-420C-9CB5-041BEF9D8A9E}" type="datetimeFigureOut">
              <a:rPr lang="en-US" smtClean="0"/>
              <a:pPr/>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C6AB7F-B8A3-4EBF-9733-8848317AFE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11242-EFDD-420C-9CB5-041BEF9D8A9E}"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6AB7F-B8A3-4EBF-9733-8848317AFE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11242-EFDD-420C-9CB5-041BEF9D8A9E}"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6AB7F-B8A3-4EBF-9733-8848317AFE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11242-EFDD-420C-9CB5-041BEF9D8A9E}" type="datetimeFigureOut">
              <a:rPr lang="en-US" smtClean="0"/>
              <a:pPr/>
              <a:t>4/21/2023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6AB7F-B8A3-4EBF-9733-8848317AFE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 and resources review</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274638"/>
            <a:ext cx="8458200" cy="2087562"/>
          </a:xfrm>
        </p:spPr>
        <p:txBody>
          <a:bodyPr>
            <a:normAutofit fontScale="90000"/>
          </a:bodyPr>
          <a:lstStyle/>
          <a:p>
            <a:pPr algn="l" eaLnBrk="1" hangingPunct="1">
              <a:defRPr/>
            </a:pPr>
            <a:r>
              <a:rPr lang="en-US" altLang="en-US" sz="4000" smtClean="0"/>
              <a:t>_______ are ancient plants and animals that have been transformed by the earth into burnable solids, liquids, and gases.</a:t>
            </a:r>
          </a:p>
        </p:txBody>
      </p:sp>
      <p:sp>
        <p:nvSpPr>
          <p:cNvPr id="13315" name="Rectangle 3"/>
          <p:cNvSpPr>
            <a:spLocks noGrp="1" noChangeArrowheads="1"/>
          </p:cNvSpPr>
          <p:nvPr>
            <p:ph type="body" sz="half" idx="1"/>
          </p:nvPr>
        </p:nvSpPr>
        <p:spPr>
          <a:xfrm>
            <a:off x="228600" y="2514600"/>
            <a:ext cx="4343400" cy="3886200"/>
          </a:xfrm>
        </p:spPr>
        <p:txBody>
          <a:bodyPr/>
          <a:lstStyle/>
          <a:p>
            <a:pPr marL="609600" indent="-609600" eaLnBrk="1" hangingPunct="1">
              <a:buFont typeface="Wingdings" panose="05000000000000000000" pitchFamily="2" charset="2"/>
              <a:buNone/>
              <a:defRPr/>
            </a:pPr>
            <a:endParaRPr lang="en-US" altLang="en-US" sz="2800" smtClean="0"/>
          </a:p>
          <a:p>
            <a:pPr marL="609600" indent="-609600" eaLnBrk="1" hangingPunct="1">
              <a:buFontTx/>
              <a:buAutoNum type="alphaLcPeriod"/>
              <a:defRPr/>
            </a:pPr>
            <a:r>
              <a:rPr lang="en-US" altLang="en-US" sz="4000" smtClean="0"/>
              <a:t>Natural Gases</a:t>
            </a:r>
          </a:p>
          <a:p>
            <a:pPr marL="609600" indent="-609600" eaLnBrk="1" hangingPunct="1">
              <a:buFontTx/>
              <a:buAutoNum type="alphaLcPeriod"/>
              <a:defRPr/>
            </a:pPr>
            <a:r>
              <a:rPr lang="en-US" altLang="en-US" sz="4000" smtClean="0"/>
              <a:t>Petroleum</a:t>
            </a:r>
          </a:p>
          <a:p>
            <a:pPr marL="609600" indent="-609600" eaLnBrk="1" hangingPunct="1">
              <a:buFontTx/>
              <a:buAutoNum type="alphaLcPeriod"/>
              <a:defRPr/>
            </a:pPr>
            <a:r>
              <a:rPr lang="en-US" altLang="en-US" sz="4000" smtClean="0"/>
              <a:t>Fossil Fuels</a:t>
            </a:r>
          </a:p>
          <a:p>
            <a:pPr marL="609600" indent="-609600" eaLnBrk="1" hangingPunct="1">
              <a:buFontTx/>
              <a:buAutoNum type="alphaLcPeriod"/>
              <a:defRPr/>
            </a:pPr>
            <a:r>
              <a:rPr lang="en-US" altLang="en-US" sz="4000" smtClean="0"/>
              <a:t>Coal</a:t>
            </a:r>
          </a:p>
        </p:txBody>
      </p:sp>
      <p:pic>
        <p:nvPicPr>
          <p:cNvPr id="1229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2438400"/>
            <a:ext cx="4038600" cy="4221163"/>
          </a:xfrm>
        </p:spPr>
      </p:pic>
    </p:spTree>
    <p:extLst>
      <p:ext uri="{BB962C8B-B14F-4D97-AF65-F5344CB8AC3E}">
        <p14:creationId xmlns:p14="http://schemas.microsoft.com/office/powerpoint/2010/main" val="72534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4754562"/>
          </a:xfrm>
        </p:spPr>
        <p:txBody>
          <a:bodyPr>
            <a:normAutofit fontScale="90000"/>
          </a:bodyPr>
          <a:lstStyle/>
          <a:p>
            <a:pPr eaLnBrk="1" hangingPunct="1"/>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WHAT IS THE NAME OF THE ENERGY SOURCE?</a:t>
            </a:r>
            <a:br>
              <a:rPr lang="en-US" altLang="en-US" smtClean="0"/>
            </a:br>
            <a:r>
              <a:rPr lang="en-US" altLang="en-US" smtClean="0"/>
              <a:t/>
            </a:r>
            <a:br>
              <a:rPr lang="en-US" altLang="en-US" smtClean="0"/>
            </a:br>
            <a:r>
              <a:rPr lang="en-US" altLang="en-US" smtClean="0"/>
              <a:t>IS IT RENEWABLE, OR NON RENEWABLE?</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endParaRPr lang="en-US" altLang="en-US" smtClean="0"/>
          </a:p>
        </p:txBody>
      </p:sp>
    </p:spTree>
    <p:extLst>
      <p:ext uri="{BB962C8B-B14F-4D97-AF65-F5344CB8AC3E}">
        <p14:creationId xmlns:p14="http://schemas.microsoft.com/office/powerpoint/2010/main" val="388849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wi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0"/>
            <a:ext cx="48006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Rectangle 5"/>
          <p:cNvSpPr>
            <a:spLocks noGrp="1" noChangeArrowheads="1"/>
          </p:cNvSpPr>
          <p:nvPr>
            <p:ph type="title"/>
          </p:nvPr>
        </p:nvSpPr>
        <p:spPr>
          <a:xfrm>
            <a:off x="152400" y="274638"/>
            <a:ext cx="3810000" cy="2544762"/>
          </a:xfrm>
        </p:spPr>
        <p:txBody>
          <a:bodyPr>
            <a:normAutofit fontScale="90000"/>
          </a:bodyPr>
          <a:lstStyle/>
          <a:p>
            <a:pPr eaLnBrk="1" hangingPunct="1"/>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WIND- RENEWABLE</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t>
            </a:r>
          </a:p>
        </p:txBody>
      </p:sp>
    </p:spTree>
    <p:extLst>
      <p:ext uri="{BB962C8B-B14F-4D97-AF65-F5344CB8AC3E}">
        <p14:creationId xmlns:p14="http://schemas.microsoft.com/office/powerpoint/2010/main" val="602184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fontScale="90000"/>
          </a:bodyPr>
          <a:lstStyle/>
          <a:p>
            <a:pPr eaLnBrk="1" hangingPunct="1"/>
            <a:r>
              <a:rPr lang="en-US" altLang="en-US" smtClean="0"/>
              <a:t>SOLAR—photovoltaic cells</a:t>
            </a:r>
            <a:br>
              <a:rPr lang="en-US" altLang="en-US" smtClean="0"/>
            </a:br>
            <a:r>
              <a:rPr lang="en-US" altLang="en-US" smtClean="0"/>
              <a:t>RENEWABLE</a:t>
            </a:r>
          </a:p>
        </p:txBody>
      </p:sp>
      <p:pic>
        <p:nvPicPr>
          <p:cNvPr id="4099" name="Picture 6" descr="sol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752600"/>
            <a:ext cx="7848600" cy="495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39221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en-US" dirty="0" smtClean="0"/>
              <a:t>SOLAR—thermal  RENEWABLE</a:t>
            </a:r>
            <a:endParaRPr lang="en-US" altLang="en-US" dirty="0" smtClean="0"/>
          </a:p>
        </p:txBody>
      </p:sp>
      <p:sp>
        <p:nvSpPr>
          <p:cNvPr id="5123" name="Content Placeholder 1"/>
          <p:cNvSpPr>
            <a:spLocks noGrp="1"/>
          </p:cNvSpPr>
          <p:nvPr>
            <p:ph idx="1"/>
          </p:nvPr>
        </p:nvSpPr>
        <p:spPr/>
        <p:txBody>
          <a:bodyPr/>
          <a:lstStyle/>
          <a:p>
            <a:endParaRPr lang="en-US" altLang="en-US" smtClean="0"/>
          </a:p>
        </p:txBody>
      </p:sp>
      <p:pic>
        <p:nvPicPr>
          <p:cNvPr id="5124" name="Picture 5" descr="Solar Thermal Collectors, Solar Collectors - Apricus Solar Water He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0772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4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normAutofit fontScale="90000"/>
          </a:bodyPr>
          <a:lstStyle/>
          <a:p>
            <a:r>
              <a:rPr lang="en-US" altLang="en-US" dirty="0" smtClean="0"/>
              <a:t>FOSSIL FUEL--Petroleum (oil</a:t>
            </a:r>
            <a:r>
              <a:rPr lang="en-US" altLang="en-US" dirty="0"/>
              <a:t>) NON RENEWABLE</a:t>
            </a:r>
            <a:endParaRPr lang="en-US" altLang="en-US" dirty="0" smtClean="0"/>
          </a:p>
        </p:txBody>
      </p:sp>
      <p:pic>
        <p:nvPicPr>
          <p:cNvPr id="6147" name="Picture 7" descr="oil on lan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417638"/>
            <a:ext cx="8763000" cy="573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7953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oi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533400"/>
            <a:ext cx="5840413"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4"/>
          <p:cNvSpPr>
            <a:spLocks noGrp="1" noChangeArrowheads="1"/>
          </p:cNvSpPr>
          <p:nvPr>
            <p:ph type="title"/>
          </p:nvPr>
        </p:nvSpPr>
        <p:spPr/>
        <p:txBody>
          <a:bodyPr/>
          <a:lstStyle/>
          <a:p>
            <a:r>
              <a:rPr lang="en-US" altLang="en-US" dirty="0"/>
              <a:t>oil well- NON RENEWABLE</a:t>
            </a:r>
            <a:endParaRPr lang="en-US" altLang="en-US" dirty="0" smtClean="0"/>
          </a:p>
        </p:txBody>
      </p:sp>
    </p:spTree>
    <p:extLst>
      <p:ext uri="{BB962C8B-B14F-4D97-AF65-F5344CB8AC3E}">
        <p14:creationId xmlns:p14="http://schemas.microsoft.com/office/powerpoint/2010/main" val="90505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dirty="0" smtClean="0"/>
              <a:t>PRODUCTS MADE FROM PETROLEUM</a:t>
            </a:r>
          </a:p>
        </p:txBody>
      </p:sp>
      <p:pic>
        <p:nvPicPr>
          <p:cNvPr id="8195" name="Picture 5" descr="heating oi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6"/>
          <p:cNvSpPr txBox="1">
            <a:spLocks noChangeArrowheads="1"/>
          </p:cNvSpPr>
          <p:nvPr/>
        </p:nvSpPr>
        <p:spPr bwMode="auto">
          <a:xfrm>
            <a:off x="4953000" y="5181600"/>
            <a:ext cx="35210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a:solidFill>
                  <a:schemeClr val="tx2"/>
                </a:solidFill>
              </a:rPr>
              <a:t>heating oil</a:t>
            </a:r>
          </a:p>
        </p:txBody>
      </p:sp>
    </p:spTree>
    <p:extLst>
      <p:ext uri="{BB962C8B-B14F-4D97-AF65-F5344CB8AC3E}">
        <p14:creationId xmlns:p14="http://schemas.microsoft.com/office/powerpoint/2010/main" val="893064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plast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2925" y="0"/>
            <a:ext cx="489902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4"/>
          <p:cNvSpPr>
            <a:spLocks noGrp="1" noChangeArrowheads="1"/>
          </p:cNvSpPr>
          <p:nvPr>
            <p:ph type="title"/>
          </p:nvPr>
        </p:nvSpPr>
        <p:spPr/>
        <p:txBody>
          <a:bodyPr/>
          <a:lstStyle/>
          <a:p>
            <a:pPr eaLnBrk="1" hangingPunct="1"/>
            <a:r>
              <a:rPr lang="en-US" altLang="en-US" dirty="0" smtClean="0"/>
              <a:t>                           plastics</a:t>
            </a:r>
          </a:p>
        </p:txBody>
      </p:sp>
    </p:spTree>
    <p:extLst>
      <p:ext uri="{BB962C8B-B14F-4D97-AF65-F5344CB8AC3E}">
        <p14:creationId xmlns:p14="http://schemas.microsoft.com/office/powerpoint/2010/main" val="651455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asphal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663575"/>
            <a:ext cx="8229600" cy="617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2"/>
          <p:cNvSpPr>
            <a:spLocks noGrp="1" noChangeArrowheads="1"/>
          </p:cNvSpPr>
          <p:nvPr>
            <p:ph type="title"/>
          </p:nvPr>
        </p:nvSpPr>
        <p:spPr/>
        <p:txBody>
          <a:bodyPr/>
          <a:lstStyle/>
          <a:p>
            <a:pPr eaLnBrk="1" hangingPunct="1"/>
            <a:r>
              <a:rPr lang="en-US" altLang="en-US" smtClean="0"/>
              <a:t>asphalt</a:t>
            </a:r>
          </a:p>
        </p:txBody>
      </p:sp>
    </p:spTree>
    <p:extLst>
      <p:ext uri="{BB962C8B-B14F-4D97-AF65-F5344CB8AC3E}">
        <p14:creationId xmlns:p14="http://schemas.microsoft.com/office/powerpoint/2010/main" val="360135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defRPr/>
            </a:pPr>
            <a:r>
              <a:rPr lang="en-US" altLang="en-US" smtClean="0"/>
              <a:t>The using of a natural resource is called ___________.</a:t>
            </a:r>
          </a:p>
        </p:txBody>
      </p:sp>
      <p:sp>
        <p:nvSpPr>
          <p:cNvPr id="3075" name="Rectangle 3"/>
          <p:cNvSpPr>
            <a:spLocks noGrp="1" noChangeArrowheads="1"/>
          </p:cNvSpPr>
          <p:nvPr>
            <p:ph type="body" sz="half" idx="1"/>
          </p:nvPr>
        </p:nvSpPr>
        <p:spPr>
          <a:xfrm>
            <a:off x="457200" y="1905000"/>
            <a:ext cx="4037013" cy="4225925"/>
          </a:xfrm>
        </p:spPr>
        <p:txBody>
          <a:bodyPr/>
          <a:lstStyle/>
          <a:p>
            <a:pPr marL="609600" indent="-609600" eaLnBrk="1" hangingPunct="1">
              <a:buFont typeface="Wingdings" panose="05000000000000000000" pitchFamily="2" charset="2"/>
              <a:buNone/>
              <a:defRPr/>
            </a:pPr>
            <a:endParaRPr lang="en-US" altLang="en-US" sz="2800" smtClean="0"/>
          </a:p>
          <a:p>
            <a:pPr marL="609600" indent="-609600" eaLnBrk="1" hangingPunct="1">
              <a:buFontTx/>
              <a:buAutoNum type="alphaLcPeriod"/>
              <a:defRPr/>
            </a:pPr>
            <a:r>
              <a:rPr lang="en-US" altLang="en-US" sz="4000" smtClean="0"/>
              <a:t>Renewable</a:t>
            </a:r>
          </a:p>
          <a:p>
            <a:pPr marL="609600" indent="-609600" eaLnBrk="1" hangingPunct="1">
              <a:buFontTx/>
              <a:buAutoNum type="alphaLcPeriod"/>
              <a:defRPr/>
            </a:pPr>
            <a:r>
              <a:rPr lang="en-US" altLang="en-US" sz="4000" smtClean="0"/>
              <a:t>Natural Gas</a:t>
            </a:r>
          </a:p>
          <a:p>
            <a:pPr marL="609600" indent="-609600" eaLnBrk="1" hangingPunct="1">
              <a:buFontTx/>
              <a:buAutoNum type="alphaLcPeriod"/>
              <a:defRPr/>
            </a:pPr>
            <a:r>
              <a:rPr lang="en-US" altLang="en-US" sz="4000" smtClean="0"/>
              <a:t>Consumption</a:t>
            </a:r>
          </a:p>
          <a:p>
            <a:pPr marL="609600" indent="-609600" eaLnBrk="1" hangingPunct="1">
              <a:buFontTx/>
              <a:buAutoNum type="alphaLcPeriod"/>
              <a:defRPr/>
            </a:pPr>
            <a:r>
              <a:rPr lang="en-US" altLang="en-US" sz="4000" smtClean="0"/>
              <a:t>Fossil Fuel</a:t>
            </a:r>
          </a:p>
        </p:txBody>
      </p:sp>
      <p:pic>
        <p:nvPicPr>
          <p:cNvPr id="410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9788" y="1827213"/>
            <a:ext cx="4037012" cy="4303712"/>
          </a:xfrm>
          <a:noFill/>
          <a:ln>
            <a:solidFill>
              <a:schemeClr val="tx1"/>
            </a:solidFill>
            <a:miter lim="800000"/>
            <a:headEnd/>
            <a:tailEnd/>
          </a:ln>
        </p:spPr>
      </p:pic>
    </p:spTree>
    <p:extLst>
      <p:ext uri="{BB962C8B-B14F-4D97-AF65-F5344CB8AC3E}">
        <p14:creationId xmlns:p14="http://schemas.microsoft.com/office/powerpoint/2010/main" val="2540398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gas and dies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2"/>
          <p:cNvSpPr>
            <a:spLocks noGrp="1" noChangeArrowheads="1"/>
          </p:cNvSpPr>
          <p:nvPr>
            <p:ph type="title"/>
          </p:nvPr>
        </p:nvSpPr>
        <p:spPr>
          <a:xfrm>
            <a:off x="3124200" y="5715000"/>
            <a:ext cx="6019800" cy="792163"/>
          </a:xfrm>
          <a:solidFill>
            <a:schemeClr val="bg1"/>
          </a:solidFill>
        </p:spPr>
        <p:txBody>
          <a:bodyPr/>
          <a:lstStyle/>
          <a:p>
            <a:pPr eaLnBrk="1" hangingPunct="1"/>
            <a:r>
              <a:rPr lang="en-US" altLang="en-US" smtClean="0"/>
              <a:t>Gas and Diesel fuel</a:t>
            </a:r>
          </a:p>
        </p:txBody>
      </p:sp>
    </p:spTree>
    <p:extLst>
      <p:ext uri="{BB962C8B-B14F-4D97-AF65-F5344CB8AC3E}">
        <p14:creationId xmlns:p14="http://schemas.microsoft.com/office/powerpoint/2010/main" val="2348219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15000" y="274638"/>
            <a:ext cx="2971800" cy="4449762"/>
          </a:xfrm>
        </p:spPr>
        <p:txBody>
          <a:bodyPr/>
          <a:lstStyle/>
          <a:p>
            <a:pPr eaLnBrk="1" hangingPunct="1"/>
            <a:r>
              <a:rPr lang="en-US" altLang="en-US" smtClean="0"/>
              <a:t>Jet fuel</a:t>
            </a:r>
          </a:p>
        </p:txBody>
      </p:sp>
      <p:pic>
        <p:nvPicPr>
          <p:cNvPr id="12291" name="Picture 5" descr="jet fu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0"/>
            <a:ext cx="51212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2903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990600" y="2362200"/>
            <a:ext cx="2743200" cy="1477963"/>
          </a:xfrm>
        </p:spPr>
        <p:txBody>
          <a:bodyPr/>
          <a:lstStyle/>
          <a:p>
            <a:pPr eaLnBrk="1" hangingPunct="1"/>
            <a:r>
              <a:rPr lang="en-US" altLang="en-US" smtClean="0"/>
              <a:t>kerosene</a:t>
            </a:r>
          </a:p>
        </p:txBody>
      </p:sp>
      <p:pic>
        <p:nvPicPr>
          <p:cNvPr id="13315" name="Picture 6" descr="kerosene-s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94175" y="228600"/>
            <a:ext cx="4949825" cy="662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2658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o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019175"/>
            <a:ext cx="8534400" cy="568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2"/>
          <p:cNvSpPr>
            <a:spLocks noGrp="1" noChangeArrowheads="1"/>
          </p:cNvSpPr>
          <p:nvPr>
            <p:ph type="title"/>
          </p:nvPr>
        </p:nvSpPr>
        <p:spPr>
          <a:xfrm>
            <a:off x="457200" y="0"/>
            <a:ext cx="8229600" cy="1173163"/>
          </a:xfrm>
        </p:spPr>
        <p:txBody>
          <a:bodyPr>
            <a:normAutofit fontScale="90000"/>
          </a:bodyPr>
          <a:lstStyle/>
          <a:p>
            <a:r>
              <a:rPr lang="en-US" altLang="en-US" dirty="0" smtClean="0"/>
              <a:t>FOSSIL </a:t>
            </a:r>
            <a:r>
              <a:rPr lang="en-US" altLang="en-US" dirty="0"/>
              <a:t>FUEL—coal NON RENEWABLE</a:t>
            </a:r>
            <a:endParaRPr lang="en-US" altLang="en-US" dirty="0" smtClean="0"/>
          </a:p>
        </p:txBody>
      </p:sp>
    </p:spTree>
    <p:extLst>
      <p:ext uri="{BB962C8B-B14F-4D97-AF65-F5344CB8AC3E}">
        <p14:creationId xmlns:p14="http://schemas.microsoft.com/office/powerpoint/2010/main" val="2898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ltLang="en-US" dirty="0" smtClean="0"/>
              <a:t>FOSSIL FUEL-natural </a:t>
            </a:r>
            <a:r>
              <a:rPr lang="en-US" altLang="en-US" dirty="0"/>
              <a:t>gas NON RENEWABLE</a:t>
            </a:r>
            <a:endParaRPr lang="en-US" altLang="en-US" dirty="0" smtClean="0"/>
          </a:p>
        </p:txBody>
      </p:sp>
      <p:pic>
        <p:nvPicPr>
          <p:cNvPr id="15363" name="Picture 5" descr="naturalgas_pipelin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19225"/>
            <a:ext cx="49530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6" descr="gas_stov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2895600"/>
            <a:ext cx="3232150" cy="334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3891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477962"/>
          </a:xfrm>
        </p:spPr>
        <p:txBody>
          <a:bodyPr>
            <a:normAutofit/>
          </a:bodyPr>
          <a:lstStyle/>
          <a:p>
            <a:r>
              <a:rPr lang="en-US" altLang="en-US" dirty="0" smtClean="0"/>
              <a:t>GEOTHERMAL-closed </a:t>
            </a:r>
            <a:r>
              <a:rPr lang="en-US" altLang="en-US" dirty="0"/>
              <a:t>loop RENEWABLE</a:t>
            </a:r>
            <a:endParaRPr lang="en-US" altLang="en-US" dirty="0" smtClean="0"/>
          </a:p>
        </p:txBody>
      </p:sp>
      <p:pic>
        <p:nvPicPr>
          <p:cNvPr id="16387" name="Picture 5" descr="geothermal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565275"/>
            <a:ext cx="6596063" cy="529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511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ltLang="en-US" dirty="0" smtClean="0"/>
              <a:t>GEOTHERMAL electricity</a:t>
            </a:r>
            <a:br>
              <a:rPr lang="en-US" altLang="en-US" dirty="0" smtClean="0"/>
            </a:br>
            <a:r>
              <a:rPr lang="en-US" altLang="en-US" dirty="0" smtClean="0"/>
              <a:t> </a:t>
            </a:r>
            <a:r>
              <a:rPr lang="en-US" altLang="en-US" dirty="0"/>
              <a:t>NON RENEWABLE</a:t>
            </a:r>
            <a:endParaRPr lang="en-US" altLang="en-US" dirty="0" smtClean="0"/>
          </a:p>
        </p:txBody>
      </p:sp>
      <p:pic>
        <p:nvPicPr>
          <p:cNvPr id="17411" name="Picture 5" descr="hydrotherma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66788" y="1600200"/>
            <a:ext cx="30178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6" descr="hydrothermal power pla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924050"/>
            <a:ext cx="5029200" cy="3819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438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normAutofit fontScale="90000"/>
          </a:bodyPr>
          <a:lstStyle/>
          <a:p>
            <a:r>
              <a:rPr lang="en-US" altLang="en-US" dirty="0" smtClean="0"/>
              <a:t>HYDROELECTRIC-tidal </a:t>
            </a:r>
            <a:r>
              <a:rPr lang="en-US" altLang="en-US" dirty="0"/>
              <a:t>energy RENEWABLE</a:t>
            </a:r>
            <a:endParaRPr lang="en-US" altLang="en-US" dirty="0" smtClean="0"/>
          </a:p>
        </p:txBody>
      </p:sp>
      <p:pic>
        <p:nvPicPr>
          <p:cNvPr id="18435" name="Picture 6" descr="tidal ener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422256"/>
            <a:ext cx="6934200" cy="5662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886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altLang="en-US" dirty="0" smtClean="0"/>
              <a:t>HYDROELECTRIC- </a:t>
            </a:r>
            <a:r>
              <a:rPr lang="en-US" altLang="en-US" dirty="0"/>
              <a:t>dams RENEWABLE</a:t>
            </a:r>
            <a:endParaRPr lang="en-US" altLang="en-US" dirty="0" smtClean="0"/>
          </a:p>
        </p:txBody>
      </p:sp>
      <p:pic>
        <p:nvPicPr>
          <p:cNvPr id="19459" name="Picture 5" descr="hydroelectr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19213" y="1600200"/>
            <a:ext cx="65055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00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BIOMASS– wood RENEWABLE</a:t>
            </a:r>
            <a:endParaRPr lang="en-US" altLang="en-US" dirty="0" smtClean="0"/>
          </a:p>
        </p:txBody>
      </p:sp>
      <p:pic>
        <p:nvPicPr>
          <p:cNvPr id="20483" name="Picture 5" descr="woo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284288"/>
            <a:ext cx="7315200" cy="5500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450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74638"/>
            <a:ext cx="8458200" cy="1858962"/>
          </a:xfrm>
        </p:spPr>
        <p:txBody>
          <a:bodyPr>
            <a:normAutofit fontScale="90000"/>
          </a:bodyPr>
          <a:lstStyle/>
          <a:p>
            <a:pPr eaLnBrk="1" hangingPunct="1">
              <a:defRPr/>
            </a:pPr>
            <a:r>
              <a:rPr lang="en-US" altLang="en-US" smtClean="0"/>
              <a:t>A ___________ is a naturally occurring substance found on earth that is used by humans.</a:t>
            </a:r>
          </a:p>
        </p:txBody>
      </p:sp>
      <p:sp>
        <p:nvSpPr>
          <p:cNvPr id="5123" name="Rectangle 3"/>
          <p:cNvSpPr>
            <a:spLocks noGrp="1" noChangeArrowheads="1"/>
          </p:cNvSpPr>
          <p:nvPr>
            <p:ph type="body" sz="half" idx="1"/>
          </p:nvPr>
        </p:nvSpPr>
        <p:spPr>
          <a:xfrm>
            <a:off x="152400" y="2590800"/>
            <a:ext cx="4724400" cy="3810000"/>
          </a:xfrm>
        </p:spPr>
        <p:txBody>
          <a:bodyPr/>
          <a:lstStyle/>
          <a:p>
            <a:pPr marL="609600" indent="-609600" eaLnBrk="1" hangingPunct="1">
              <a:buFont typeface="Wingdings" panose="05000000000000000000" pitchFamily="2" charset="2"/>
              <a:buNone/>
              <a:defRPr/>
            </a:pPr>
            <a:endParaRPr lang="en-US" altLang="en-US" sz="2800" smtClean="0"/>
          </a:p>
          <a:p>
            <a:pPr marL="609600" indent="-609600" eaLnBrk="1" hangingPunct="1">
              <a:buFontTx/>
              <a:buAutoNum type="alphaLcPeriod"/>
              <a:defRPr/>
            </a:pPr>
            <a:r>
              <a:rPr lang="en-US" altLang="en-US" sz="3800" smtClean="0"/>
              <a:t>Renewable</a:t>
            </a:r>
          </a:p>
          <a:p>
            <a:pPr marL="609600" indent="-609600" eaLnBrk="1" hangingPunct="1">
              <a:buFontTx/>
              <a:buAutoNum type="alphaLcPeriod"/>
              <a:defRPr/>
            </a:pPr>
            <a:r>
              <a:rPr lang="en-US" altLang="en-US" sz="3800" smtClean="0"/>
              <a:t>Natural Resource</a:t>
            </a:r>
          </a:p>
          <a:p>
            <a:pPr marL="609600" indent="-609600" eaLnBrk="1" hangingPunct="1">
              <a:buFontTx/>
              <a:buAutoNum type="alphaLcPeriod"/>
              <a:defRPr/>
            </a:pPr>
            <a:r>
              <a:rPr lang="en-US" altLang="en-US" sz="3800" smtClean="0"/>
              <a:t>Consumption</a:t>
            </a:r>
          </a:p>
          <a:p>
            <a:pPr marL="609600" indent="-609600" eaLnBrk="1" hangingPunct="1">
              <a:buFontTx/>
              <a:buAutoNum type="alphaLcPeriod"/>
              <a:defRPr/>
            </a:pPr>
            <a:r>
              <a:rPr lang="en-US" altLang="en-US" sz="3800" smtClean="0"/>
              <a:t>Fossil Fuel</a:t>
            </a:r>
          </a:p>
        </p:txBody>
      </p:sp>
      <p:pic>
        <p:nvPicPr>
          <p:cNvPr id="512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2362200"/>
            <a:ext cx="4267200" cy="4297363"/>
          </a:xfrm>
        </p:spPr>
      </p:pic>
    </p:spTree>
    <p:extLst>
      <p:ext uri="{BB962C8B-B14F-4D97-AF65-F5344CB8AC3E}">
        <p14:creationId xmlns:p14="http://schemas.microsoft.com/office/powerpoint/2010/main" val="436712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altLang="en-US" dirty="0" smtClean="0"/>
              <a:t>BIOMASS—landfill </a:t>
            </a:r>
            <a:r>
              <a:rPr lang="en-US" altLang="en-US" dirty="0"/>
              <a:t>methane RENEWABLE</a:t>
            </a:r>
            <a:endParaRPr lang="en-US" altLang="en-US" dirty="0" smtClean="0"/>
          </a:p>
        </p:txBody>
      </p:sp>
      <p:pic>
        <p:nvPicPr>
          <p:cNvPr id="21507" name="Picture 5" descr="Landfi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371600"/>
            <a:ext cx="73152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671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US" altLang="en-US" dirty="0" smtClean="0"/>
              <a:t>Landfill </a:t>
            </a:r>
            <a:r>
              <a:rPr lang="en-US" altLang="en-US" dirty="0"/>
              <a:t>methane RENEWABLE</a:t>
            </a:r>
            <a:endParaRPr lang="en-US" altLang="en-US" dirty="0" smtClean="0"/>
          </a:p>
        </p:txBody>
      </p:sp>
      <p:pic>
        <p:nvPicPr>
          <p:cNvPr id="22531" name="Picture 6" descr="Landfilldo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33525"/>
            <a:ext cx="9144000" cy="465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8544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ltLang="en-US" dirty="0" smtClean="0"/>
              <a:t>BIOMASS—trash </a:t>
            </a:r>
            <a:r>
              <a:rPr lang="en-US" altLang="en-US" dirty="0"/>
              <a:t>incineration RENEWABLE</a:t>
            </a:r>
            <a:endParaRPr lang="en-US" altLang="en-US" dirty="0" smtClean="0"/>
          </a:p>
        </p:txBody>
      </p:sp>
      <p:pic>
        <p:nvPicPr>
          <p:cNvPr id="23555" name="Picture 5" descr="trash inciner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419947"/>
            <a:ext cx="7391400" cy="554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814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altLang="en-US" dirty="0" smtClean="0"/>
              <a:t>NUCLEAR </a:t>
            </a:r>
            <a:r>
              <a:rPr lang="en-US" altLang="en-US" dirty="0"/>
              <a:t>POWER—Uranium </a:t>
            </a:r>
            <a:r>
              <a:rPr lang="en-US" altLang="en-US" dirty="0" smtClean="0"/>
              <a:t/>
            </a:r>
            <a:br>
              <a:rPr lang="en-US" altLang="en-US" dirty="0" smtClean="0"/>
            </a:br>
            <a:r>
              <a:rPr lang="en-US" altLang="en-US" dirty="0" smtClean="0"/>
              <a:t>NON </a:t>
            </a:r>
            <a:r>
              <a:rPr lang="en-US" altLang="en-US" dirty="0"/>
              <a:t>RENEWABLE</a:t>
            </a:r>
            <a:endParaRPr lang="en-US" altLang="en-US" dirty="0" smtClean="0"/>
          </a:p>
        </p:txBody>
      </p:sp>
      <p:pic>
        <p:nvPicPr>
          <p:cNvPr id="24579" name="Picture 5" descr="Uranium%202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362075"/>
            <a:ext cx="7467600" cy="500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537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normAutofit fontScale="90000"/>
          </a:bodyPr>
          <a:lstStyle/>
          <a:p>
            <a:r>
              <a:rPr lang="en-US" altLang="en-US" dirty="0" smtClean="0"/>
              <a:t>Nuclear power </a:t>
            </a:r>
            <a:r>
              <a:rPr lang="en-US" altLang="en-US" dirty="0"/>
              <a:t>plant NON RENEWABLE</a:t>
            </a:r>
            <a:endParaRPr lang="en-US" altLang="en-US" dirty="0" smtClean="0"/>
          </a:p>
        </p:txBody>
      </p:sp>
      <p:pic>
        <p:nvPicPr>
          <p:cNvPr id="25603" name="Picture 6" descr="nucle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246188"/>
            <a:ext cx="7543800"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9129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Simpsons_Nuclear_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298450"/>
            <a:ext cx="7620000" cy="672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2583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Which energy FORM is it? </a:t>
            </a:r>
            <a:endParaRPr lang="en-US" dirty="0"/>
          </a:p>
        </p:txBody>
      </p:sp>
      <p:pic>
        <p:nvPicPr>
          <p:cNvPr id="4" name="Picture 3"/>
          <p:cNvPicPr>
            <a:picLocks noChangeAspect="1"/>
          </p:cNvPicPr>
          <p:nvPr/>
        </p:nvPicPr>
        <p:blipFill>
          <a:blip r:embed="rId2"/>
          <a:stretch>
            <a:fillRect/>
          </a:stretch>
        </p:blipFill>
        <p:spPr>
          <a:xfrm>
            <a:off x="2438400" y="1002145"/>
            <a:ext cx="5158273" cy="5899201"/>
          </a:xfrm>
          <a:prstGeom prst="rect">
            <a:avLst/>
          </a:prstGeom>
        </p:spPr>
      </p:pic>
    </p:spTree>
    <p:extLst>
      <p:ext uri="{BB962C8B-B14F-4D97-AF65-F5344CB8AC3E}">
        <p14:creationId xmlns:p14="http://schemas.microsoft.com/office/powerpoint/2010/main" val="2180887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866"/>
          </a:xfrm>
        </p:spPr>
        <p:txBody>
          <a:bodyPr/>
          <a:lstStyle/>
          <a:p>
            <a:r>
              <a:rPr lang="en-US" dirty="0" smtClean="0"/>
              <a:t>CHEMICAL POTENTIAL</a:t>
            </a:r>
            <a:endParaRPr lang="en-US" dirty="0"/>
          </a:p>
        </p:txBody>
      </p:sp>
      <p:sp>
        <p:nvSpPr>
          <p:cNvPr id="3" name="Content Placeholder 2"/>
          <p:cNvSpPr>
            <a:spLocks noGrp="1"/>
          </p:cNvSpPr>
          <p:nvPr>
            <p:ph idx="1"/>
          </p:nvPr>
        </p:nvSpPr>
        <p:spPr/>
        <p:txBody>
          <a:bodyPr/>
          <a:lstStyle/>
          <a:p>
            <a:endParaRPr lang="en-US"/>
          </a:p>
        </p:txBody>
      </p:sp>
      <p:pic>
        <p:nvPicPr>
          <p:cNvPr id="1026" name="Picture 2" descr="Foo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067504"/>
            <a:ext cx="8534400"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tom Drawing - How To Draw An Atom Step By Ste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83978"/>
            <a:ext cx="5638799" cy="7894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792866"/>
          </a:xfrm>
        </p:spPr>
        <p:txBody>
          <a:bodyPr/>
          <a:lstStyle/>
          <a:p>
            <a:r>
              <a:rPr lang="en-US" dirty="0" smtClean="0"/>
              <a:t>NUCLEAR POTENTIAL</a:t>
            </a:r>
            <a:endParaRPr lang="en-US" dirty="0"/>
          </a:p>
        </p:txBody>
      </p:sp>
    </p:spTree>
    <p:extLst>
      <p:ext uri="{BB962C8B-B14F-4D97-AF65-F5344CB8AC3E}">
        <p14:creationId xmlns:p14="http://schemas.microsoft.com/office/powerpoint/2010/main" val="20396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866"/>
          </a:xfrm>
        </p:spPr>
        <p:txBody>
          <a:bodyPr/>
          <a:lstStyle/>
          <a:p>
            <a:r>
              <a:rPr lang="en-US" dirty="0" smtClean="0"/>
              <a:t>GRAVITATIONAL POTENTIAL</a:t>
            </a:r>
            <a:endParaRPr lang="en-US" dirty="0"/>
          </a:p>
        </p:txBody>
      </p:sp>
      <p:pic>
        <p:nvPicPr>
          <p:cNvPr id="44034" name="Picture 2" descr="Gravitational Potential Energy Formula - Definition, Equations, Examp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291432"/>
            <a:ext cx="6324600" cy="533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14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74638"/>
            <a:ext cx="8458200" cy="1401762"/>
          </a:xfrm>
        </p:spPr>
        <p:txBody>
          <a:bodyPr/>
          <a:lstStyle/>
          <a:p>
            <a:pPr eaLnBrk="1" hangingPunct="1">
              <a:defRPr/>
            </a:pPr>
            <a:r>
              <a:rPr lang="en-US" altLang="en-US" smtClean="0"/>
              <a:t>_______ is a solid fossil fuel.</a:t>
            </a:r>
          </a:p>
        </p:txBody>
      </p:sp>
      <p:sp>
        <p:nvSpPr>
          <p:cNvPr id="7171" name="Rectangle 3"/>
          <p:cNvSpPr>
            <a:spLocks noGrp="1" noChangeArrowheads="1"/>
          </p:cNvSpPr>
          <p:nvPr>
            <p:ph type="body" sz="half" idx="1"/>
          </p:nvPr>
        </p:nvSpPr>
        <p:spPr>
          <a:xfrm>
            <a:off x="533400" y="1905000"/>
            <a:ext cx="4038600" cy="4495800"/>
          </a:xfrm>
        </p:spPr>
        <p:txBody>
          <a:bodyPr/>
          <a:lstStyle/>
          <a:p>
            <a:pPr marL="609600" indent="-609600" eaLnBrk="1" hangingPunct="1">
              <a:buFont typeface="Wingdings" panose="05000000000000000000" pitchFamily="2" charset="2"/>
              <a:buNone/>
              <a:defRPr/>
            </a:pPr>
            <a:endParaRPr lang="en-US" altLang="en-US" sz="2800" smtClean="0"/>
          </a:p>
          <a:p>
            <a:pPr marL="609600" indent="-609600" eaLnBrk="1" hangingPunct="1">
              <a:buFontTx/>
              <a:buAutoNum type="alphaLcPeriod"/>
              <a:defRPr/>
            </a:pPr>
            <a:r>
              <a:rPr lang="en-US" altLang="en-US" sz="4000" smtClean="0"/>
              <a:t>Natural Gas</a:t>
            </a:r>
          </a:p>
          <a:p>
            <a:pPr marL="609600" indent="-609600" eaLnBrk="1" hangingPunct="1">
              <a:buFontTx/>
              <a:buAutoNum type="alphaLcPeriod"/>
              <a:defRPr/>
            </a:pPr>
            <a:r>
              <a:rPr lang="en-US" altLang="en-US" sz="4000" smtClean="0"/>
              <a:t>Petroleum</a:t>
            </a:r>
          </a:p>
          <a:p>
            <a:pPr marL="609600" indent="-609600" eaLnBrk="1" hangingPunct="1">
              <a:buFontTx/>
              <a:buAutoNum type="alphaLcPeriod"/>
              <a:defRPr/>
            </a:pPr>
            <a:r>
              <a:rPr lang="en-US" altLang="en-US" sz="4000" smtClean="0"/>
              <a:t>Wind</a:t>
            </a:r>
          </a:p>
          <a:p>
            <a:pPr marL="609600" indent="-609600" eaLnBrk="1" hangingPunct="1">
              <a:buFontTx/>
              <a:buAutoNum type="alphaLcPeriod"/>
              <a:defRPr/>
            </a:pPr>
            <a:r>
              <a:rPr lang="en-US" altLang="en-US" sz="4000" smtClean="0"/>
              <a:t>Coal</a:t>
            </a:r>
          </a:p>
        </p:txBody>
      </p:sp>
      <p:pic>
        <p:nvPicPr>
          <p:cNvPr id="614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828800"/>
            <a:ext cx="4038600" cy="4830763"/>
          </a:xfrm>
        </p:spPr>
      </p:pic>
    </p:spTree>
    <p:extLst>
      <p:ext uri="{BB962C8B-B14F-4D97-AF65-F5344CB8AC3E}">
        <p14:creationId xmlns:p14="http://schemas.microsoft.com/office/powerpoint/2010/main" val="2863951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866"/>
          </a:xfrm>
        </p:spPr>
        <p:txBody>
          <a:bodyPr/>
          <a:lstStyle/>
          <a:p>
            <a:r>
              <a:rPr lang="en-US" dirty="0" smtClean="0"/>
              <a:t>ELASTIC POTENTIAL</a:t>
            </a:r>
            <a:endParaRPr lang="en-US" dirty="0"/>
          </a:p>
        </p:txBody>
      </p:sp>
      <p:sp>
        <p:nvSpPr>
          <p:cNvPr id="3" name="Content Placeholder 2"/>
          <p:cNvSpPr>
            <a:spLocks noGrp="1"/>
          </p:cNvSpPr>
          <p:nvPr>
            <p:ph idx="1"/>
          </p:nvPr>
        </p:nvSpPr>
        <p:spPr/>
        <p:txBody>
          <a:bodyPr/>
          <a:lstStyle/>
          <a:p>
            <a:endParaRPr lang="en-US"/>
          </a:p>
        </p:txBody>
      </p:sp>
      <p:pic>
        <p:nvPicPr>
          <p:cNvPr id="43010" name="Picture 2" descr="What is elastic potential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447800"/>
            <a:ext cx="868100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52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419101"/>
            <a:ext cx="8229600" cy="792866"/>
          </a:xfrm>
        </p:spPr>
        <p:txBody>
          <a:bodyPr/>
          <a:lstStyle/>
          <a:p>
            <a:r>
              <a:rPr lang="en-US" dirty="0" smtClean="0"/>
              <a:t>ELECTRIC KINETIC</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14400" y="1255172"/>
            <a:ext cx="7717622" cy="5504192"/>
          </a:xfrm>
          <a:prstGeom prst="rect">
            <a:avLst/>
          </a:prstGeom>
        </p:spPr>
      </p:pic>
    </p:spTree>
    <p:extLst>
      <p:ext uri="{BB962C8B-B14F-4D97-AF65-F5344CB8AC3E}">
        <p14:creationId xmlns:p14="http://schemas.microsoft.com/office/powerpoint/2010/main" val="252346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866"/>
          </a:xfrm>
        </p:spPr>
        <p:txBody>
          <a:bodyPr/>
          <a:lstStyle/>
          <a:p>
            <a:r>
              <a:rPr lang="en-US" dirty="0" smtClean="0"/>
              <a:t>MOTION KINETIC</a:t>
            </a:r>
            <a:endParaRPr lang="en-US" dirty="0"/>
          </a:p>
        </p:txBody>
      </p:sp>
      <p:pic>
        <p:nvPicPr>
          <p:cNvPr id="4" name="Content Placeholder 3"/>
          <p:cNvPicPr>
            <a:picLocks noGrp="1" noChangeAspect="1"/>
          </p:cNvPicPr>
          <p:nvPr>
            <p:ph idx="1"/>
          </p:nvPr>
        </p:nvPicPr>
        <p:blipFill>
          <a:blip r:embed="rId2"/>
          <a:stretch>
            <a:fillRect/>
          </a:stretch>
        </p:blipFill>
        <p:spPr>
          <a:xfrm>
            <a:off x="812622" y="1600200"/>
            <a:ext cx="7518756" cy="4525963"/>
          </a:xfrm>
          <a:prstGeom prst="rect">
            <a:avLst/>
          </a:prstGeom>
        </p:spPr>
      </p:pic>
    </p:spTree>
    <p:extLst>
      <p:ext uri="{BB962C8B-B14F-4D97-AF65-F5344CB8AC3E}">
        <p14:creationId xmlns:p14="http://schemas.microsoft.com/office/powerpoint/2010/main" val="81639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866"/>
          </a:xfrm>
        </p:spPr>
        <p:txBody>
          <a:bodyPr/>
          <a:lstStyle/>
          <a:p>
            <a:r>
              <a:rPr lang="en-US" dirty="0" smtClean="0"/>
              <a:t>RADIANT KINETIC</a:t>
            </a:r>
            <a:endParaRPr lang="en-US" dirty="0"/>
          </a:p>
        </p:txBody>
      </p:sp>
      <p:pic>
        <p:nvPicPr>
          <p:cNvPr id="4" name="Content Placeholder 3"/>
          <p:cNvPicPr>
            <a:picLocks noGrp="1" noChangeAspect="1"/>
          </p:cNvPicPr>
          <p:nvPr>
            <p:ph idx="1"/>
          </p:nvPr>
        </p:nvPicPr>
        <p:blipFill>
          <a:blip r:embed="rId2"/>
          <a:stretch>
            <a:fillRect/>
          </a:stretch>
        </p:blipFill>
        <p:spPr>
          <a:xfrm>
            <a:off x="2133600" y="1298400"/>
            <a:ext cx="4724399" cy="5300545"/>
          </a:xfrm>
          <a:prstGeom prst="rect">
            <a:avLst/>
          </a:prstGeom>
        </p:spPr>
      </p:pic>
    </p:spTree>
    <p:extLst>
      <p:ext uri="{BB962C8B-B14F-4D97-AF65-F5344CB8AC3E}">
        <p14:creationId xmlns:p14="http://schemas.microsoft.com/office/powerpoint/2010/main" val="2483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866"/>
          </a:xfrm>
        </p:spPr>
        <p:txBody>
          <a:bodyPr/>
          <a:lstStyle/>
          <a:p>
            <a:r>
              <a:rPr lang="en-US" dirty="0" smtClean="0"/>
              <a:t>THERMAL KINETIC</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14400" y="1600200"/>
            <a:ext cx="7678993" cy="4328159"/>
          </a:xfrm>
          <a:prstGeom prst="rect">
            <a:avLst/>
          </a:prstGeom>
        </p:spPr>
      </p:pic>
    </p:spTree>
    <p:extLst>
      <p:ext uri="{BB962C8B-B14F-4D97-AF65-F5344CB8AC3E}">
        <p14:creationId xmlns:p14="http://schemas.microsoft.com/office/powerpoint/2010/main" val="358603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866"/>
          </a:xfrm>
        </p:spPr>
        <p:txBody>
          <a:bodyPr/>
          <a:lstStyle/>
          <a:p>
            <a:r>
              <a:rPr lang="en-US" dirty="0" smtClean="0"/>
              <a:t>SOUND KINETIC</a:t>
            </a:r>
            <a:endParaRPr lang="en-US" dirty="0"/>
          </a:p>
        </p:txBody>
      </p:sp>
      <p:pic>
        <p:nvPicPr>
          <p:cNvPr id="4" name="Content Placeholder 3"/>
          <p:cNvPicPr>
            <a:picLocks noGrp="1" noChangeAspect="1"/>
          </p:cNvPicPr>
          <p:nvPr>
            <p:ph idx="1"/>
          </p:nvPr>
        </p:nvPicPr>
        <p:blipFill>
          <a:blip r:embed="rId2"/>
          <a:stretch>
            <a:fillRect/>
          </a:stretch>
        </p:blipFill>
        <p:spPr>
          <a:xfrm>
            <a:off x="533298" y="2275848"/>
            <a:ext cx="8077302" cy="2544730"/>
          </a:xfrm>
          <a:prstGeom prst="rect">
            <a:avLst/>
          </a:prstGeom>
        </p:spPr>
      </p:pic>
    </p:spTree>
    <p:extLst>
      <p:ext uri="{BB962C8B-B14F-4D97-AF65-F5344CB8AC3E}">
        <p14:creationId xmlns:p14="http://schemas.microsoft.com/office/powerpoint/2010/main" val="73475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endParaRPr lang="en-US" sz="2800"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229600" cy="3962400"/>
          </a:xfrm>
        </p:spPr>
        <p:txBody>
          <a:bodyPr/>
          <a:lstStyle/>
          <a:p>
            <a:r>
              <a:rPr lang="en-US" dirty="0"/>
              <a:t>Sally is choosing not to buy disposable paper plates and plastic silverware, and she refuses to buy vegetables wrapped in plastic and Styrofoam.  She is</a:t>
            </a:r>
          </a:p>
          <a:p>
            <a:endParaRPr lang="en-US"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reducing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229600" cy="3962400"/>
          </a:xfrm>
        </p:spPr>
        <p:txBody>
          <a:bodyPr/>
          <a:lstStyle/>
          <a:p>
            <a:r>
              <a:rPr lang="en-US" dirty="0"/>
              <a:t>George is rinsing out his Gatorade bottle and throwing it into Ms </a:t>
            </a:r>
            <a:r>
              <a:rPr lang="en-US" dirty="0" smtClean="0"/>
              <a:t>Dailey’s orange bin</a:t>
            </a:r>
            <a:r>
              <a:rPr lang="en-US" dirty="0"/>
              <a:t>.  He is</a:t>
            </a:r>
          </a:p>
          <a:p>
            <a:endParaRPr lang="en-US"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recycling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229600" cy="3962400"/>
          </a:xfrm>
        </p:spPr>
        <p:txBody>
          <a:bodyPr/>
          <a:lstStyle/>
          <a:p>
            <a:r>
              <a:rPr lang="en-US" dirty="0"/>
              <a:t>Janie washed out the plastic container that contained the chocolate covered almonds she bought from the store.  Now she uses it to hold her Doritos for her school lunch.  She is</a:t>
            </a:r>
          </a:p>
          <a:p>
            <a:endParaRPr lang="en-US"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reusing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229600" cy="3962400"/>
          </a:xfrm>
        </p:spPr>
        <p:txBody>
          <a:bodyPr/>
          <a:lstStyle/>
          <a:p>
            <a:r>
              <a:rPr lang="en-US" dirty="0"/>
              <a:t>Ally finished up the rest of the laundry detergent and threw out the plastic container.  She is</a:t>
            </a:r>
          </a:p>
          <a:p>
            <a:endParaRPr lang="en-US"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Adding to a landfill</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74638"/>
            <a:ext cx="8458200" cy="1401762"/>
          </a:xfrm>
        </p:spPr>
        <p:txBody>
          <a:bodyPr/>
          <a:lstStyle/>
          <a:p>
            <a:pPr eaLnBrk="1" hangingPunct="1">
              <a:defRPr/>
            </a:pPr>
            <a:r>
              <a:rPr lang="en-US" altLang="en-US" smtClean="0"/>
              <a:t>________ is the splitting of atoms.</a:t>
            </a:r>
          </a:p>
        </p:txBody>
      </p:sp>
      <p:sp>
        <p:nvSpPr>
          <p:cNvPr id="8195" name="Rectangle 3"/>
          <p:cNvSpPr>
            <a:spLocks noGrp="1" noChangeArrowheads="1"/>
          </p:cNvSpPr>
          <p:nvPr>
            <p:ph type="body" sz="half" idx="1"/>
          </p:nvPr>
        </p:nvSpPr>
        <p:spPr>
          <a:xfrm>
            <a:off x="228600" y="1905000"/>
            <a:ext cx="4343400" cy="4495800"/>
          </a:xfrm>
        </p:spPr>
        <p:txBody>
          <a:bodyPr/>
          <a:lstStyle/>
          <a:p>
            <a:pPr marL="609600" indent="-609600" eaLnBrk="1" hangingPunct="1">
              <a:buFont typeface="Wingdings" panose="05000000000000000000" pitchFamily="2" charset="2"/>
              <a:buNone/>
              <a:defRPr/>
            </a:pPr>
            <a:endParaRPr lang="en-US" altLang="en-US" sz="2800" smtClean="0"/>
          </a:p>
          <a:p>
            <a:pPr marL="609600" indent="-609600" eaLnBrk="1" hangingPunct="1">
              <a:buFontTx/>
              <a:buAutoNum type="alphaLcPeriod"/>
              <a:defRPr/>
            </a:pPr>
            <a:r>
              <a:rPr lang="en-US" altLang="en-US" sz="4000" smtClean="0"/>
              <a:t>Nuclear Energy</a:t>
            </a:r>
          </a:p>
          <a:p>
            <a:pPr marL="609600" indent="-609600" eaLnBrk="1" hangingPunct="1">
              <a:buFontTx/>
              <a:buAutoNum type="alphaLcPeriod"/>
              <a:defRPr/>
            </a:pPr>
            <a:r>
              <a:rPr lang="en-US" altLang="en-US" sz="4000" smtClean="0"/>
              <a:t>Fission</a:t>
            </a:r>
          </a:p>
          <a:p>
            <a:pPr marL="609600" indent="-609600" eaLnBrk="1" hangingPunct="1">
              <a:buFontTx/>
              <a:buAutoNum type="alphaLcPeriod"/>
              <a:defRPr/>
            </a:pPr>
            <a:r>
              <a:rPr lang="en-US" altLang="en-US" sz="4000" smtClean="0"/>
              <a:t>Fusion</a:t>
            </a:r>
          </a:p>
          <a:p>
            <a:pPr marL="609600" indent="-609600" eaLnBrk="1" hangingPunct="1">
              <a:buFontTx/>
              <a:buAutoNum type="alphaLcPeriod"/>
              <a:defRPr/>
            </a:pPr>
            <a:r>
              <a:rPr lang="en-US" altLang="en-US" sz="4000" smtClean="0"/>
              <a:t>Uranium</a:t>
            </a:r>
          </a:p>
        </p:txBody>
      </p:sp>
      <p:pic>
        <p:nvPicPr>
          <p:cNvPr id="717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828800"/>
            <a:ext cx="4038600" cy="4830763"/>
          </a:xfrm>
        </p:spPr>
      </p:pic>
    </p:spTree>
    <p:extLst>
      <p:ext uri="{BB962C8B-B14F-4D97-AF65-F5344CB8AC3E}">
        <p14:creationId xmlns:p14="http://schemas.microsoft.com/office/powerpoint/2010/main" val="1659742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229600" cy="3962400"/>
          </a:xfrm>
        </p:spPr>
        <p:txBody>
          <a:bodyPr/>
          <a:lstStyle/>
          <a:p>
            <a:r>
              <a:rPr lang="en-US" dirty="0"/>
              <a:t>The statement “Americans should </a:t>
            </a:r>
            <a:r>
              <a:rPr lang="en-US" b="1" dirty="0"/>
              <a:t>reduce their consumption of energy resources” means…</a:t>
            </a:r>
          </a:p>
          <a:p>
            <a:endParaRPr lang="en-US"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We should cut down on energy use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229600" cy="3962400"/>
          </a:xfrm>
        </p:spPr>
        <p:txBody>
          <a:bodyPr/>
          <a:lstStyle/>
          <a:p>
            <a:r>
              <a:rPr lang="en-US" dirty="0"/>
              <a:t>This process splits uranium atoms into pieces and makes a great deal of energy</a:t>
            </a:r>
          </a:p>
          <a:p>
            <a:endParaRPr lang="en-US"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fission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229600" cy="3962400"/>
          </a:xfrm>
        </p:spPr>
        <p:txBody>
          <a:bodyPr/>
          <a:lstStyle/>
          <a:p>
            <a:r>
              <a:rPr lang="en-US" dirty="0"/>
              <a:t>Why did humans invent turbine generators?</a:t>
            </a:r>
          </a:p>
          <a:p>
            <a:endParaRPr lang="en-US"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To make electricity.</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458200" cy="3962400"/>
          </a:xfrm>
        </p:spPr>
        <p:txBody>
          <a:bodyPr>
            <a:normAutofit/>
          </a:bodyPr>
          <a:lstStyle/>
          <a:p>
            <a:pPr marL="0" indent="0">
              <a:buNone/>
            </a:pPr>
            <a:r>
              <a:rPr lang="en-US" dirty="0"/>
              <a:t>	Fossil fuels are:</a:t>
            </a:r>
          </a:p>
          <a:p>
            <a:pPr marL="0" indent="0">
              <a:buNone/>
            </a:pPr>
            <a:r>
              <a:rPr lang="en-US" dirty="0"/>
              <a:t>a.	Made of dead plants and animals	</a:t>
            </a:r>
          </a:p>
          <a:p>
            <a:pPr marL="0" indent="0">
              <a:buNone/>
            </a:pPr>
            <a:r>
              <a:rPr lang="en-US" dirty="0"/>
              <a:t>b.	Formed from heat and pressure in the Earth	</a:t>
            </a:r>
          </a:p>
          <a:p>
            <a:pPr marL="0" indent="0">
              <a:buNone/>
            </a:pPr>
            <a:r>
              <a:rPr lang="en-US" dirty="0"/>
              <a:t>c.	In solid, liquid, and gas </a:t>
            </a:r>
            <a:r>
              <a:rPr lang="en-US" dirty="0" smtClean="0"/>
              <a:t>states</a:t>
            </a:r>
          </a:p>
          <a:p>
            <a:pPr marL="0" indent="0">
              <a:buNone/>
            </a:pPr>
            <a:r>
              <a:rPr lang="en-US" dirty="0" smtClean="0"/>
              <a:t>d.	Non renewable	</a:t>
            </a:r>
            <a:endParaRPr lang="en-US" dirty="0"/>
          </a:p>
          <a:p>
            <a:pPr>
              <a:buNone/>
            </a:pPr>
            <a:endParaRPr lang="en-US" sz="2600"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All of the above.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advantages</a:t>
            </a:r>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229600" cy="3962400"/>
          </a:xfrm>
        </p:spPr>
        <p:txBody>
          <a:bodyPr>
            <a:normAutofit fontScale="85000" lnSpcReduction="10000"/>
          </a:bodyPr>
          <a:lstStyle/>
          <a:p>
            <a:r>
              <a:rPr lang="en-US" dirty="0"/>
              <a:t>__________ Can get rid of garbage and can grow back each year</a:t>
            </a:r>
          </a:p>
          <a:p>
            <a:r>
              <a:rPr lang="en-US" dirty="0"/>
              <a:t>__________ Earth’s heat never runs out and can heat a home and cool a home</a:t>
            </a:r>
          </a:p>
          <a:p>
            <a:r>
              <a:rPr lang="en-US" dirty="0"/>
              <a:t>__________ Supply never runs out, can be used in remote areas, can be put in unused spaces like roofs</a:t>
            </a:r>
          </a:p>
          <a:p>
            <a:r>
              <a:rPr lang="en-US" dirty="0"/>
              <a:t>__________ Supply never runs out, makes no air pollution, and is the most EFFICIENT way of making electricity</a:t>
            </a:r>
          </a:p>
          <a:p>
            <a:endParaRPr lang="en-US"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Biomass, geothermal, solar, hydropower.</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advantages</a:t>
            </a:r>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229600" cy="3962400"/>
          </a:xfrm>
        </p:spPr>
        <p:txBody>
          <a:bodyPr>
            <a:normAutofit fontScale="77500" lnSpcReduction="20000"/>
          </a:bodyPr>
          <a:lstStyle/>
          <a:p>
            <a:r>
              <a:rPr lang="en-US" dirty="0"/>
              <a:t>__________ Supply never runs out, most homes could have their own turbine in the air making free electricity</a:t>
            </a:r>
          </a:p>
          <a:p>
            <a:r>
              <a:rPr lang="en-US" dirty="0"/>
              <a:t>__________ Most of our nation’s electricity comes from burning it (over 50%) because it’s CHEAP.  We are       </a:t>
            </a:r>
          </a:p>
          <a:p>
            <a:r>
              <a:rPr lang="en-US" dirty="0"/>
              <a:t>very used to using it.  We have enough for 230 more years.</a:t>
            </a:r>
          </a:p>
          <a:p>
            <a:r>
              <a:rPr lang="en-US" dirty="0"/>
              <a:t>__________ The gas is easy to transport by flowing through underground pipelines</a:t>
            </a:r>
          </a:p>
          <a:p>
            <a:r>
              <a:rPr lang="en-US" dirty="0"/>
              <a:t>__________ The liquid is easy to transport by flowing through underground pipelines, makes plastic</a:t>
            </a:r>
          </a:p>
          <a:p>
            <a:r>
              <a:rPr lang="en-US" dirty="0"/>
              <a:t>__________ Uses very little fuel, makes huge amounts of energy, and doesn’t pollute the air</a:t>
            </a:r>
          </a:p>
          <a:p>
            <a:endParaRPr lang="en-US"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Wind, coal, nat. gas, petroleum, uranium</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disadvantages</a:t>
            </a:r>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229600" cy="3962400"/>
          </a:xfrm>
        </p:spPr>
        <p:txBody>
          <a:bodyPr>
            <a:normAutofit fontScale="85000" lnSpcReduction="10000"/>
          </a:bodyPr>
          <a:lstStyle/>
          <a:p>
            <a:r>
              <a:rPr lang="en-US" dirty="0"/>
              <a:t>__________ Burning it may cause unpleasant smells</a:t>
            </a:r>
          </a:p>
          <a:p>
            <a:r>
              <a:rPr lang="en-US" dirty="0"/>
              <a:t>__________ Can kill fish when they hit the turbines</a:t>
            </a:r>
            <a:r>
              <a:rPr lang="en-US"/>
              <a:t>, </a:t>
            </a:r>
            <a:endParaRPr lang="en-US" smtClean="0"/>
          </a:p>
          <a:p>
            <a:r>
              <a:rPr lang="en-US" smtClean="0"/>
              <a:t>__________ </a:t>
            </a:r>
            <a:r>
              <a:rPr lang="en-US" dirty="0"/>
              <a:t>Makes us rely on other countries, spills ruin the environment, and will run out in our lifetime</a:t>
            </a:r>
          </a:p>
          <a:p>
            <a:r>
              <a:rPr lang="en-US" dirty="0"/>
              <a:t>__________ Only works when it’s sunny, and it costs a lot to produce the PV cells</a:t>
            </a:r>
          </a:p>
          <a:p>
            <a:r>
              <a:rPr lang="en-US" dirty="0"/>
              <a:t>__________ Only works when it’s windy</a:t>
            </a:r>
          </a:p>
          <a:p>
            <a:endParaRPr lang="en-US"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Biomass, hydro, petroleum, solar, wind.</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disadvantages</a:t>
            </a:r>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a:spLocks noGrp="1"/>
          </p:cNvSpPr>
          <p:nvPr>
            <p:ph idx="1"/>
          </p:nvPr>
        </p:nvSpPr>
        <p:spPr>
          <a:xfrm>
            <a:off x="457200" y="1524000"/>
            <a:ext cx="8229600" cy="3962400"/>
          </a:xfrm>
        </p:spPr>
        <p:txBody>
          <a:bodyPr>
            <a:normAutofit fontScale="62500" lnSpcReduction="20000"/>
          </a:bodyPr>
          <a:lstStyle/>
          <a:p>
            <a:pPr marL="0" indent="0">
              <a:buNone/>
            </a:pPr>
            <a:r>
              <a:rPr lang="en-US" dirty="0"/>
              <a:t>__________ Produces greenhouse gases, drilling for it can damage ecosystems, and the gas will eventually </a:t>
            </a:r>
          </a:p>
          <a:p>
            <a:pPr marL="0" indent="0">
              <a:buNone/>
            </a:pPr>
            <a:r>
              <a:rPr lang="en-US" dirty="0"/>
              <a:t>run out</a:t>
            </a:r>
          </a:p>
          <a:p>
            <a:pPr marL="0" indent="0">
              <a:buNone/>
            </a:pPr>
            <a:r>
              <a:rPr lang="en-US" dirty="0"/>
              <a:t> </a:t>
            </a:r>
          </a:p>
          <a:p>
            <a:pPr marL="0" indent="0">
              <a:buNone/>
            </a:pPr>
            <a:r>
              <a:rPr lang="en-US" dirty="0"/>
              <a:t>__________ Produces hazardous, toxic waste, and may be a target for terrorists</a:t>
            </a:r>
          </a:p>
          <a:p>
            <a:pPr marL="0" indent="0">
              <a:buNone/>
            </a:pPr>
            <a:r>
              <a:rPr lang="en-US" dirty="0"/>
              <a:t>__________ Produces the MOST air pollution of all the fossil fuels, and mining can damage wildlife habitat </a:t>
            </a:r>
          </a:p>
          <a:p>
            <a:pPr marL="0" indent="0">
              <a:buNone/>
            </a:pPr>
            <a:r>
              <a:rPr lang="en-US" dirty="0"/>
              <a:t>and watersheds</a:t>
            </a:r>
          </a:p>
          <a:p>
            <a:pPr marL="0" indent="0">
              <a:buNone/>
            </a:pPr>
            <a:r>
              <a:rPr lang="en-US" dirty="0"/>
              <a:t> </a:t>
            </a:r>
          </a:p>
          <a:p>
            <a:pPr marL="0" indent="0">
              <a:buNone/>
            </a:pPr>
            <a:r>
              <a:rPr lang="en-US" dirty="0"/>
              <a:t>__________ Since the heating and cooling pipes are under the home and deep underground, repairing them would be difficult.  Can’t be used for electricity in Michigan because we have no geysers.</a:t>
            </a:r>
          </a:p>
          <a:p>
            <a:pPr marL="0" indent="0">
              <a:buNone/>
            </a:pPr>
            <a:endParaRPr lang="en-US" dirty="0"/>
          </a:p>
        </p:txBody>
      </p:sp>
      <p:sp>
        <p:nvSpPr>
          <p:cNvPr id="7"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Nat gas, nuclear, coal, geothermal</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a:t>List 5 ways to conserve electricity:</a:t>
            </a:r>
            <a:br>
              <a:rPr lang="en-US" dirty="0"/>
            </a:br>
            <a:endParaRPr lang="en-US" dirty="0"/>
          </a:p>
        </p:txBody>
      </p:sp>
      <p:sp>
        <p:nvSpPr>
          <p:cNvPr id="5" name="Title 1"/>
          <p:cNvSpPr txBox="1">
            <a:spLocks/>
          </p:cNvSpPr>
          <p:nvPr/>
        </p:nvSpPr>
        <p:spPr>
          <a:xfrm>
            <a:off x="457200" y="5410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74638"/>
            <a:ext cx="8458200" cy="1401762"/>
          </a:xfrm>
        </p:spPr>
        <p:txBody>
          <a:bodyPr/>
          <a:lstStyle/>
          <a:p>
            <a:pPr eaLnBrk="1" hangingPunct="1">
              <a:defRPr/>
            </a:pPr>
            <a:r>
              <a:rPr lang="en-US" altLang="en-US" smtClean="0"/>
              <a:t>A liquid fossil fuel is _______.</a:t>
            </a:r>
          </a:p>
        </p:txBody>
      </p:sp>
      <p:sp>
        <p:nvSpPr>
          <p:cNvPr id="9219" name="Rectangle 3"/>
          <p:cNvSpPr>
            <a:spLocks noGrp="1" noChangeArrowheads="1"/>
          </p:cNvSpPr>
          <p:nvPr>
            <p:ph type="body" sz="half" idx="1"/>
          </p:nvPr>
        </p:nvSpPr>
        <p:spPr>
          <a:xfrm>
            <a:off x="533400" y="1905000"/>
            <a:ext cx="4038600" cy="4495800"/>
          </a:xfrm>
        </p:spPr>
        <p:txBody>
          <a:bodyPr/>
          <a:lstStyle/>
          <a:p>
            <a:pPr marL="609600" indent="-609600" eaLnBrk="1" hangingPunct="1">
              <a:buFont typeface="Wingdings" panose="05000000000000000000" pitchFamily="2" charset="2"/>
              <a:buNone/>
              <a:defRPr/>
            </a:pPr>
            <a:endParaRPr lang="en-US" altLang="en-US" sz="2800" smtClean="0"/>
          </a:p>
          <a:p>
            <a:pPr marL="609600" indent="-609600" eaLnBrk="1" hangingPunct="1">
              <a:buFontTx/>
              <a:buAutoNum type="alphaLcPeriod"/>
              <a:defRPr/>
            </a:pPr>
            <a:r>
              <a:rPr lang="en-US" altLang="en-US" sz="4000" smtClean="0"/>
              <a:t>Natural Gas</a:t>
            </a:r>
          </a:p>
          <a:p>
            <a:pPr marL="609600" indent="-609600" eaLnBrk="1" hangingPunct="1">
              <a:buFontTx/>
              <a:buAutoNum type="alphaLcPeriod"/>
              <a:defRPr/>
            </a:pPr>
            <a:r>
              <a:rPr lang="en-US" altLang="en-US" sz="4000" smtClean="0"/>
              <a:t>Petroleum</a:t>
            </a:r>
          </a:p>
          <a:p>
            <a:pPr marL="609600" indent="-609600" eaLnBrk="1" hangingPunct="1">
              <a:buFontTx/>
              <a:buAutoNum type="alphaLcPeriod"/>
              <a:defRPr/>
            </a:pPr>
            <a:r>
              <a:rPr lang="en-US" altLang="en-US" sz="4000" smtClean="0"/>
              <a:t>Wind</a:t>
            </a:r>
          </a:p>
          <a:p>
            <a:pPr marL="609600" indent="-609600" eaLnBrk="1" hangingPunct="1">
              <a:buFontTx/>
              <a:buAutoNum type="alphaLcPeriod"/>
              <a:defRPr/>
            </a:pPr>
            <a:r>
              <a:rPr lang="en-US" altLang="en-US" sz="4000" smtClean="0"/>
              <a:t>Coal</a:t>
            </a:r>
          </a:p>
        </p:txBody>
      </p:sp>
      <p:pic>
        <p:nvPicPr>
          <p:cNvPr id="819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828800"/>
            <a:ext cx="4038600" cy="4830763"/>
          </a:xfrm>
        </p:spPr>
      </p:pic>
    </p:spTree>
    <p:extLst>
      <p:ext uri="{BB962C8B-B14F-4D97-AF65-F5344CB8AC3E}">
        <p14:creationId xmlns:p14="http://schemas.microsoft.com/office/powerpoint/2010/main" val="1542538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274638"/>
            <a:ext cx="8458200" cy="1401762"/>
          </a:xfrm>
        </p:spPr>
        <p:txBody>
          <a:bodyPr/>
          <a:lstStyle/>
          <a:p>
            <a:pPr eaLnBrk="1" hangingPunct="1">
              <a:defRPr/>
            </a:pPr>
            <a:r>
              <a:rPr lang="en-US" altLang="en-US" smtClean="0"/>
              <a:t>A gaseous fossil fuel is _______.</a:t>
            </a:r>
          </a:p>
        </p:txBody>
      </p:sp>
      <p:sp>
        <p:nvSpPr>
          <p:cNvPr id="10243" name="Rectangle 3"/>
          <p:cNvSpPr>
            <a:spLocks noGrp="1" noChangeArrowheads="1"/>
          </p:cNvSpPr>
          <p:nvPr>
            <p:ph type="body" sz="half" idx="1"/>
          </p:nvPr>
        </p:nvSpPr>
        <p:spPr>
          <a:xfrm>
            <a:off x="533400" y="1905000"/>
            <a:ext cx="4038600" cy="4495800"/>
          </a:xfrm>
        </p:spPr>
        <p:txBody>
          <a:bodyPr/>
          <a:lstStyle/>
          <a:p>
            <a:pPr marL="609600" indent="-609600" eaLnBrk="1" hangingPunct="1">
              <a:buFont typeface="Wingdings" panose="05000000000000000000" pitchFamily="2" charset="2"/>
              <a:buNone/>
              <a:defRPr/>
            </a:pPr>
            <a:endParaRPr lang="en-US" altLang="en-US" sz="2800" smtClean="0"/>
          </a:p>
          <a:p>
            <a:pPr marL="609600" indent="-609600" eaLnBrk="1" hangingPunct="1">
              <a:buFontTx/>
              <a:buAutoNum type="alphaLcPeriod"/>
              <a:defRPr/>
            </a:pPr>
            <a:r>
              <a:rPr lang="en-US" altLang="en-US" sz="4000" smtClean="0"/>
              <a:t>Natural Gas</a:t>
            </a:r>
          </a:p>
          <a:p>
            <a:pPr marL="609600" indent="-609600" eaLnBrk="1" hangingPunct="1">
              <a:buFontTx/>
              <a:buAutoNum type="alphaLcPeriod"/>
              <a:defRPr/>
            </a:pPr>
            <a:r>
              <a:rPr lang="en-US" altLang="en-US" sz="4000" smtClean="0"/>
              <a:t>Petroleum</a:t>
            </a:r>
          </a:p>
          <a:p>
            <a:pPr marL="609600" indent="-609600" eaLnBrk="1" hangingPunct="1">
              <a:buFontTx/>
              <a:buAutoNum type="alphaLcPeriod"/>
              <a:defRPr/>
            </a:pPr>
            <a:r>
              <a:rPr lang="en-US" altLang="en-US" sz="4000" smtClean="0"/>
              <a:t>Wind</a:t>
            </a:r>
          </a:p>
          <a:p>
            <a:pPr marL="609600" indent="-609600" eaLnBrk="1" hangingPunct="1">
              <a:buFontTx/>
              <a:buAutoNum type="alphaLcPeriod"/>
              <a:defRPr/>
            </a:pPr>
            <a:r>
              <a:rPr lang="en-US" altLang="en-US" sz="4000" smtClean="0"/>
              <a:t>Coal</a:t>
            </a:r>
          </a:p>
        </p:txBody>
      </p:sp>
      <p:pic>
        <p:nvPicPr>
          <p:cNvPr id="922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828800"/>
            <a:ext cx="4038600" cy="4830763"/>
          </a:xfrm>
        </p:spPr>
      </p:pic>
    </p:spTree>
    <p:extLst>
      <p:ext uri="{BB962C8B-B14F-4D97-AF65-F5344CB8AC3E}">
        <p14:creationId xmlns:p14="http://schemas.microsoft.com/office/powerpoint/2010/main" val="1494751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74638"/>
            <a:ext cx="8458200" cy="1401762"/>
          </a:xfrm>
        </p:spPr>
        <p:txBody>
          <a:bodyPr>
            <a:normAutofit fontScale="90000"/>
          </a:bodyPr>
          <a:lstStyle/>
          <a:p>
            <a:pPr eaLnBrk="1" hangingPunct="1">
              <a:defRPr/>
            </a:pPr>
            <a:r>
              <a:rPr lang="en-US" altLang="en-US" smtClean="0"/>
              <a:t>________ is energy made from the splitting of atoms.</a:t>
            </a:r>
          </a:p>
        </p:txBody>
      </p:sp>
      <p:sp>
        <p:nvSpPr>
          <p:cNvPr id="11267" name="Rectangle 3"/>
          <p:cNvSpPr>
            <a:spLocks noGrp="1" noChangeArrowheads="1"/>
          </p:cNvSpPr>
          <p:nvPr>
            <p:ph type="body" sz="half" idx="1"/>
          </p:nvPr>
        </p:nvSpPr>
        <p:spPr>
          <a:xfrm>
            <a:off x="533400" y="1905000"/>
            <a:ext cx="4038600" cy="4495800"/>
          </a:xfrm>
        </p:spPr>
        <p:txBody>
          <a:bodyPr/>
          <a:lstStyle/>
          <a:p>
            <a:pPr marL="609600" indent="-609600" eaLnBrk="1" hangingPunct="1">
              <a:buFont typeface="Wingdings" panose="05000000000000000000" pitchFamily="2" charset="2"/>
              <a:buNone/>
              <a:defRPr/>
            </a:pPr>
            <a:endParaRPr lang="en-US" altLang="en-US" sz="2800" smtClean="0"/>
          </a:p>
          <a:p>
            <a:pPr marL="609600" indent="-609600" eaLnBrk="1" hangingPunct="1">
              <a:buFontTx/>
              <a:buAutoNum type="alphaLcPeriod"/>
              <a:defRPr/>
            </a:pPr>
            <a:r>
              <a:rPr lang="en-US" altLang="en-US" sz="4000" smtClean="0"/>
              <a:t>Nuclear Energy</a:t>
            </a:r>
          </a:p>
          <a:p>
            <a:pPr marL="609600" indent="-609600" eaLnBrk="1" hangingPunct="1">
              <a:buFontTx/>
              <a:buAutoNum type="alphaLcPeriod"/>
              <a:defRPr/>
            </a:pPr>
            <a:r>
              <a:rPr lang="en-US" altLang="en-US" sz="4000" smtClean="0"/>
              <a:t>Fission</a:t>
            </a:r>
          </a:p>
          <a:p>
            <a:pPr marL="609600" indent="-609600" eaLnBrk="1" hangingPunct="1">
              <a:buFontTx/>
              <a:buAutoNum type="alphaLcPeriod"/>
              <a:defRPr/>
            </a:pPr>
            <a:r>
              <a:rPr lang="en-US" altLang="en-US" sz="4000" smtClean="0"/>
              <a:t>Fusion</a:t>
            </a:r>
          </a:p>
          <a:p>
            <a:pPr marL="609600" indent="-609600" eaLnBrk="1" hangingPunct="1">
              <a:buFontTx/>
              <a:buAutoNum type="alphaLcPeriod"/>
              <a:defRPr/>
            </a:pPr>
            <a:r>
              <a:rPr lang="en-US" altLang="en-US" sz="4000" smtClean="0"/>
              <a:t>Uranium</a:t>
            </a:r>
          </a:p>
        </p:txBody>
      </p:sp>
      <p:pic>
        <p:nvPicPr>
          <p:cNvPr id="1024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828800"/>
            <a:ext cx="4038600" cy="4830763"/>
          </a:xfrm>
        </p:spPr>
      </p:pic>
    </p:spTree>
    <p:extLst>
      <p:ext uri="{BB962C8B-B14F-4D97-AF65-F5344CB8AC3E}">
        <p14:creationId xmlns:p14="http://schemas.microsoft.com/office/powerpoint/2010/main" val="201159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274638"/>
            <a:ext cx="8458200" cy="1401762"/>
          </a:xfrm>
        </p:spPr>
        <p:txBody>
          <a:bodyPr>
            <a:normAutofit fontScale="90000"/>
          </a:bodyPr>
          <a:lstStyle/>
          <a:p>
            <a:pPr eaLnBrk="1" hangingPunct="1">
              <a:defRPr/>
            </a:pPr>
            <a:r>
              <a:rPr lang="en-US" altLang="en-US" dirty="0" smtClean="0"/>
              <a:t>________ is a large atom that undergoes fission in a nuclear power plant.</a:t>
            </a:r>
          </a:p>
        </p:txBody>
      </p:sp>
      <p:sp>
        <p:nvSpPr>
          <p:cNvPr id="12291" name="Rectangle 3"/>
          <p:cNvSpPr>
            <a:spLocks noGrp="1" noChangeArrowheads="1"/>
          </p:cNvSpPr>
          <p:nvPr>
            <p:ph type="body" sz="half" idx="1"/>
          </p:nvPr>
        </p:nvSpPr>
        <p:spPr>
          <a:xfrm>
            <a:off x="533400" y="2286000"/>
            <a:ext cx="4038600" cy="4114800"/>
          </a:xfrm>
        </p:spPr>
        <p:txBody>
          <a:bodyPr/>
          <a:lstStyle/>
          <a:p>
            <a:pPr marL="609600" indent="-609600" eaLnBrk="1" hangingPunct="1">
              <a:buFont typeface="Wingdings" panose="05000000000000000000" pitchFamily="2" charset="2"/>
              <a:buNone/>
              <a:defRPr/>
            </a:pPr>
            <a:endParaRPr lang="en-US" altLang="en-US" sz="2800" smtClean="0"/>
          </a:p>
          <a:p>
            <a:pPr marL="609600" indent="-609600" eaLnBrk="1" hangingPunct="1">
              <a:buFontTx/>
              <a:buAutoNum type="alphaLcPeriod"/>
              <a:defRPr/>
            </a:pPr>
            <a:r>
              <a:rPr lang="en-US" altLang="en-US" sz="4000" smtClean="0"/>
              <a:t>Uranium</a:t>
            </a:r>
          </a:p>
          <a:p>
            <a:pPr marL="609600" indent="-609600" eaLnBrk="1" hangingPunct="1">
              <a:buFontTx/>
              <a:buAutoNum type="alphaLcPeriod"/>
              <a:defRPr/>
            </a:pPr>
            <a:r>
              <a:rPr lang="en-US" altLang="en-US" sz="4000" smtClean="0"/>
              <a:t>Petroleum</a:t>
            </a:r>
          </a:p>
          <a:p>
            <a:pPr marL="609600" indent="-609600" eaLnBrk="1" hangingPunct="1">
              <a:buFontTx/>
              <a:buAutoNum type="alphaLcPeriod"/>
              <a:defRPr/>
            </a:pPr>
            <a:r>
              <a:rPr lang="en-US" altLang="en-US" sz="4000" smtClean="0"/>
              <a:t>Fission</a:t>
            </a:r>
          </a:p>
          <a:p>
            <a:pPr marL="609600" indent="-609600" eaLnBrk="1" hangingPunct="1">
              <a:buFontTx/>
              <a:buAutoNum type="alphaLcPeriod"/>
              <a:defRPr/>
            </a:pPr>
            <a:r>
              <a:rPr lang="en-US" altLang="en-US" sz="4000" smtClean="0"/>
              <a:t>Fossil Fuel</a:t>
            </a:r>
          </a:p>
        </p:txBody>
      </p:sp>
      <p:pic>
        <p:nvPicPr>
          <p:cNvPr id="1126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2209800"/>
            <a:ext cx="4038600" cy="4449763"/>
          </a:xfrm>
        </p:spPr>
      </p:pic>
    </p:spTree>
    <p:extLst>
      <p:ext uri="{BB962C8B-B14F-4D97-AF65-F5344CB8AC3E}">
        <p14:creationId xmlns:p14="http://schemas.microsoft.com/office/powerpoint/2010/main" val="1915621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856</Words>
  <Application>Microsoft Office PowerPoint</Application>
  <PresentationFormat>On-screen Show (4:3)</PresentationFormat>
  <Paragraphs>142</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Wingdings</vt:lpstr>
      <vt:lpstr>Office Theme</vt:lpstr>
      <vt:lpstr>Energy and resources review</vt:lpstr>
      <vt:lpstr>The using of a natural resource is called ___________.</vt:lpstr>
      <vt:lpstr>A ___________ is a naturally occurring substance found on earth that is used by humans.</vt:lpstr>
      <vt:lpstr>_______ is a solid fossil fuel.</vt:lpstr>
      <vt:lpstr>________ is the splitting of atoms.</vt:lpstr>
      <vt:lpstr>A liquid fossil fuel is _______.</vt:lpstr>
      <vt:lpstr>A gaseous fossil fuel is _______.</vt:lpstr>
      <vt:lpstr>________ is energy made from the splitting of atoms.</vt:lpstr>
      <vt:lpstr>________ is a large atom that undergoes fission in a nuclear power plant.</vt:lpstr>
      <vt:lpstr>_______ are ancient plants and animals that have been transformed by the earth into burnable solids, liquids, and gases.</vt:lpstr>
      <vt:lpstr>   WHAT IS THE NAME OF THE ENERGY SOURCE?  IS IT RENEWABLE, OR NON RENEWABLE?    </vt:lpstr>
      <vt:lpstr>     WIND- RENEWABLE      </vt:lpstr>
      <vt:lpstr>SOLAR—photovoltaic cells RENEWABLE</vt:lpstr>
      <vt:lpstr>SOLAR—thermal  RENEWABLE</vt:lpstr>
      <vt:lpstr>FOSSIL FUEL--Petroleum (oil) NON RENEWABLE</vt:lpstr>
      <vt:lpstr>oil well- NON RENEWABLE</vt:lpstr>
      <vt:lpstr>PRODUCTS MADE FROM PETROLEUM</vt:lpstr>
      <vt:lpstr>                           plastics</vt:lpstr>
      <vt:lpstr>asphalt</vt:lpstr>
      <vt:lpstr>Gas and Diesel fuel</vt:lpstr>
      <vt:lpstr>Jet fuel</vt:lpstr>
      <vt:lpstr>kerosene</vt:lpstr>
      <vt:lpstr>FOSSIL FUEL—coal NON RENEWABLE</vt:lpstr>
      <vt:lpstr>FOSSIL FUEL-natural gas NON RENEWABLE</vt:lpstr>
      <vt:lpstr>GEOTHERMAL-closed loop RENEWABLE</vt:lpstr>
      <vt:lpstr>GEOTHERMAL electricity  NON RENEWABLE</vt:lpstr>
      <vt:lpstr>HYDROELECTRIC-tidal energy RENEWABLE</vt:lpstr>
      <vt:lpstr>HYDROELECTRIC- dams RENEWABLE</vt:lpstr>
      <vt:lpstr>BIOMASS– wood RENEWABLE</vt:lpstr>
      <vt:lpstr>BIOMASS—landfill methane RENEWABLE</vt:lpstr>
      <vt:lpstr>Landfill methane RENEWABLE</vt:lpstr>
      <vt:lpstr>BIOMASS—trash incineration RENEWABLE</vt:lpstr>
      <vt:lpstr>NUCLEAR POWER—Uranium  NON RENEWABLE</vt:lpstr>
      <vt:lpstr>Nuclear power plant NON RENEWABLE</vt:lpstr>
      <vt:lpstr>PowerPoint Presentation</vt:lpstr>
      <vt:lpstr>Which energy FORM is it? </vt:lpstr>
      <vt:lpstr>CHEMICAL POTENTIAL</vt:lpstr>
      <vt:lpstr>NUCLEAR POTENTIAL</vt:lpstr>
      <vt:lpstr>GRAVITATIONAL POTENTIAL</vt:lpstr>
      <vt:lpstr>ELASTIC POTENTIAL</vt:lpstr>
      <vt:lpstr>ELECTRIC KINETIC</vt:lpstr>
      <vt:lpstr>MOTION KINETIC</vt:lpstr>
      <vt:lpstr>RADIANT KINETIC</vt:lpstr>
      <vt:lpstr>THERMAL KINETIC</vt:lpstr>
      <vt:lpstr>SOUND KINETIC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vt:lpstr>
      <vt:lpstr>advantages</vt:lpstr>
      <vt:lpstr>disadvantages</vt:lpstr>
      <vt:lpstr>disadvantages</vt:lpstr>
      <vt:lpstr>List 5 ways to conserve electricity: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resources review</dc:title>
  <dc:creator>Lisa</dc:creator>
  <cp:lastModifiedBy>Lisa Dailey</cp:lastModifiedBy>
  <cp:revision>10</cp:revision>
  <dcterms:created xsi:type="dcterms:W3CDTF">2016-05-06T00:57:31Z</dcterms:created>
  <dcterms:modified xsi:type="dcterms:W3CDTF">2023-04-21T16:27:44Z</dcterms:modified>
</cp:coreProperties>
</file>