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390" r:id="rId2"/>
    <p:sldId id="389" r:id="rId3"/>
    <p:sldId id="391" r:id="rId4"/>
    <p:sldId id="392" r:id="rId5"/>
    <p:sldId id="408" r:id="rId6"/>
    <p:sldId id="394" r:id="rId7"/>
    <p:sldId id="414" r:id="rId8"/>
    <p:sldId id="413" r:id="rId9"/>
    <p:sldId id="419" r:id="rId10"/>
    <p:sldId id="418" r:id="rId11"/>
    <p:sldId id="416" r:id="rId12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8000"/>
    <a:srgbClr val="000000"/>
    <a:srgbClr val="CC0000"/>
    <a:srgbClr val="FFEA18"/>
    <a:srgbClr val="FFCC18"/>
    <a:srgbClr val="6600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57" autoAdjust="0"/>
    <p:restoredTop sz="90924" autoAdjust="0"/>
  </p:normalViewPr>
  <p:slideViewPr>
    <p:cSldViewPr snapToGrid="0">
      <p:cViewPr varScale="1">
        <p:scale>
          <a:sx n="83" d="100"/>
          <a:sy n="83" d="100"/>
        </p:scale>
        <p:origin x="27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096000" y="8686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4219BB46-7ACD-4B48-B285-D391F64AE0D9}" type="slidenum">
              <a:rPr lang="en-US" altLang="en-US"/>
              <a:pPr/>
              <a:t>‹#›</a:t>
            </a:fld>
            <a:endParaRPr lang="en-US" altLang="en-US" sz="120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28600" y="223838"/>
            <a:ext cx="6400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tabLst>
                <a:tab pos="6170613" algn="r"/>
              </a:tabLst>
              <a:defRPr sz="2400">
                <a:solidFill>
                  <a:schemeClr val="tx1"/>
                </a:solidFill>
                <a:latin typeface="Times" pitchFamily="84" charset="0"/>
              </a:defRPr>
            </a:lvl1pPr>
            <a:lvl2pPr algn="l">
              <a:tabLst>
                <a:tab pos="6170613" algn="r"/>
              </a:tabLst>
              <a:defRPr sz="2400">
                <a:solidFill>
                  <a:schemeClr val="tx1"/>
                </a:solidFill>
                <a:latin typeface="Times" pitchFamily="84" charset="0"/>
              </a:defRPr>
            </a:lvl2pPr>
            <a:lvl3pPr algn="l">
              <a:tabLst>
                <a:tab pos="6170613" algn="r"/>
              </a:tabLst>
              <a:defRPr sz="2400">
                <a:solidFill>
                  <a:schemeClr val="tx1"/>
                </a:solidFill>
                <a:latin typeface="Times" pitchFamily="84" charset="0"/>
              </a:defRPr>
            </a:lvl3pPr>
            <a:lvl4pPr algn="l">
              <a:tabLst>
                <a:tab pos="6170613" algn="r"/>
              </a:tabLst>
              <a:defRPr sz="2400">
                <a:solidFill>
                  <a:schemeClr val="tx1"/>
                </a:solidFill>
                <a:latin typeface="Times" pitchFamily="84" charset="0"/>
              </a:defRPr>
            </a:lvl4pPr>
            <a:lvl5pPr algn="l">
              <a:tabLst>
                <a:tab pos="6170613" algn="r"/>
              </a:tabLst>
              <a:defRPr sz="2400">
                <a:solidFill>
                  <a:schemeClr val="tx1"/>
                </a:solidFill>
                <a:latin typeface="Times" pitchFamily="8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170613" algn="r"/>
              </a:tabLst>
              <a:defRPr sz="2400">
                <a:solidFill>
                  <a:schemeClr val="tx1"/>
                </a:solidFill>
                <a:latin typeface="Times" pitchFamily="8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170613" algn="r"/>
              </a:tabLst>
              <a:defRPr sz="2400">
                <a:solidFill>
                  <a:schemeClr val="tx1"/>
                </a:solidFill>
                <a:latin typeface="Times" pitchFamily="8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170613" algn="r"/>
              </a:tabLst>
              <a:defRPr sz="2400">
                <a:solidFill>
                  <a:schemeClr val="tx1"/>
                </a:solidFill>
                <a:latin typeface="Times" pitchFamily="8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170613" algn="r"/>
              </a:tabLst>
              <a:defRPr sz="2400">
                <a:solidFill>
                  <a:schemeClr val="tx1"/>
                </a:solidFill>
                <a:latin typeface="Times" pitchFamily="84" charset="0"/>
              </a:defRPr>
            </a:lvl9pPr>
          </a:lstStyle>
          <a:p>
            <a:pPr>
              <a:defRPr/>
            </a:pPr>
            <a:r>
              <a:rPr lang="en-US" sz="1100" b="1" dirty="0">
                <a:latin typeface="Arial" charset="0"/>
              </a:rPr>
              <a:t> </a:t>
            </a:r>
            <a:r>
              <a:rPr lang="en-US" sz="1100" b="1" dirty="0" smtClean="0">
                <a:latin typeface="Arial" charset="0"/>
              </a:rPr>
              <a:t>                                                                 </a:t>
            </a:r>
            <a:r>
              <a:rPr lang="en-US" sz="1400" b="1" dirty="0" smtClean="0">
                <a:latin typeface="Arial" charset="0"/>
              </a:rPr>
              <a:t>AP Biology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endParaRPr lang="en-US" noProof="0" smtClean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fld id="{750EE8E6-B9F1-4E99-AD0E-BFE02862D8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227013" indent="-112713" algn="l" rtl="0" eaLnBrk="0" fontAlgn="base" hangingPunct="0">
      <a:spcBef>
        <a:spcPct val="30000"/>
      </a:spcBef>
      <a:spcAft>
        <a:spcPct val="0"/>
      </a:spcAft>
      <a:buFont typeface="Wingdings" panose="05000000000000000000" pitchFamily="2" charset="2"/>
      <a:buChar char="§"/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463550" indent="-122238" algn="l" rtl="0" eaLnBrk="0" fontAlgn="base" hangingPunct="0">
      <a:spcBef>
        <a:spcPct val="30000"/>
      </a:spcBef>
      <a:spcAft>
        <a:spcPct val="0"/>
      </a:spcAft>
      <a:buFont typeface="Wingdings" panose="05000000000000000000" pitchFamily="2" charset="2"/>
      <a:buChar char="§"/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577850" algn="l" rtl="0" eaLnBrk="0" fontAlgn="base" hangingPunct="0">
      <a:spcBef>
        <a:spcPct val="30000"/>
      </a:spcBef>
      <a:spcAft>
        <a:spcPct val="0"/>
      </a:spcAft>
      <a:buFont typeface="Wingdings" panose="05000000000000000000" pitchFamily="2" charset="2"/>
      <a:buChar char="§"/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34147D-2BD6-4E94-99D0-02F705AED511}" type="slidenum">
              <a:rPr lang="en-US" altLang="en-US" sz="1200">
                <a:latin typeface="Times" panose="02020603050405020304" pitchFamily="18" charset="0"/>
              </a:rPr>
              <a:pPr/>
              <a:t>1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01ACDD-3795-4D85-ACBE-FA73924CCA1B}" type="slidenum">
              <a:rPr lang="en-US" altLang="en-US" sz="1200">
                <a:latin typeface="Times" panose="02020603050405020304" pitchFamily="18" charset="0"/>
              </a:rPr>
              <a:pPr/>
              <a:t>10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244278-B929-403E-82A3-31FFB054D819}" type="slidenum">
              <a:rPr lang="en-US" altLang="en-US" sz="1200">
                <a:latin typeface="Times" panose="02020603050405020304" pitchFamily="18" charset="0"/>
              </a:rPr>
              <a:pPr/>
              <a:t>11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E3A444-1C5A-4139-B5A3-368A8EBAD385}" type="slidenum">
              <a:rPr lang="en-US" altLang="en-US" sz="1200">
                <a:latin typeface="Times" panose="02020603050405020304" pitchFamily="18" charset="0"/>
              </a:rPr>
              <a:pPr/>
              <a:t>2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646EE5-1A61-447B-9294-8F51E26503B0}" type="slidenum">
              <a:rPr lang="en-US" altLang="en-US" sz="1200">
                <a:latin typeface="Times" panose="02020603050405020304" pitchFamily="18" charset="0"/>
              </a:rPr>
              <a:pPr/>
              <a:t>3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350469-91D0-4FF4-ADAD-19D59D614FFA}" type="slidenum">
              <a:rPr lang="en-US" altLang="en-US" sz="1200">
                <a:latin typeface="Times" panose="02020603050405020304" pitchFamily="18" charset="0"/>
              </a:rPr>
              <a:pPr/>
              <a:t>4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0373CA-F2A4-489B-836B-A3A1DF2AE6AA}" type="slidenum">
              <a:rPr lang="en-US" altLang="en-US" sz="1200">
                <a:latin typeface="Times" panose="02020603050405020304" pitchFamily="18" charset="0"/>
              </a:rPr>
              <a:pPr/>
              <a:t>5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97E672-A29E-4D76-970F-86199C34AFFA}" type="slidenum">
              <a:rPr lang="en-US" altLang="en-US" sz="1200">
                <a:latin typeface="Times" panose="02020603050405020304" pitchFamily="18" charset="0"/>
              </a:rPr>
              <a:pPr/>
              <a:t>6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4DB3E0-B64C-40BF-BA12-9245633DC98F}" type="slidenum">
              <a:rPr lang="en-US" altLang="en-US" sz="1200">
                <a:latin typeface="Times" panose="02020603050405020304" pitchFamily="18" charset="0"/>
              </a:rPr>
              <a:pPr/>
              <a:t>7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26C71F-6017-46E4-B12A-219CD8D5DD88}" type="slidenum">
              <a:rPr lang="en-US" altLang="en-US" sz="1200">
                <a:latin typeface="Times" panose="02020603050405020304" pitchFamily="18" charset="0"/>
              </a:rPr>
              <a:pPr/>
              <a:t>8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DE74B3-47F1-4B45-964B-CDD45C31F71A}" type="slidenum">
              <a:rPr lang="en-US" altLang="en-US" sz="1200">
                <a:latin typeface="Times" panose="02020603050405020304" pitchFamily="18" charset="0"/>
              </a:rPr>
              <a:pPr/>
              <a:t>9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3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>
              <a:latin typeface="Times" pitchFamily="84" charset="0"/>
            </a:endParaRPr>
          </a:p>
        </p:txBody>
      </p:sp>
      <p:sp>
        <p:nvSpPr>
          <p:cNvPr id="5" name="Rectangle 74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grpSp>
        <p:nvGrpSpPr>
          <p:cNvPr id="6" name="Group 78"/>
          <p:cNvGrpSpPr>
            <a:grpSpLocks/>
          </p:cNvGrpSpPr>
          <p:nvPr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7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grpSp>
        <p:nvGrpSpPr>
          <p:cNvPr id="10" name="Group 79"/>
          <p:cNvGrpSpPr>
            <a:grpSpLocks/>
          </p:cNvGrpSpPr>
          <p:nvPr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11" name="Line 80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81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82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altLang="en-US" sz="1600" b="1" smtClean="0"/>
              <a:t>AP Biology</a:t>
            </a:r>
            <a:endParaRPr lang="en-US" altLang="en-US" smtClean="0">
              <a:latin typeface="Times" pitchFamily="84" charset="0"/>
            </a:endParaRP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84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" name="Rectangle 6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934200" y="6264275"/>
            <a:ext cx="1524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2006-2007</a:t>
            </a:r>
            <a:endParaRPr lang="en-US" b="0"/>
          </a:p>
        </p:txBody>
      </p:sp>
      <p:sp>
        <p:nvSpPr>
          <p:cNvPr id="16" name="Rectangle 7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19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4EAFED-F36E-47BE-AB04-34FA77789415}" type="slidenum">
              <a:rPr lang="en-US" altLang="en-US"/>
              <a:pPr/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38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EF2561-14EB-459E-BCC9-88A71486E301}" type="slidenum">
              <a:rPr lang="en-US" altLang="en-US"/>
              <a:pPr/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03828-63F3-4ED9-BF50-6B5F92691DDF}" type="slidenum">
              <a:rPr lang="en-US" altLang="en-US"/>
              <a:pPr/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43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2C4430-2384-4F09-9156-6A24BFB00815}" type="slidenum">
              <a:rPr lang="en-US" altLang="en-US"/>
              <a:pPr/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99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B3E271-4922-4BCD-9B57-1AA2FF7FBC2E}" type="slidenum">
              <a:rPr lang="en-US" altLang="en-US"/>
              <a:pPr/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8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876A0-166A-4842-9D49-F5AB06492A75}" type="slidenum">
              <a:rPr lang="en-US" altLang="en-US"/>
              <a:pPr/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6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DC047-5959-417A-AD2C-2C12FEA8E1F6}" type="slidenum">
              <a:rPr lang="en-US" altLang="en-US"/>
              <a:pPr/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51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F5528-B75A-45CF-8303-71A98EA8C9D1}" type="slidenum">
              <a:rPr lang="en-US" altLang="en-US"/>
              <a:pPr/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44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FDB87-36E0-4CC3-81B3-728B107E07BD}" type="slidenum">
              <a:rPr lang="en-US" altLang="en-US"/>
              <a:pPr/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9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76D31-8B44-4BB5-8C13-77EE9E72726A}" type="slidenum">
              <a:rPr lang="en-US" altLang="en-US"/>
              <a:pPr/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fld id="{241CC906-C1C9-487E-BA3A-F8BEE923AA6B}" type="slidenum">
              <a:rPr lang="en-US" altLang="en-US"/>
              <a:pPr/>
              <a:t>‹#›</a:t>
            </a:fld>
            <a:endParaRPr lang="en-US" altLang="en-US">
              <a:solidFill>
                <a:schemeClr val="hlink"/>
              </a:solidFill>
            </a:endParaRPr>
          </a:p>
        </p:txBody>
      </p:sp>
      <p:sp>
        <p:nvSpPr>
          <p:cNvPr id="1029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32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>
              <a:latin typeface="Times" pitchFamily="84" charset="0"/>
            </a:endParaRPr>
          </a:p>
        </p:txBody>
      </p:sp>
      <p:sp>
        <p:nvSpPr>
          <p:cNvPr id="1033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34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altLang="en-US" sz="1600" b="1" smtClean="0"/>
              <a:t>AP Biology</a:t>
            </a:r>
            <a:endParaRPr lang="en-US" altLang="en-US" smtClean="0">
              <a:latin typeface="Times" pitchFamily="8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anose="05000000000000000000" pitchFamily="2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anose="05000000000000000000" pitchFamily="2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anose="05000000000000000000" pitchFamily="2" charset="2"/>
        <a:buChar char="w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bin"/><Relationship Id="rId5" Type="http://schemas.openxmlformats.org/officeDocument/2006/relationships/audio" Target="../media/audio6.bin"/><Relationship Id="rId4" Type="http://schemas.openxmlformats.org/officeDocument/2006/relationships/audio" Target="../media/audio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audio" Target="../media/audio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audio" Target="../media/audio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audio" Target="../media/audio3.bin"/><Relationship Id="rId7" Type="http://schemas.openxmlformats.org/officeDocument/2006/relationships/audio" Target="../media/audio5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bin"/><Relationship Id="rId5" Type="http://schemas.openxmlformats.org/officeDocument/2006/relationships/audio" Target="../media/audio2.bin"/><Relationship Id="rId4" Type="http://schemas.openxmlformats.org/officeDocument/2006/relationships/audio" Target="../media/audio1.bin"/><Relationship Id="rId9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audio" Target="../media/audio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bin"/><Relationship Id="rId5" Type="http://schemas.openxmlformats.org/officeDocument/2006/relationships/audio" Target="../media/audio4.bin"/><Relationship Id="rId4" Type="http://schemas.openxmlformats.org/officeDocument/2006/relationships/audio" Target="../media/audio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audio" Target="../media/audio2.bin"/><Relationship Id="rId4" Type="http://schemas.openxmlformats.org/officeDocument/2006/relationships/audio" Target="../media/audio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1.bin"/><Relationship Id="rId7" Type="http://schemas.openxmlformats.org/officeDocument/2006/relationships/audio" Target="../media/audio3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bin"/><Relationship Id="rId5" Type="http://schemas.openxmlformats.org/officeDocument/2006/relationships/audio" Target="../media/audio6.bin"/><Relationship Id="rId4" Type="http://schemas.openxmlformats.org/officeDocument/2006/relationships/audio" Target="../media/audio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4_01AquariumEcosystem_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"/>
            <a:ext cx="91440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119813" y="6216650"/>
            <a:ext cx="2852737" cy="641350"/>
          </a:xfrm>
          <a:prstGeom prst="rect">
            <a:avLst/>
          </a:prstGeom>
          <a:solidFill>
            <a:srgbClr val="2A9F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Ecosystems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83086" y="769680"/>
            <a:ext cx="6163095" cy="255454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We have studied how matter cycles through the 4 spheres, but how does energy cycle? 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Ecological pyramid</a:t>
            </a:r>
          </a:p>
        </p:txBody>
      </p:sp>
      <p:pic>
        <p:nvPicPr>
          <p:cNvPr id="22531" name="Picture 10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1"/>
          <a:stretch>
            <a:fillRect/>
          </a:stretch>
        </p:blipFill>
        <p:spPr bwMode="auto">
          <a:xfrm>
            <a:off x="393700" y="2455863"/>
            <a:ext cx="8458200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2068" name="Rectangle 102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0010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2800" smtClean="0"/>
              <a:t>Loss of energy between levels of food chain</a:t>
            </a:r>
          </a:p>
          <a:p>
            <a:pPr lvl="1" eaLnBrk="1" hangingPunct="1"/>
            <a:r>
              <a:rPr lang="en-US" altLang="en-US" sz="2400" smtClean="0"/>
              <a:t>can feed fewer animals in each level</a:t>
            </a:r>
            <a:endParaRPr lang="en-US" altLang="en-US" sz="2000" smtClean="0"/>
          </a:p>
        </p:txBody>
      </p:sp>
      <p:sp>
        <p:nvSpPr>
          <p:cNvPr id="472069" name="AutoShape 1029"/>
          <p:cNvSpPr>
            <a:spLocks noChangeArrowheads="1"/>
          </p:cNvSpPr>
          <p:nvPr/>
        </p:nvSpPr>
        <p:spPr bwMode="auto">
          <a:xfrm>
            <a:off x="1881188" y="2182813"/>
            <a:ext cx="6143625" cy="4675187"/>
          </a:xfrm>
          <a:prstGeom prst="triangle">
            <a:avLst>
              <a:gd name="adj" fmla="val 50000"/>
            </a:avLst>
          </a:prstGeom>
          <a:solidFill>
            <a:srgbClr val="FFEA18">
              <a:alpha val="20000"/>
            </a:srgbClr>
          </a:solidFill>
          <a:ln w="5715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0">
              <a:solidFill>
                <a:schemeClr val="tx1"/>
              </a:solidFill>
            </a:endParaRPr>
          </a:p>
        </p:txBody>
      </p:sp>
      <p:sp>
        <p:nvSpPr>
          <p:cNvPr id="472070" name="AutoShape 1030"/>
          <p:cNvSpPr>
            <a:spLocks noChangeArrowheads="1"/>
          </p:cNvSpPr>
          <p:nvPr/>
        </p:nvSpPr>
        <p:spPr bwMode="auto">
          <a:xfrm>
            <a:off x="4067175" y="5783263"/>
            <a:ext cx="1741488" cy="34925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" tIns="0" rIns="45720" bIns="0" anchor="ctr">
            <a:spAutoFit/>
          </a:bodyPr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1,000,000,000</a:t>
            </a:r>
          </a:p>
        </p:txBody>
      </p:sp>
      <p:sp>
        <p:nvSpPr>
          <p:cNvPr id="472071" name="AutoShape 1031"/>
          <p:cNvSpPr>
            <a:spLocks noChangeArrowheads="1"/>
          </p:cNvSpPr>
          <p:nvPr/>
        </p:nvSpPr>
        <p:spPr bwMode="auto">
          <a:xfrm>
            <a:off x="4421188" y="4740275"/>
            <a:ext cx="1035050" cy="34925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" tIns="0" rIns="45720" bIns="0" anchor="ctr">
            <a:spAutoFit/>
          </a:bodyPr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100,000</a:t>
            </a:r>
          </a:p>
        </p:txBody>
      </p:sp>
      <p:sp>
        <p:nvSpPr>
          <p:cNvPr id="472072" name="AutoShape 1032"/>
          <p:cNvSpPr>
            <a:spLocks noChangeArrowheads="1"/>
          </p:cNvSpPr>
          <p:nvPr/>
        </p:nvSpPr>
        <p:spPr bwMode="auto">
          <a:xfrm>
            <a:off x="4668838" y="3697288"/>
            <a:ext cx="538162" cy="34925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" tIns="0" rIns="45720" bIns="0" anchor="ctr">
            <a:spAutoFit/>
          </a:bodyPr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100</a:t>
            </a:r>
          </a:p>
        </p:txBody>
      </p:sp>
      <p:sp>
        <p:nvSpPr>
          <p:cNvPr id="472073" name="AutoShape 1033"/>
          <p:cNvSpPr>
            <a:spLocks noChangeArrowheads="1"/>
          </p:cNvSpPr>
          <p:nvPr/>
        </p:nvSpPr>
        <p:spPr bwMode="auto">
          <a:xfrm>
            <a:off x="4803775" y="2660650"/>
            <a:ext cx="266700" cy="33972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432" tIns="0" rIns="45720" bIns="0" anchor="ctr">
            <a:spAutoFit/>
          </a:bodyPr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472076" name="AutoShape 1036"/>
          <p:cNvSpPr>
            <a:spLocks noChangeArrowheads="1"/>
          </p:cNvSpPr>
          <p:nvPr/>
        </p:nvSpPr>
        <p:spPr bwMode="auto">
          <a:xfrm>
            <a:off x="7759700" y="-512763"/>
            <a:ext cx="2293938" cy="2293938"/>
          </a:xfrm>
          <a:prstGeom prst="sun">
            <a:avLst>
              <a:gd name="adj" fmla="val 25000"/>
            </a:avLst>
          </a:pr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CC0000"/>
                </a:solidFill>
              </a:rPr>
              <a:t>sun</a:t>
            </a:r>
            <a:endParaRPr lang="en-US" altLang="en-US" sz="2400" b="0" u="sng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2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2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472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2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20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20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20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2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2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472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8" grpId="0" build="p" autoUpdateAnimBg="0"/>
      <p:bldP spid="472069" grpId="0" animBg="1"/>
      <p:bldP spid="472070" grpId="0" animBg="1"/>
      <p:bldP spid="472071" grpId="0" animBg="1"/>
      <p:bldP spid="472072" grpId="0" animBg="1"/>
      <p:bldP spid="472073" grpId="0" animBg="1"/>
      <p:bldP spid="4720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Food webs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8" b="3000"/>
          <a:stretch>
            <a:fillRect/>
          </a:stretch>
        </p:blipFill>
        <p:spPr bwMode="auto">
          <a:xfrm>
            <a:off x="4029075" y="609600"/>
            <a:ext cx="511492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797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22300" y="1468438"/>
            <a:ext cx="4325938" cy="4854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Show in a more complicated way how energy flows</a:t>
            </a:r>
            <a:endParaRPr lang="en-US" altLang="en-US" u="sng" dirty="0" smtClean="0">
              <a:solidFill>
                <a:schemeClr val="tx2"/>
              </a:solidFill>
            </a:endParaRPr>
          </a:p>
          <a:p>
            <a:pPr marL="342900" lvl="1" indent="-342900" eaLnBrk="1" hangingPunct="1">
              <a:lnSpc>
                <a:spcPct val="90000"/>
              </a:lnSpc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dirty="0" smtClean="0"/>
              <a:t>A species may weave into web at more than one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7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7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7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7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2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Oval 2"/>
          <p:cNvSpPr>
            <a:spLocks noChangeArrowheads="1"/>
          </p:cNvSpPr>
          <p:nvPr/>
        </p:nvSpPr>
        <p:spPr bwMode="auto">
          <a:xfrm>
            <a:off x="2003425" y="1060450"/>
            <a:ext cx="5715000" cy="5715000"/>
          </a:xfrm>
          <a:prstGeom prst="ellipse">
            <a:avLst/>
          </a:prstGeom>
          <a:solidFill>
            <a:srgbClr val="0F116A"/>
          </a:solidFill>
          <a:ln w="38100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biosphere</a:t>
            </a:r>
          </a:p>
        </p:txBody>
      </p:sp>
      <p:pic>
        <p:nvPicPr>
          <p:cNvPr id="4099" name="Picture 3" descr="207141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735013"/>
            <a:ext cx="6289675" cy="633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748" name="Oval 4"/>
          <p:cNvSpPr>
            <a:spLocks noChangeArrowheads="1"/>
          </p:cNvSpPr>
          <p:nvPr/>
        </p:nvSpPr>
        <p:spPr bwMode="auto">
          <a:xfrm>
            <a:off x="2651125" y="1708150"/>
            <a:ext cx="4419600" cy="4419600"/>
          </a:xfrm>
          <a:prstGeom prst="ellipse">
            <a:avLst/>
          </a:prstGeom>
          <a:solidFill>
            <a:srgbClr val="00A700"/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ecosystem</a:t>
            </a:r>
          </a:p>
        </p:txBody>
      </p:sp>
      <p:sp>
        <p:nvSpPr>
          <p:cNvPr id="415749" name="Oval 5"/>
          <p:cNvSpPr>
            <a:spLocks noChangeArrowheads="1"/>
          </p:cNvSpPr>
          <p:nvPr/>
        </p:nvSpPr>
        <p:spPr bwMode="auto">
          <a:xfrm>
            <a:off x="3222625" y="2279650"/>
            <a:ext cx="3276600" cy="3276600"/>
          </a:xfrm>
          <a:prstGeom prst="ellipse">
            <a:avLst/>
          </a:prstGeom>
          <a:solidFill>
            <a:srgbClr val="660000"/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community</a:t>
            </a:r>
          </a:p>
        </p:txBody>
      </p:sp>
      <p:sp>
        <p:nvSpPr>
          <p:cNvPr id="415750" name="Oval 6"/>
          <p:cNvSpPr>
            <a:spLocks noChangeArrowheads="1"/>
          </p:cNvSpPr>
          <p:nvPr/>
        </p:nvSpPr>
        <p:spPr bwMode="auto">
          <a:xfrm>
            <a:off x="3775075" y="2832100"/>
            <a:ext cx="2171700" cy="2171700"/>
          </a:xfrm>
          <a:prstGeom prst="ellipse">
            <a:avLst/>
          </a:prstGeom>
          <a:solidFill>
            <a:srgbClr val="FF8000"/>
          </a:solidFill>
          <a:ln w="38100">
            <a:solidFill>
              <a:srgbClr val="66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population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>
          <a:xfrm>
            <a:off x="447554" y="241300"/>
            <a:ext cx="8534400" cy="762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ECOLOGY- the study of </a:t>
            </a:r>
            <a:r>
              <a:rPr lang="en-US" altLang="en-US" sz="3200" dirty="0" smtClean="0"/>
              <a:t>organisms in their environment</a:t>
            </a:r>
            <a:endParaRPr lang="en-US" altLang="en-US" dirty="0" smtClean="0"/>
          </a:p>
        </p:txBody>
      </p:sp>
      <p:sp>
        <p:nvSpPr>
          <p:cNvPr id="415752" name="Oval 8"/>
          <p:cNvSpPr>
            <a:spLocks noChangeArrowheads="1"/>
          </p:cNvSpPr>
          <p:nvPr/>
        </p:nvSpPr>
        <p:spPr bwMode="auto">
          <a:xfrm>
            <a:off x="4337050" y="3394075"/>
            <a:ext cx="1047750" cy="1047750"/>
          </a:xfrm>
          <a:prstGeom prst="ellipse">
            <a:avLst/>
          </a:prstGeom>
          <a:solidFill>
            <a:srgbClr val="FFCC18"/>
          </a:solidFill>
          <a:ln w="38100">
            <a:solidFill>
              <a:srgbClr val="FF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organism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157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4157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4157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4157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4157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6" grpId="0" animBg="1"/>
      <p:bldP spid="415748" grpId="0" animBg="1"/>
      <p:bldP spid="415749" grpId="0" animBg="1"/>
      <p:bldP spid="415750" grpId="0" animBg="1"/>
      <p:bldP spid="4157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93738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Essential </a:t>
            </a:r>
            <a:r>
              <a:rPr lang="en-US" altLang="en-US" dirty="0" smtClean="0"/>
              <a:t>question</a:t>
            </a:r>
            <a:endParaRPr lang="en-US" altLang="en-US" dirty="0" smtClean="0"/>
          </a:p>
        </p:txBody>
      </p:sp>
      <p:sp>
        <p:nvSpPr>
          <p:cNvPr id="4198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162925" cy="204787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600" dirty="0" smtClean="0"/>
              <a:t>How </a:t>
            </a:r>
            <a:r>
              <a:rPr lang="en-US" altLang="en-US" sz="2600" dirty="0" smtClean="0"/>
              <a:t>does energy move through the ecosystem?</a:t>
            </a:r>
          </a:p>
        </p:txBody>
      </p:sp>
      <p:pic>
        <p:nvPicPr>
          <p:cNvPr id="5124" name="Picture 4" descr="54_15GreenEcosystem_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6925"/>
            <a:ext cx="9144000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Ecosystem</a:t>
            </a:r>
          </a:p>
        </p:txBody>
      </p:sp>
      <p:sp>
        <p:nvSpPr>
          <p:cNvPr id="4218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242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All the organisms in a community plus </a:t>
            </a:r>
            <a:r>
              <a:rPr lang="en-US" altLang="en-US" sz="2600" dirty="0" smtClean="0"/>
              <a:t>all the abiotic </a:t>
            </a:r>
            <a:r>
              <a:rPr lang="en-US" altLang="en-US" sz="2600" dirty="0" smtClean="0"/>
              <a:t>factors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ecosystems are </a:t>
            </a:r>
            <a:r>
              <a:rPr lang="en-US" altLang="en-US" sz="2400" u="sng" dirty="0" smtClean="0">
                <a:solidFill>
                  <a:srgbClr val="CC0000"/>
                </a:solidFill>
              </a:rPr>
              <a:t>transformers of energy</a:t>
            </a:r>
            <a:r>
              <a:rPr lang="en-US" altLang="en-US" sz="2400" dirty="0" smtClean="0"/>
              <a:t> </a:t>
            </a:r>
            <a:br>
              <a:rPr lang="en-US" altLang="en-US" sz="2400" dirty="0" smtClean="0"/>
            </a:br>
            <a:r>
              <a:rPr lang="en-US" altLang="en-US" sz="2400" dirty="0" smtClean="0"/>
              <a:t>&amp; </a:t>
            </a:r>
            <a:r>
              <a:rPr lang="en-US" altLang="en-US" sz="2400" u="sng" dirty="0" smtClean="0">
                <a:solidFill>
                  <a:srgbClr val="CC0000"/>
                </a:solidFill>
              </a:rPr>
              <a:t>processors of </a:t>
            </a:r>
            <a:r>
              <a:rPr lang="en-US" altLang="en-US" sz="2400" u="sng" dirty="0" smtClean="0">
                <a:solidFill>
                  <a:srgbClr val="CC0000"/>
                </a:solidFill>
              </a:rPr>
              <a:t>matter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Ecosystems are self-sustaining, but </a:t>
            </a:r>
            <a:r>
              <a:rPr lang="en-US" altLang="en-US" sz="2400" dirty="0" smtClean="0"/>
              <a:t>what </a:t>
            </a:r>
            <a:r>
              <a:rPr lang="en-US" altLang="en-US" sz="2400" dirty="0" smtClean="0"/>
              <a:t>is needed?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05200"/>
            <a:ext cx="4854575" cy="3222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381000" y="4648200"/>
            <a:ext cx="2814638" cy="1401763"/>
          </a:xfrm>
          <a:prstGeom prst="rect">
            <a:avLst/>
          </a:prstGeom>
          <a:solidFill>
            <a:srgbClr val="FFCC18"/>
          </a:solidFill>
          <a:ln>
            <a:noFill/>
          </a:ln>
          <a:effectLst>
            <a:outerShdw dist="35921" dir="2700000" algn="ctr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7013" indent="-227013"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</a:pPr>
            <a:r>
              <a:rPr lang="en-US" altLang="en-US" sz="2600">
                <a:solidFill>
                  <a:srgbClr val="CC0000"/>
                </a:solidFill>
              </a:rPr>
              <a:t>capture energy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</a:pPr>
            <a:r>
              <a:rPr lang="en-US" altLang="en-US" sz="2600">
                <a:solidFill>
                  <a:srgbClr val="CC0000"/>
                </a:solidFill>
              </a:rPr>
              <a:t>transfer energy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</a:pPr>
            <a:r>
              <a:rPr lang="en-US" altLang="en-US" sz="2600">
                <a:solidFill>
                  <a:srgbClr val="CC0000"/>
                </a:solidFill>
              </a:rPr>
              <a:t>cycle nutrients</a:t>
            </a:r>
            <a:endParaRPr lang="en-US" altLang="en-US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1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1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1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1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1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1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1" grpId="0" build="p" autoUpdateAnimBg="0"/>
      <p:bldP spid="42189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1282700" y="1076325"/>
            <a:ext cx="5715000" cy="5715000"/>
          </a:xfrm>
          <a:prstGeom prst="ellipse">
            <a:avLst/>
          </a:prstGeom>
          <a:solidFill>
            <a:srgbClr val="0F116A"/>
          </a:solidFill>
          <a:ln w="38100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biosphere</a:t>
            </a:r>
          </a:p>
        </p:txBody>
      </p:sp>
      <p:pic>
        <p:nvPicPr>
          <p:cNvPr id="7171" name="Picture 3" descr="2071414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50888"/>
            <a:ext cx="6289675" cy="633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60198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Ecosystem inputs</a:t>
            </a:r>
          </a:p>
        </p:txBody>
      </p:sp>
      <p:sp>
        <p:nvSpPr>
          <p:cNvPr id="452618" name="AutoShape 10"/>
          <p:cNvSpPr>
            <a:spLocks noChangeArrowheads="1"/>
          </p:cNvSpPr>
          <p:nvPr/>
        </p:nvSpPr>
        <p:spPr bwMode="auto">
          <a:xfrm>
            <a:off x="7010400" y="-685800"/>
            <a:ext cx="3200400" cy="3200400"/>
          </a:xfrm>
          <a:prstGeom prst="sun">
            <a:avLst>
              <a:gd name="adj" fmla="val 25000"/>
            </a:avLst>
          </a:prstGeom>
          <a:solidFill>
            <a:srgbClr val="FFEA18"/>
          </a:solidFill>
          <a:ln w="76200">
            <a:solidFill>
              <a:srgbClr val="FFCC1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0">
              <a:solidFill>
                <a:schemeClr val="tx1"/>
              </a:solidFill>
            </a:endParaRPr>
          </a:p>
        </p:txBody>
      </p:sp>
      <p:sp>
        <p:nvSpPr>
          <p:cNvPr id="452621" name="AutoShape 13"/>
          <p:cNvSpPr>
            <a:spLocks noChangeArrowheads="1"/>
          </p:cNvSpPr>
          <p:nvPr/>
        </p:nvSpPr>
        <p:spPr bwMode="auto">
          <a:xfrm flipH="1">
            <a:off x="5334000" y="1600200"/>
            <a:ext cx="3200400" cy="990600"/>
          </a:xfrm>
          <a:prstGeom prst="homePlate">
            <a:avLst>
              <a:gd name="adj" fmla="val 80769"/>
            </a:avLst>
          </a:prstGeom>
          <a:solidFill>
            <a:srgbClr val="FFEA18"/>
          </a:solidFill>
          <a:ln w="762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C0000"/>
                </a:solidFill>
              </a:rPr>
              <a:t>constant input</a:t>
            </a:r>
            <a:br>
              <a:rPr lang="en-US" altLang="en-US" sz="2400">
                <a:solidFill>
                  <a:srgbClr val="CC0000"/>
                </a:solidFill>
              </a:rPr>
            </a:br>
            <a:r>
              <a:rPr lang="en-US" altLang="en-US" sz="2400">
                <a:solidFill>
                  <a:srgbClr val="CC0000"/>
                </a:solidFill>
              </a:rPr>
              <a:t>of energy</a:t>
            </a:r>
          </a:p>
        </p:txBody>
      </p:sp>
      <p:sp>
        <p:nvSpPr>
          <p:cNvPr id="452627" name="Freeform 19"/>
          <p:cNvSpPr>
            <a:spLocks/>
          </p:cNvSpPr>
          <p:nvPr/>
        </p:nvSpPr>
        <p:spPr bwMode="auto">
          <a:xfrm rot="17100000" flipH="1">
            <a:off x="1561307" y="2629693"/>
            <a:ext cx="5105400" cy="3351213"/>
          </a:xfrm>
          <a:custGeom>
            <a:avLst/>
            <a:gdLst>
              <a:gd name="T0" fmla="*/ 0 w 745"/>
              <a:gd name="T1" fmla="*/ 2147483647 h 482"/>
              <a:gd name="T2" fmla="*/ 2147483647 w 745"/>
              <a:gd name="T3" fmla="*/ 2147483647 h 482"/>
              <a:gd name="T4" fmla="*/ 2147483647 w 745"/>
              <a:gd name="T5" fmla="*/ 2147483647 h 482"/>
              <a:gd name="T6" fmla="*/ 2147483647 w 745"/>
              <a:gd name="T7" fmla="*/ 2147483647 h 482"/>
              <a:gd name="T8" fmla="*/ 2147483647 w 745"/>
              <a:gd name="T9" fmla="*/ 2147483647 h 482"/>
              <a:gd name="T10" fmla="*/ 2147483647 w 745"/>
              <a:gd name="T11" fmla="*/ 2147483647 h 482"/>
              <a:gd name="T12" fmla="*/ 2147483647 w 745"/>
              <a:gd name="T13" fmla="*/ 2147483647 h 482"/>
              <a:gd name="T14" fmla="*/ 2147483647 w 745"/>
              <a:gd name="T15" fmla="*/ 2147483647 h 482"/>
              <a:gd name="T16" fmla="*/ 2147483647 w 745"/>
              <a:gd name="T17" fmla="*/ 0 h 4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45" h="482">
                <a:moveTo>
                  <a:pt x="0" y="335"/>
                </a:moveTo>
                <a:cubicBezTo>
                  <a:pt x="72" y="408"/>
                  <a:pt x="145" y="482"/>
                  <a:pt x="180" y="465"/>
                </a:cubicBezTo>
                <a:cubicBezTo>
                  <a:pt x="215" y="448"/>
                  <a:pt x="178" y="257"/>
                  <a:pt x="210" y="235"/>
                </a:cubicBezTo>
                <a:cubicBezTo>
                  <a:pt x="242" y="213"/>
                  <a:pt x="342" y="347"/>
                  <a:pt x="370" y="335"/>
                </a:cubicBezTo>
                <a:cubicBezTo>
                  <a:pt x="398" y="323"/>
                  <a:pt x="353" y="181"/>
                  <a:pt x="380" y="160"/>
                </a:cubicBezTo>
                <a:cubicBezTo>
                  <a:pt x="407" y="139"/>
                  <a:pt x="505" y="224"/>
                  <a:pt x="530" y="210"/>
                </a:cubicBezTo>
                <a:cubicBezTo>
                  <a:pt x="555" y="196"/>
                  <a:pt x="511" y="90"/>
                  <a:pt x="530" y="75"/>
                </a:cubicBezTo>
                <a:cubicBezTo>
                  <a:pt x="549" y="60"/>
                  <a:pt x="609" y="132"/>
                  <a:pt x="645" y="120"/>
                </a:cubicBezTo>
                <a:cubicBezTo>
                  <a:pt x="681" y="108"/>
                  <a:pt x="713" y="54"/>
                  <a:pt x="745" y="0"/>
                </a:cubicBezTo>
              </a:path>
            </a:pathLst>
          </a:custGeom>
          <a:noFill/>
          <a:ln w="254000" cap="flat" cmpd="sng">
            <a:solidFill>
              <a:srgbClr val="CC0000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2628" name="AutoShape 20"/>
          <p:cNvSpPr>
            <a:spLocks noChangeArrowheads="1"/>
          </p:cNvSpPr>
          <p:nvPr/>
        </p:nvSpPr>
        <p:spPr bwMode="auto">
          <a:xfrm flipH="1">
            <a:off x="5334000" y="1600200"/>
            <a:ext cx="3200400" cy="990600"/>
          </a:xfrm>
          <a:prstGeom prst="homePlate">
            <a:avLst>
              <a:gd name="adj" fmla="val 80769"/>
            </a:avLst>
          </a:prstGeom>
          <a:solidFill>
            <a:srgbClr val="FFEA18"/>
          </a:solidFill>
          <a:ln w="762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energy flows</a:t>
            </a:r>
            <a:br>
              <a:rPr lang="en-US" altLang="en-US" sz="2400">
                <a:solidFill>
                  <a:srgbClr val="000000"/>
                </a:solidFill>
              </a:rPr>
            </a:br>
            <a:r>
              <a:rPr lang="en-US" altLang="en-US" sz="2400">
                <a:solidFill>
                  <a:srgbClr val="000000"/>
                </a:solidFill>
              </a:rPr>
              <a:t>through</a:t>
            </a:r>
            <a:endParaRPr lang="en-US" altLang="en-US" sz="2400">
              <a:solidFill>
                <a:srgbClr val="CC0000"/>
              </a:solidFill>
            </a:endParaRPr>
          </a:p>
        </p:txBody>
      </p:sp>
      <p:sp>
        <p:nvSpPr>
          <p:cNvPr id="452623" name="AutoShape 15"/>
          <p:cNvSpPr>
            <a:spLocks noChangeArrowheads="1"/>
          </p:cNvSpPr>
          <p:nvPr/>
        </p:nvSpPr>
        <p:spPr bwMode="auto">
          <a:xfrm>
            <a:off x="2209800" y="2057400"/>
            <a:ext cx="3810000" cy="3810000"/>
          </a:xfrm>
          <a:custGeom>
            <a:avLst/>
            <a:gdLst>
              <a:gd name="T0" fmla="*/ 33571039 w 21600"/>
              <a:gd name="T1" fmla="*/ 189571842 h 21600"/>
              <a:gd name="T2" fmla="*/ 492301565 w 21600"/>
              <a:gd name="T3" fmla="*/ 533713090 h 21600"/>
              <a:gd name="T4" fmla="*/ 184780414 w 21600"/>
              <a:gd name="T5" fmla="*/ 262780815 h 21600"/>
              <a:gd name="T6" fmla="*/ 756046875 w 21600"/>
              <a:gd name="T7" fmla="*/ 336020833 h 21600"/>
              <a:gd name="T8" fmla="*/ 588036458 w 21600"/>
              <a:gd name="T9" fmla="*/ 504031250 h 21600"/>
              <a:gd name="T10" fmla="*/ 420026042 w 21600"/>
              <a:gd name="T11" fmla="*/ 33602083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400" y="13782"/>
                  <a:pt x="7817" y="16200"/>
                  <a:pt x="10800" y="16200"/>
                </a:cubicBezTo>
                <a:cubicBezTo>
                  <a:pt x="12015" y="16200"/>
                  <a:pt x="13195" y="15789"/>
                  <a:pt x="14148" y="15036"/>
                </a:cubicBezTo>
                <a:lnTo>
                  <a:pt x="17497" y="19272"/>
                </a:lnTo>
                <a:cubicBezTo>
                  <a:pt x="15590" y="20779"/>
                  <a:pt x="13230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8000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2624" name="Text Box 16"/>
          <p:cNvSpPr txBox="1">
            <a:spLocks noChangeArrowheads="1"/>
          </p:cNvSpPr>
          <p:nvPr/>
        </p:nvSpPr>
        <p:spPr bwMode="auto">
          <a:xfrm>
            <a:off x="2798763" y="2408238"/>
            <a:ext cx="26939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nutrients cycle</a:t>
            </a:r>
          </a:p>
        </p:txBody>
      </p:sp>
      <p:sp>
        <p:nvSpPr>
          <p:cNvPr id="452625" name="Oval 17"/>
          <p:cNvSpPr>
            <a:spLocks noChangeArrowheads="1"/>
          </p:cNvSpPr>
          <p:nvPr/>
        </p:nvSpPr>
        <p:spPr bwMode="auto">
          <a:xfrm>
            <a:off x="3086100" y="5064125"/>
            <a:ext cx="2251075" cy="1717675"/>
          </a:xfrm>
          <a:prstGeom prst="ellipse">
            <a:avLst/>
          </a:prstGeom>
          <a:solidFill>
            <a:srgbClr val="FFEA18"/>
          </a:solidFill>
          <a:ln w="7620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C0000"/>
                </a:solidFill>
              </a:rPr>
              <a:t>nutrients</a:t>
            </a:r>
            <a:br>
              <a:rPr lang="en-US" altLang="en-US" sz="2400">
                <a:solidFill>
                  <a:srgbClr val="CC0000"/>
                </a:solidFill>
              </a:rPr>
            </a:br>
            <a:r>
              <a:rPr lang="en-US" altLang="en-US" sz="2400">
                <a:solidFill>
                  <a:srgbClr val="CC0000"/>
                </a:solidFill>
              </a:rPr>
              <a:t> can only </a:t>
            </a:r>
            <a:br>
              <a:rPr lang="en-US" altLang="en-US" sz="2400">
                <a:solidFill>
                  <a:srgbClr val="CC0000"/>
                </a:solidFill>
              </a:rPr>
            </a:br>
            <a:r>
              <a:rPr lang="en-US" altLang="en-US" sz="2400">
                <a:solidFill>
                  <a:srgbClr val="CC0000"/>
                </a:solidFill>
              </a:rPr>
              <a:t>cycle</a:t>
            </a:r>
          </a:p>
        </p:txBody>
      </p:sp>
      <p:sp>
        <p:nvSpPr>
          <p:cNvPr id="452629" name="Freeform 21"/>
          <p:cNvSpPr>
            <a:spLocks/>
          </p:cNvSpPr>
          <p:nvPr/>
        </p:nvSpPr>
        <p:spPr bwMode="auto">
          <a:xfrm rot="17100000" flipH="1">
            <a:off x="1561307" y="2629693"/>
            <a:ext cx="5105400" cy="3351213"/>
          </a:xfrm>
          <a:custGeom>
            <a:avLst/>
            <a:gdLst>
              <a:gd name="T0" fmla="*/ 0 w 745"/>
              <a:gd name="T1" fmla="*/ 2147483647 h 482"/>
              <a:gd name="T2" fmla="*/ 2147483647 w 745"/>
              <a:gd name="T3" fmla="*/ 2147483647 h 482"/>
              <a:gd name="T4" fmla="*/ 2147483647 w 745"/>
              <a:gd name="T5" fmla="*/ 2147483647 h 482"/>
              <a:gd name="T6" fmla="*/ 2147483647 w 745"/>
              <a:gd name="T7" fmla="*/ 2147483647 h 482"/>
              <a:gd name="T8" fmla="*/ 2147483647 w 745"/>
              <a:gd name="T9" fmla="*/ 2147483647 h 482"/>
              <a:gd name="T10" fmla="*/ 2147483647 w 745"/>
              <a:gd name="T11" fmla="*/ 2147483647 h 482"/>
              <a:gd name="T12" fmla="*/ 2147483647 w 745"/>
              <a:gd name="T13" fmla="*/ 2147483647 h 482"/>
              <a:gd name="T14" fmla="*/ 2147483647 w 745"/>
              <a:gd name="T15" fmla="*/ 2147483647 h 482"/>
              <a:gd name="T16" fmla="*/ 2147483647 w 745"/>
              <a:gd name="T17" fmla="*/ 0 h 4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45" h="482">
                <a:moveTo>
                  <a:pt x="0" y="335"/>
                </a:moveTo>
                <a:cubicBezTo>
                  <a:pt x="72" y="408"/>
                  <a:pt x="145" y="482"/>
                  <a:pt x="180" y="465"/>
                </a:cubicBezTo>
                <a:cubicBezTo>
                  <a:pt x="215" y="448"/>
                  <a:pt x="178" y="257"/>
                  <a:pt x="210" y="235"/>
                </a:cubicBezTo>
                <a:cubicBezTo>
                  <a:pt x="242" y="213"/>
                  <a:pt x="342" y="347"/>
                  <a:pt x="370" y="335"/>
                </a:cubicBezTo>
                <a:cubicBezTo>
                  <a:pt x="398" y="323"/>
                  <a:pt x="353" y="181"/>
                  <a:pt x="380" y="160"/>
                </a:cubicBezTo>
                <a:cubicBezTo>
                  <a:pt x="407" y="139"/>
                  <a:pt x="505" y="224"/>
                  <a:pt x="530" y="210"/>
                </a:cubicBezTo>
                <a:cubicBezTo>
                  <a:pt x="555" y="196"/>
                  <a:pt x="511" y="90"/>
                  <a:pt x="530" y="75"/>
                </a:cubicBezTo>
                <a:cubicBezTo>
                  <a:pt x="549" y="60"/>
                  <a:pt x="609" y="132"/>
                  <a:pt x="645" y="120"/>
                </a:cubicBezTo>
                <a:cubicBezTo>
                  <a:pt x="681" y="108"/>
                  <a:pt x="713" y="54"/>
                  <a:pt x="745" y="0"/>
                </a:cubicBezTo>
              </a:path>
            </a:pathLst>
          </a:custGeom>
          <a:noFill/>
          <a:ln w="254000" cap="flat" cmpd="sng">
            <a:solidFill>
              <a:srgbClr val="CC0000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Rectangle 22"/>
          <p:cNvSpPr>
            <a:spLocks noChangeArrowheads="1"/>
          </p:cNvSpPr>
          <p:nvPr/>
        </p:nvSpPr>
        <p:spPr bwMode="auto">
          <a:xfrm>
            <a:off x="7162800" y="5257800"/>
            <a:ext cx="1824038" cy="1401763"/>
          </a:xfrm>
          <a:prstGeom prst="rect">
            <a:avLst/>
          </a:prstGeom>
          <a:solidFill>
            <a:srgbClr val="FFCC18"/>
          </a:solidFill>
          <a:ln>
            <a:noFill/>
          </a:ln>
          <a:effectLst>
            <a:outerShdw dist="35921" dir="2700000" algn="ctr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7013" indent="-227013"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600">
                <a:solidFill>
                  <a:schemeClr val="tx2"/>
                </a:solidFill>
              </a:rPr>
              <a:t>inputs</a:t>
            </a:r>
            <a:endParaRPr lang="en-US" altLang="en-US" sz="2600"/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</a:pPr>
            <a:r>
              <a:rPr lang="en-US" altLang="en-US" sz="2600"/>
              <a:t>energy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</a:pPr>
            <a:r>
              <a:rPr lang="en-US" altLang="en-US" sz="2600"/>
              <a:t>nutrients</a:t>
            </a:r>
            <a:endParaRPr lang="en-US" altLang="en-US"/>
          </a:p>
        </p:txBody>
      </p:sp>
      <p:pic>
        <p:nvPicPr>
          <p:cNvPr id="452631" name="Picture 23" descr="penguin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50" y="5561013"/>
            <a:ext cx="1274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2632" name="AutoShape 24"/>
          <p:cNvSpPr>
            <a:spLocks noChangeArrowheads="1"/>
          </p:cNvSpPr>
          <p:nvPr/>
        </p:nvSpPr>
        <p:spPr bwMode="auto">
          <a:xfrm flipH="1">
            <a:off x="0" y="3522663"/>
            <a:ext cx="1890713" cy="1512887"/>
          </a:xfrm>
          <a:prstGeom prst="wedgeEllipseCallout">
            <a:avLst>
              <a:gd name="adj1" fmla="val -5588"/>
              <a:gd name="adj2" fmla="val 98583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Don’t forget</a:t>
            </a:r>
            <a:br>
              <a:rPr lang="en-US" altLang="en-US" sz="1600">
                <a:latin typeface="Comic Sans MS" panose="030F0702030302020204" pitchFamily="66" charset="0"/>
              </a:rPr>
            </a:br>
            <a:r>
              <a:rPr lang="en-US" altLang="en-US" sz="1600">
                <a:latin typeface="Comic Sans MS" panose="030F0702030302020204" pitchFamily="66" charset="0"/>
              </a:rPr>
              <a:t>the laws of </a:t>
            </a:r>
            <a:br>
              <a:rPr lang="en-US" altLang="en-US" sz="1600">
                <a:latin typeface="Comic Sans MS" panose="030F0702030302020204" pitchFamily="66" charset="0"/>
              </a:rPr>
            </a:br>
            <a:r>
              <a:rPr lang="en-US" altLang="en-US" sz="1600">
                <a:latin typeface="Comic Sans MS" panose="030F0702030302020204" pitchFamily="66" charset="0"/>
              </a:rPr>
              <a:t>Physics! </a:t>
            </a:r>
          </a:p>
        </p:txBody>
      </p:sp>
      <p:sp>
        <p:nvSpPr>
          <p:cNvPr id="452633" name="AutoShape 25"/>
          <p:cNvSpPr>
            <a:spLocks noChangeArrowheads="1"/>
          </p:cNvSpPr>
          <p:nvPr/>
        </p:nvSpPr>
        <p:spPr bwMode="auto">
          <a:xfrm flipH="1">
            <a:off x="0" y="3522663"/>
            <a:ext cx="1890713" cy="1512887"/>
          </a:xfrm>
          <a:prstGeom prst="wedgeEllipseCallout">
            <a:avLst>
              <a:gd name="adj1" fmla="val -5588"/>
              <a:gd name="adj2" fmla="val 98583"/>
            </a:avLst>
          </a:prstGeom>
          <a:solidFill>
            <a:schemeClr val="folHlink"/>
          </a:solidFill>
          <a:ln w="38100">
            <a:solidFill>
              <a:srgbClr val="0F116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omic Sans MS" panose="030F0702030302020204" pitchFamily="66" charset="0"/>
              </a:rPr>
              <a:t>Matter cannot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omic Sans MS" panose="030F0702030302020204" pitchFamily="66" charset="0"/>
              </a:rPr>
              <a:t>be created or</a:t>
            </a:r>
            <a:br>
              <a:rPr lang="en-US" altLang="en-US" sz="1800">
                <a:solidFill>
                  <a:srgbClr val="CC0000"/>
                </a:solidFill>
                <a:latin typeface="Comic Sans MS" panose="030F0702030302020204" pitchFamily="66" charset="0"/>
              </a:rPr>
            </a:br>
            <a:r>
              <a:rPr lang="en-US" altLang="en-US" sz="1800">
                <a:solidFill>
                  <a:srgbClr val="CC0000"/>
                </a:solidFill>
                <a:latin typeface="Comic Sans MS" panose="030F0702030302020204" pitchFamily="66" charset="0"/>
              </a:rPr>
              <a:t>destroyed </a:t>
            </a:r>
          </a:p>
        </p:txBody>
      </p:sp>
      <p:sp>
        <p:nvSpPr>
          <p:cNvPr id="7185" name="Rectangle 26"/>
          <p:cNvSpPr>
            <a:spLocks noChangeArrowheads="1"/>
          </p:cNvSpPr>
          <p:nvPr/>
        </p:nvSpPr>
        <p:spPr bwMode="auto">
          <a:xfrm>
            <a:off x="8836025" y="-3905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526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526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52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526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2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26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26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2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2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26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52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1000"/>
                                        <p:tgtEl>
                                          <p:spTgt spid="4526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452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4526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52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526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26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2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2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8" grpId="0" animBg="1"/>
      <p:bldP spid="452621" grpId="0" animBg="1"/>
      <p:bldP spid="452628" grpId="0" animBg="1"/>
      <p:bldP spid="452628" grpId="1" animBg="1"/>
      <p:bldP spid="452624" grpId="0"/>
      <p:bldP spid="452624" grpId="1"/>
      <p:bldP spid="452625" grpId="0" animBg="1"/>
      <p:bldP spid="452632" grpId="0" animBg="1"/>
      <p:bldP spid="4526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6" name="Picture 2" descr="54_03DecomposingTree_U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05"/>
          <a:stretch>
            <a:fillRect/>
          </a:stretch>
        </p:blipFill>
        <p:spPr bwMode="auto">
          <a:xfrm>
            <a:off x="50800" y="1858963"/>
            <a:ext cx="2633663" cy="49482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/>
          <p:cNvPicPr>
            <a:picLocks noChangeAspect="1" noChangeArrowheads="1"/>
          </p:cNvPicPr>
          <p:nvPr/>
        </p:nvPicPr>
        <p:blipFill>
          <a:blip r:embed="rId6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319088"/>
            <a:ext cx="6265862" cy="653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Rectangle 18"/>
          <p:cNvSpPr>
            <a:spLocks noChangeArrowheads="1"/>
          </p:cNvSpPr>
          <p:nvPr/>
        </p:nvSpPr>
        <p:spPr bwMode="auto">
          <a:xfrm>
            <a:off x="4354513" y="1057275"/>
            <a:ext cx="1447800" cy="5127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consumers</a:t>
            </a:r>
          </a:p>
        </p:txBody>
      </p:sp>
      <p:sp>
        <p:nvSpPr>
          <p:cNvPr id="8197" name="Rectangle 19"/>
          <p:cNvSpPr>
            <a:spLocks noChangeArrowheads="1"/>
          </p:cNvSpPr>
          <p:nvPr/>
        </p:nvSpPr>
        <p:spPr bwMode="auto">
          <a:xfrm>
            <a:off x="6419850" y="2752725"/>
            <a:ext cx="1720850" cy="4889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decomposers</a:t>
            </a:r>
          </a:p>
        </p:txBody>
      </p:sp>
      <p:sp>
        <p:nvSpPr>
          <p:cNvPr id="8198" name="Rectangle 20"/>
          <p:cNvSpPr>
            <a:spLocks noChangeArrowheads="1"/>
          </p:cNvSpPr>
          <p:nvPr/>
        </p:nvSpPr>
        <p:spPr bwMode="auto">
          <a:xfrm>
            <a:off x="5159375" y="4818063"/>
            <a:ext cx="15367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abiotic</a:t>
            </a:r>
            <a:br>
              <a:rPr lang="en-US" altLang="en-US" sz="2000">
                <a:solidFill>
                  <a:schemeClr val="bg1"/>
                </a:solidFill>
              </a:rPr>
            </a:br>
            <a:r>
              <a:rPr lang="en-US" altLang="en-US" sz="2000">
                <a:solidFill>
                  <a:schemeClr val="bg1"/>
                </a:solidFill>
              </a:rPr>
              <a:t>reservoir</a:t>
            </a:r>
          </a:p>
        </p:txBody>
      </p:sp>
      <p:sp>
        <p:nvSpPr>
          <p:cNvPr id="8199" name="Rectangle 21"/>
          <p:cNvSpPr>
            <a:spLocks noChangeArrowheads="1"/>
          </p:cNvSpPr>
          <p:nvPr/>
        </p:nvSpPr>
        <p:spPr bwMode="auto">
          <a:xfrm>
            <a:off x="3944938" y="3289300"/>
            <a:ext cx="1550987" cy="9540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nutrients</a:t>
            </a:r>
            <a:br>
              <a:rPr lang="en-US" altLang="en-US" sz="1600">
                <a:solidFill>
                  <a:schemeClr val="bg1"/>
                </a:solidFill>
              </a:rPr>
            </a:br>
            <a:r>
              <a:rPr lang="en-US" altLang="en-US" sz="1600">
                <a:solidFill>
                  <a:schemeClr val="bg1"/>
                </a:solidFill>
              </a:rPr>
              <a:t>made available</a:t>
            </a:r>
            <a:br>
              <a:rPr lang="en-US" altLang="en-US" sz="1600">
                <a:solidFill>
                  <a:schemeClr val="bg1"/>
                </a:solidFill>
              </a:rPr>
            </a:br>
            <a:r>
              <a:rPr lang="en-US" altLang="en-US" sz="1600">
                <a:solidFill>
                  <a:schemeClr val="bg1"/>
                </a:solidFill>
              </a:rPr>
              <a:t>to producers</a:t>
            </a:r>
          </a:p>
        </p:txBody>
      </p:sp>
      <p:sp>
        <p:nvSpPr>
          <p:cNvPr id="8200" name="Rectangle 22"/>
          <p:cNvSpPr>
            <a:spLocks noChangeArrowheads="1"/>
          </p:cNvSpPr>
          <p:nvPr/>
        </p:nvSpPr>
        <p:spPr bwMode="auto">
          <a:xfrm>
            <a:off x="5159375" y="6096000"/>
            <a:ext cx="15367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geologic</a:t>
            </a:r>
            <a:br>
              <a:rPr lang="en-US" altLang="en-US" sz="2000">
                <a:solidFill>
                  <a:schemeClr val="bg1"/>
                </a:solidFill>
              </a:rPr>
            </a:br>
            <a:r>
              <a:rPr lang="en-US" altLang="en-US" sz="2000">
                <a:solidFill>
                  <a:schemeClr val="bg1"/>
                </a:solidFill>
              </a:rPr>
              <a:t>processes</a:t>
            </a:r>
          </a:p>
        </p:txBody>
      </p:sp>
      <p:sp>
        <p:nvSpPr>
          <p:cNvPr id="820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92100"/>
            <a:ext cx="3165475" cy="1336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Generalized Nutrient cycling</a:t>
            </a:r>
          </a:p>
        </p:txBody>
      </p:sp>
      <p:sp>
        <p:nvSpPr>
          <p:cNvPr id="8202" name="Rectangle 11"/>
          <p:cNvSpPr>
            <a:spLocks noChangeArrowheads="1"/>
          </p:cNvSpPr>
          <p:nvPr/>
        </p:nvSpPr>
        <p:spPr bwMode="auto">
          <a:xfrm>
            <a:off x="3917950" y="2157413"/>
            <a:ext cx="1447800" cy="496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consumers</a:t>
            </a:r>
          </a:p>
        </p:txBody>
      </p:sp>
      <p:sp>
        <p:nvSpPr>
          <p:cNvPr id="425993" name="AutoShape 9"/>
          <p:cNvSpPr>
            <a:spLocks noChangeArrowheads="1"/>
          </p:cNvSpPr>
          <p:nvPr/>
        </p:nvSpPr>
        <p:spPr bwMode="auto">
          <a:xfrm>
            <a:off x="4344988" y="1033463"/>
            <a:ext cx="1447800" cy="48895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consumers</a:t>
            </a:r>
          </a:p>
        </p:txBody>
      </p:sp>
      <p:sp>
        <p:nvSpPr>
          <p:cNvPr id="425994" name="AutoShape 10"/>
          <p:cNvSpPr>
            <a:spLocks noChangeArrowheads="1"/>
          </p:cNvSpPr>
          <p:nvPr/>
        </p:nvSpPr>
        <p:spPr bwMode="auto">
          <a:xfrm>
            <a:off x="3917950" y="2125663"/>
            <a:ext cx="1447800" cy="488950"/>
          </a:xfrm>
          <a:prstGeom prst="roundRect">
            <a:avLst>
              <a:gd name="adj" fmla="val 16667"/>
            </a:avLst>
          </a:prstGeom>
          <a:solidFill>
            <a:srgbClr val="008000">
              <a:alpha val="50195"/>
            </a:srgbClr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producers</a:t>
            </a:r>
          </a:p>
        </p:txBody>
      </p:sp>
      <p:sp>
        <p:nvSpPr>
          <p:cNvPr id="425997" name="AutoShape 13"/>
          <p:cNvSpPr>
            <a:spLocks noChangeArrowheads="1"/>
          </p:cNvSpPr>
          <p:nvPr/>
        </p:nvSpPr>
        <p:spPr bwMode="auto">
          <a:xfrm>
            <a:off x="6426200" y="2752725"/>
            <a:ext cx="1720850" cy="48895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decomposers</a:t>
            </a:r>
          </a:p>
        </p:txBody>
      </p:sp>
      <p:sp>
        <p:nvSpPr>
          <p:cNvPr id="425998" name="AutoShape 14"/>
          <p:cNvSpPr>
            <a:spLocks noChangeArrowheads="1"/>
          </p:cNvSpPr>
          <p:nvPr/>
        </p:nvSpPr>
        <p:spPr bwMode="auto">
          <a:xfrm>
            <a:off x="5160963" y="4818063"/>
            <a:ext cx="15367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66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abiotic</a:t>
            </a:r>
            <a:br>
              <a:rPr lang="en-US" altLang="en-US" sz="2000">
                <a:solidFill>
                  <a:srgbClr val="000000"/>
                </a:solidFill>
              </a:rPr>
            </a:br>
            <a:r>
              <a:rPr lang="en-US" altLang="en-US" sz="2000">
                <a:solidFill>
                  <a:srgbClr val="000000"/>
                </a:solidFill>
              </a:rPr>
              <a:t>reservoir</a:t>
            </a:r>
          </a:p>
        </p:txBody>
      </p:sp>
      <p:sp>
        <p:nvSpPr>
          <p:cNvPr id="425999" name="AutoShape 15"/>
          <p:cNvSpPr>
            <a:spLocks noChangeArrowheads="1"/>
          </p:cNvSpPr>
          <p:nvPr/>
        </p:nvSpPr>
        <p:spPr bwMode="auto">
          <a:xfrm>
            <a:off x="3351213" y="3235325"/>
            <a:ext cx="2128837" cy="954088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nutrients</a:t>
            </a:r>
            <a:br>
              <a:rPr lang="en-US" altLang="en-US" sz="1600">
                <a:solidFill>
                  <a:srgbClr val="000000"/>
                </a:solidFill>
              </a:rPr>
            </a:br>
            <a:r>
              <a:rPr lang="en-US" altLang="en-US" sz="1600">
                <a:solidFill>
                  <a:srgbClr val="CC0000"/>
                </a:solidFill>
              </a:rPr>
              <a:t>ENTER FOOD CHAIN</a:t>
            </a:r>
            <a:r>
              <a:rPr lang="en-US" altLang="en-US" sz="1600">
                <a:solidFill>
                  <a:srgbClr val="000000"/>
                </a:solidFill>
              </a:rPr>
              <a:t/>
            </a:r>
            <a:br>
              <a:rPr lang="en-US" altLang="en-US" sz="1600">
                <a:solidFill>
                  <a:srgbClr val="000000"/>
                </a:solidFill>
              </a:rPr>
            </a:br>
            <a:r>
              <a:rPr lang="en-US" altLang="en-US" sz="1600">
                <a:solidFill>
                  <a:srgbClr val="000000"/>
                </a:solidFill>
              </a:rPr>
              <a:t>= made available</a:t>
            </a:r>
            <a:br>
              <a:rPr lang="en-US" altLang="en-US" sz="1600">
                <a:solidFill>
                  <a:srgbClr val="000000"/>
                </a:solidFill>
              </a:rPr>
            </a:br>
            <a:r>
              <a:rPr lang="en-US" altLang="en-US" sz="1600">
                <a:solidFill>
                  <a:srgbClr val="000000"/>
                </a:solidFill>
              </a:rPr>
              <a:t>to producers</a:t>
            </a:r>
          </a:p>
        </p:txBody>
      </p:sp>
      <p:sp>
        <p:nvSpPr>
          <p:cNvPr id="426000" name="AutoShape 16"/>
          <p:cNvSpPr>
            <a:spLocks noChangeArrowheads="1"/>
          </p:cNvSpPr>
          <p:nvPr/>
        </p:nvSpPr>
        <p:spPr bwMode="auto">
          <a:xfrm>
            <a:off x="5160963" y="6064250"/>
            <a:ext cx="15367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66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geologic</a:t>
            </a:r>
            <a:br>
              <a:rPr lang="en-US" altLang="en-US" sz="2000">
                <a:solidFill>
                  <a:srgbClr val="000000"/>
                </a:solidFill>
              </a:rPr>
            </a:br>
            <a:r>
              <a:rPr lang="en-US" altLang="en-US" sz="2000">
                <a:solidFill>
                  <a:srgbClr val="000000"/>
                </a:solidFill>
              </a:rPr>
              <a:t>processes</a:t>
            </a:r>
          </a:p>
        </p:txBody>
      </p:sp>
      <p:grpSp>
        <p:nvGrpSpPr>
          <p:cNvPr id="426008" name="Group 24"/>
          <p:cNvGrpSpPr>
            <a:grpSpLocks/>
          </p:cNvGrpSpPr>
          <p:nvPr/>
        </p:nvGrpSpPr>
        <p:grpSpPr bwMode="auto">
          <a:xfrm>
            <a:off x="1052513" y="4265613"/>
            <a:ext cx="2595562" cy="1454150"/>
            <a:chOff x="792" y="2707"/>
            <a:chExt cx="1448" cy="892"/>
          </a:xfrm>
        </p:grpSpPr>
        <p:sp>
          <p:nvSpPr>
            <p:cNvPr id="8211" name="Oval 6"/>
            <p:cNvSpPr>
              <a:spLocks noChangeArrowheads="1"/>
            </p:cNvSpPr>
            <p:nvPr/>
          </p:nvSpPr>
          <p:spPr bwMode="auto">
            <a:xfrm>
              <a:off x="792" y="2707"/>
              <a:ext cx="1448" cy="892"/>
            </a:xfrm>
            <a:prstGeom prst="ellipse">
              <a:avLst/>
            </a:prstGeom>
            <a:solidFill>
              <a:srgbClr val="D3D3D3"/>
            </a:solidFill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8212" name="Rectangle 7"/>
            <p:cNvSpPr>
              <a:spLocks noChangeArrowheads="1"/>
            </p:cNvSpPr>
            <p:nvPr/>
          </p:nvSpPr>
          <p:spPr bwMode="auto">
            <a:xfrm>
              <a:off x="902" y="2817"/>
              <a:ext cx="1228" cy="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4D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200">
                  <a:solidFill>
                    <a:srgbClr val="000000"/>
                  </a:solidFill>
                </a:rPr>
                <a:t>Decomposition</a:t>
              </a:r>
              <a:br>
                <a:rPr lang="en-US" altLang="en-US" sz="2200">
                  <a:solidFill>
                    <a:srgbClr val="000000"/>
                  </a:solidFill>
                </a:rPr>
              </a:br>
              <a:r>
                <a:rPr lang="en-US" altLang="en-US" sz="2200">
                  <a:solidFill>
                    <a:srgbClr val="000000"/>
                  </a:solidFill>
                </a:rPr>
                <a:t>connects all</a:t>
              </a:r>
              <a:br>
                <a:rPr lang="en-US" altLang="en-US" sz="2200">
                  <a:solidFill>
                    <a:srgbClr val="000000"/>
                  </a:solidFill>
                </a:rPr>
              </a:br>
              <a:r>
                <a:rPr lang="en-US" altLang="en-US" sz="2200">
                  <a:solidFill>
                    <a:srgbClr val="000000"/>
                  </a:solidFill>
                </a:rPr>
                <a:t> trophic levels</a:t>
              </a:r>
            </a:p>
          </p:txBody>
        </p:sp>
      </p:grpSp>
      <p:sp>
        <p:nvSpPr>
          <p:cNvPr id="426009" name="AutoShape 25"/>
          <p:cNvSpPr>
            <a:spLocks noChangeArrowheads="1"/>
          </p:cNvSpPr>
          <p:nvPr/>
        </p:nvSpPr>
        <p:spPr bwMode="auto">
          <a:xfrm>
            <a:off x="7464425" y="4208463"/>
            <a:ext cx="15367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66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return to</a:t>
            </a:r>
            <a:br>
              <a:rPr lang="en-US" altLang="en-US" sz="1800">
                <a:solidFill>
                  <a:srgbClr val="000000"/>
                </a:solidFill>
              </a:rPr>
            </a:br>
            <a:r>
              <a:rPr lang="en-US" altLang="en-US" sz="1800">
                <a:solidFill>
                  <a:srgbClr val="000000"/>
                </a:solidFill>
              </a:rPr>
              <a:t>abiotic</a:t>
            </a:r>
            <a:br>
              <a:rPr lang="en-US" altLang="en-US" sz="1800">
                <a:solidFill>
                  <a:srgbClr val="000000"/>
                </a:solidFill>
              </a:rPr>
            </a:br>
            <a:r>
              <a:rPr lang="en-US" altLang="en-US" sz="1800">
                <a:solidFill>
                  <a:srgbClr val="000000"/>
                </a:solidFill>
              </a:rPr>
              <a:t>reservoir</a:t>
            </a:r>
            <a:endParaRPr lang="en-US" altLang="en-US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59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60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59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59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59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5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59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59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60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60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93" grpId="0" animBg="1"/>
      <p:bldP spid="425994" grpId="0" animBg="1"/>
      <p:bldP spid="425997" grpId="0" animBg="1"/>
      <p:bldP spid="425998" grpId="0" animBg="1"/>
      <p:bldP spid="425999" grpId="0" animBg="1"/>
      <p:bldP spid="425999" grpId="1" animBg="1"/>
      <p:bldP spid="426000" grpId="0" animBg="1"/>
      <p:bldP spid="4260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Energy flows through ecosystems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85800" y="1295400"/>
            <a:ext cx="8305800" cy="53340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0">
              <a:solidFill>
                <a:schemeClr val="tx1"/>
              </a:solidFill>
            </a:endParaRPr>
          </a:p>
        </p:txBody>
      </p:sp>
      <p:sp>
        <p:nvSpPr>
          <p:cNvPr id="461828" name="AutoShape 4"/>
          <p:cNvSpPr>
            <a:spLocks noChangeArrowheads="1"/>
          </p:cNvSpPr>
          <p:nvPr/>
        </p:nvSpPr>
        <p:spPr bwMode="auto">
          <a:xfrm>
            <a:off x="5600700" y="4926013"/>
            <a:ext cx="381000" cy="914400"/>
          </a:xfrm>
          <a:prstGeom prst="upArrow">
            <a:avLst>
              <a:gd name="adj1" fmla="val 50000"/>
              <a:gd name="adj2" fmla="val 60000"/>
            </a:avLst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0">
              <a:solidFill>
                <a:schemeClr val="tx1"/>
              </a:solidFill>
            </a:endParaRPr>
          </a:p>
        </p:txBody>
      </p:sp>
      <p:sp>
        <p:nvSpPr>
          <p:cNvPr id="461829" name="AutoShape 5"/>
          <p:cNvSpPr>
            <a:spLocks noChangeArrowheads="1"/>
          </p:cNvSpPr>
          <p:nvPr/>
        </p:nvSpPr>
        <p:spPr bwMode="auto">
          <a:xfrm>
            <a:off x="5600700" y="2922588"/>
            <a:ext cx="381000" cy="914400"/>
          </a:xfrm>
          <a:prstGeom prst="upArrow">
            <a:avLst>
              <a:gd name="adj1" fmla="val 50000"/>
              <a:gd name="adj2" fmla="val 60000"/>
            </a:avLst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0">
              <a:solidFill>
                <a:schemeClr val="tx1"/>
              </a:solidFill>
            </a:endParaRPr>
          </a:p>
        </p:txBody>
      </p:sp>
      <p:sp>
        <p:nvSpPr>
          <p:cNvPr id="461830" name="AutoShape 6"/>
          <p:cNvSpPr>
            <a:spLocks noChangeArrowheads="1"/>
          </p:cNvSpPr>
          <p:nvPr/>
        </p:nvSpPr>
        <p:spPr bwMode="auto">
          <a:xfrm>
            <a:off x="525463" y="1287463"/>
            <a:ext cx="2293937" cy="2293937"/>
          </a:xfrm>
          <a:prstGeom prst="sun">
            <a:avLst>
              <a:gd name="adj" fmla="val 25000"/>
            </a:avLst>
          </a:pr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CC0000"/>
                </a:solidFill>
              </a:rPr>
              <a:t>sun</a:t>
            </a:r>
            <a:endParaRPr lang="en-US" altLang="en-US" sz="2400" b="0" u="sng">
              <a:solidFill>
                <a:srgbClr val="008000"/>
              </a:solidFill>
            </a:endParaRPr>
          </a:p>
        </p:txBody>
      </p:sp>
      <p:sp>
        <p:nvSpPr>
          <p:cNvPr id="461831" name="AutoShape 7"/>
          <p:cNvSpPr>
            <a:spLocks noChangeArrowheads="1"/>
          </p:cNvSpPr>
          <p:nvPr/>
        </p:nvSpPr>
        <p:spPr bwMode="auto">
          <a:xfrm rot="3786423">
            <a:off x="1554957" y="4477543"/>
            <a:ext cx="2590800" cy="385763"/>
          </a:xfrm>
          <a:custGeom>
            <a:avLst/>
            <a:gdLst>
              <a:gd name="T0" fmla="*/ 233064050 w 21600"/>
              <a:gd name="T1" fmla="*/ 0 h 21600"/>
              <a:gd name="T2" fmla="*/ 0 w 21600"/>
              <a:gd name="T3" fmla="*/ 3444756 h 21600"/>
              <a:gd name="T4" fmla="*/ 233064050 w 21600"/>
              <a:gd name="T5" fmla="*/ 6889495 h 21600"/>
              <a:gd name="T6" fmla="*/ 310752067 w 21600"/>
              <a:gd name="T7" fmla="*/ 344475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835" name="Freeform 11"/>
          <p:cNvSpPr>
            <a:spLocks/>
          </p:cNvSpPr>
          <p:nvPr/>
        </p:nvSpPr>
        <p:spPr bwMode="auto">
          <a:xfrm>
            <a:off x="7500938" y="5413375"/>
            <a:ext cx="1238250" cy="812800"/>
          </a:xfrm>
          <a:custGeom>
            <a:avLst/>
            <a:gdLst>
              <a:gd name="T0" fmla="*/ 0 w 745"/>
              <a:gd name="T1" fmla="*/ 952616777 h 482"/>
              <a:gd name="T2" fmla="*/ 497251283 w 745"/>
              <a:gd name="T3" fmla="*/ 1322289009 h 482"/>
              <a:gd name="T4" fmla="*/ 580127604 w 745"/>
              <a:gd name="T5" fmla="*/ 668253132 h 482"/>
              <a:gd name="T6" fmla="*/ 1022129668 w 745"/>
              <a:gd name="T7" fmla="*/ 952616777 h 482"/>
              <a:gd name="T8" fmla="*/ 1049755108 w 745"/>
              <a:gd name="T9" fmla="*/ 454980820 h 482"/>
              <a:gd name="T10" fmla="*/ 1464131731 w 745"/>
              <a:gd name="T11" fmla="*/ 597161799 h 482"/>
              <a:gd name="T12" fmla="*/ 1464131731 w 745"/>
              <a:gd name="T13" fmla="*/ 213272312 h 482"/>
              <a:gd name="T14" fmla="*/ 1781820143 w 745"/>
              <a:gd name="T15" fmla="*/ 341236037 h 482"/>
              <a:gd name="T16" fmla="*/ 2058071225 w 745"/>
              <a:gd name="T17" fmla="*/ 0 h 4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45" h="482">
                <a:moveTo>
                  <a:pt x="0" y="335"/>
                </a:moveTo>
                <a:cubicBezTo>
                  <a:pt x="72" y="408"/>
                  <a:pt x="145" y="482"/>
                  <a:pt x="180" y="465"/>
                </a:cubicBezTo>
                <a:cubicBezTo>
                  <a:pt x="215" y="448"/>
                  <a:pt x="178" y="257"/>
                  <a:pt x="210" y="235"/>
                </a:cubicBezTo>
                <a:cubicBezTo>
                  <a:pt x="242" y="213"/>
                  <a:pt x="342" y="347"/>
                  <a:pt x="370" y="335"/>
                </a:cubicBezTo>
                <a:cubicBezTo>
                  <a:pt x="398" y="323"/>
                  <a:pt x="353" y="181"/>
                  <a:pt x="380" y="160"/>
                </a:cubicBezTo>
                <a:cubicBezTo>
                  <a:pt x="407" y="139"/>
                  <a:pt x="505" y="224"/>
                  <a:pt x="530" y="210"/>
                </a:cubicBezTo>
                <a:cubicBezTo>
                  <a:pt x="555" y="196"/>
                  <a:pt x="511" y="90"/>
                  <a:pt x="530" y="75"/>
                </a:cubicBezTo>
                <a:cubicBezTo>
                  <a:pt x="549" y="60"/>
                  <a:pt x="609" y="132"/>
                  <a:pt x="645" y="120"/>
                </a:cubicBezTo>
                <a:cubicBezTo>
                  <a:pt x="681" y="108"/>
                  <a:pt x="713" y="54"/>
                  <a:pt x="745" y="0"/>
                </a:cubicBez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837" name="Rectangle 13"/>
          <p:cNvSpPr>
            <a:spLocks noChangeArrowheads="1"/>
          </p:cNvSpPr>
          <p:nvPr/>
        </p:nvSpPr>
        <p:spPr bwMode="auto">
          <a:xfrm>
            <a:off x="2971800" y="5943600"/>
            <a:ext cx="5638800" cy="549275"/>
          </a:xfrm>
          <a:prstGeom prst="rect">
            <a:avLst/>
          </a:prstGeom>
          <a:solidFill>
            <a:srgbClr val="39DB4F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producers (plants)</a:t>
            </a:r>
          </a:p>
        </p:txBody>
      </p:sp>
      <p:grpSp>
        <p:nvGrpSpPr>
          <p:cNvPr id="461840" name="Group 16"/>
          <p:cNvGrpSpPr>
            <a:grpSpLocks/>
          </p:cNvGrpSpPr>
          <p:nvPr/>
        </p:nvGrpSpPr>
        <p:grpSpPr bwMode="auto">
          <a:xfrm>
            <a:off x="6738938" y="1516063"/>
            <a:ext cx="1731962" cy="995362"/>
            <a:chOff x="4245" y="955"/>
            <a:chExt cx="1091" cy="627"/>
          </a:xfrm>
        </p:grpSpPr>
        <p:sp>
          <p:nvSpPr>
            <p:cNvPr id="19472" name="Freeform 8"/>
            <p:cNvSpPr>
              <a:spLocks/>
            </p:cNvSpPr>
            <p:nvPr/>
          </p:nvSpPr>
          <p:spPr bwMode="auto">
            <a:xfrm>
              <a:off x="4245" y="955"/>
              <a:ext cx="780" cy="512"/>
            </a:xfrm>
            <a:custGeom>
              <a:avLst/>
              <a:gdLst>
                <a:gd name="T0" fmla="*/ 0 w 745"/>
                <a:gd name="T1" fmla="*/ 378 h 482"/>
                <a:gd name="T2" fmla="*/ 197 w 745"/>
                <a:gd name="T3" fmla="*/ 525 h 482"/>
                <a:gd name="T4" fmla="*/ 230 w 745"/>
                <a:gd name="T5" fmla="*/ 266 h 482"/>
                <a:gd name="T6" fmla="*/ 405 w 745"/>
                <a:gd name="T7" fmla="*/ 378 h 482"/>
                <a:gd name="T8" fmla="*/ 417 w 745"/>
                <a:gd name="T9" fmla="*/ 181 h 482"/>
                <a:gd name="T10" fmla="*/ 581 w 745"/>
                <a:gd name="T11" fmla="*/ 237 h 482"/>
                <a:gd name="T12" fmla="*/ 581 w 745"/>
                <a:gd name="T13" fmla="*/ 85 h 482"/>
                <a:gd name="T14" fmla="*/ 707 w 745"/>
                <a:gd name="T15" fmla="*/ 135 h 482"/>
                <a:gd name="T16" fmla="*/ 817 w 745"/>
                <a:gd name="T17" fmla="*/ 0 h 4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5" h="482">
                  <a:moveTo>
                    <a:pt x="0" y="335"/>
                  </a:moveTo>
                  <a:cubicBezTo>
                    <a:pt x="72" y="408"/>
                    <a:pt x="145" y="482"/>
                    <a:pt x="180" y="465"/>
                  </a:cubicBezTo>
                  <a:cubicBezTo>
                    <a:pt x="215" y="448"/>
                    <a:pt x="178" y="257"/>
                    <a:pt x="210" y="235"/>
                  </a:cubicBezTo>
                  <a:cubicBezTo>
                    <a:pt x="242" y="213"/>
                    <a:pt x="342" y="347"/>
                    <a:pt x="370" y="335"/>
                  </a:cubicBezTo>
                  <a:cubicBezTo>
                    <a:pt x="398" y="323"/>
                    <a:pt x="353" y="181"/>
                    <a:pt x="380" y="160"/>
                  </a:cubicBezTo>
                  <a:cubicBezTo>
                    <a:pt x="407" y="139"/>
                    <a:pt x="505" y="224"/>
                    <a:pt x="530" y="210"/>
                  </a:cubicBezTo>
                  <a:cubicBezTo>
                    <a:pt x="555" y="196"/>
                    <a:pt x="511" y="90"/>
                    <a:pt x="530" y="75"/>
                  </a:cubicBezTo>
                  <a:cubicBezTo>
                    <a:pt x="549" y="60"/>
                    <a:pt x="609" y="132"/>
                    <a:pt x="645" y="120"/>
                  </a:cubicBezTo>
                  <a:cubicBezTo>
                    <a:pt x="681" y="108"/>
                    <a:pt x="713" y="54"/>
                    <a:pt x="745" y="0"/>
                  </a:cubicBezTo>
                </a:path>
              </a:pathLst>
            </a:custGeom>
            <a:noFill/>
            <a:ln w="5715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3" name="Rectangle 14"/>
            <p:cNvSpPr>
              <a:spLocks noChangeArrowheads="1"/>
            </p:cNvSpPr>
            <p:nvPr/>
          </p:nvSpPr>
          <p:spPr bwMode="auto">
            <a:xfrm>
              <a:off x="4716" y="1178"/>
              <a:ext cx="62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CC0000"/>
                  </a:solidFill>
                </a:rPr>
                <a:t>loss of </a:t>
              </a:r>
              <a:br>
                <a:rPr lang="en-US" altLang="en-US" sz="1800">
                  <a:solidFill>
                    <a:srgbClr val="CC0000"/>
                  </a:solidFill>
                </a:rPr>
              </a:br>
              <a:r>
                <a:rPr lang="en-US" altLang="en-US" sz="1800">
                  <a:solidFill>
                    <a:srgbClr val="CC0000"/>
                  </a:solidFill>
                </a:rPr>
                <a:t>energy</a:t>
              </a:r>
            </a:p>
          </p:txBody>
        </p:sp>
      </p:grpSp>
      <p:grpSp>
        <p:nvGrpSpPr>
          <p:cNvPr id="461841" name="Group 17"/>
          <p:cNvGrpSpPr>
            <a:grpSpLocks/>
          </p:cNvGrpSpPr>
          <p:nvPr/>
        </p:nvGrpSpPr>
        <p:grpSpPr bwMode="auto">
          <a:xfrm>
            <a:off x="7254875" y="3746500"/>
            <a:ext cx="1238250" cy="1384300"/>
            <a:chOff x="4570" y="2360"/>
            <a:chExt cx="780" cy="872"/>
          </a:xfrm>
        </p:grpSpPr>
        <p:sp>
          <p:nvSpPr>
            <p:cNvPr id="19470" name="Freeform 10"/>
            <p:cNvSpPr>
              <a:spLocks/>
            </p:cNvSpPr>
            <p:nvPr/>
          </p:nvSpPr>
          <p:spPr bwMode="auto">
            <a:xfrm>
              <a:off x="4570" y="2360"/>
              <a:ext cx="780" cy="512"/>
            </a:xfrm>
            <a:custGeom>
              <a:avLst/>
              <a:gdLst>
                <a:gd name="T0" fmla="*/ 0 w 745"/>
                <a:gd name="T1" fmla="*/ 378 h 482"/>
                <a:gd name="T2" fmla="*/ 197 w 745"/>
                <a:gd name="T3" fmla="*/ 525 h 482"/>
                <a:gd name="T4" fmla="*/ 230 w 745"/>
                <a:gd name="T5" fmla="*/ 266 h 482"/>
                <a:gd name="T6" fmla="*/ 405 w 745"/>
                <a:gd name="T7" fmla="*/ 378 h 482"/>
                <a:gd name="T8" fmla="*/ 417 w 745"/>
                <a:gd name="T9" fmla="*/ 181 h 482"/>
                <a:gd name="T10" fmla="*/ 581 w 745"/>
                <a:gd name="T11" fmla="*/ 237 h 482"/>
                <a:gd name="T12" fmla="*/ 581 w 745"/>
                <a:gd name="T13" fmla="*/ 85 h 482"/>
                <a:gd name="T14" fmla="*/ 707 w 745"/>
                <a:gd name="T15" fmla="*/ 135 h 482"/>
                <a:gd name="T16" fmla="*/ 817 w 745"/>
                <a:gd name="T17" fmla="*/ 0 h 4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45" h="482">
                  <a:moveTo>
                    <a:pt x="0" y="335"/>
                  </a:moveTo>
                  <a:cubicBezTo>
                    <a:pt x="72" y="408"/>
                    <a:pt x="145" y="482"/>
                    <a:pt x="180" y="465"/>
                  </a:cubicBezTo>
                  <a:cubicBezTo>
                    <a:pt x="215" y="448"/>
                    <a:pt x="178" y="257"/>
                    <a:pt x="210" y="235"/>
                  </a:cubicBezTo>
                  <a:cubicBezTo>
                    <a:pt x="242" y="213"/>
                    <a:pt x="342" y="347"/>
                    <a:pt x="370" y="335"/>
                  </a:cubicBezTo>
                  <a:cubicBezTo>
                    <a:pt x="398" y="323"/>
                    <a:pt x="353" y="181"/>
                    <a:pt x="380" y="160"/>
                  </a:cubicBezTo>
                  <a:cubicBezTo>
                    <a:pt x="407" y="139"/>
                    <a:pt x="505" y="224"/>
                    <a:pt x="530" y="210"/>
                  </a:cubicBezTo>
                  <a:cubicBezTo>
                    <a:pt x="555" y="196"/>
                    <a:pt x="511" y="90"/>
                    <a:pt x="530" y="75"/>
                  </a:cubicBezTo>
                  <a:cubicBezTo>
                    <a:pt x="549" y="60"/>
                    <a:pt x="609" y="132"/>
                    <a:pt x="645" y="120"/>
                  </a:cubicBezTo>
                  <a:cubicBezTo>
                    <a:pt x="681" y="108"/>
                    <a:pt x="713" y="54"/>
                    <a:pt x="745" y="0"/>
                  </a:cubicBezTo>
                </a:path>
              </a:pathLst>
            </a:custGeom>
            <a:noFill/>
            <a:ln w="5715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Rectangle 15"/>
            <p:cNvSpPr>
              <a:spLocks noChangeArrowheads="1"/>
            </p:cNvSpPr>
            <p:nvPr/>
          </p:nvSpPr>
          <p:spPr bwMode="auto">
            <a:xfrm>
              <a:off x="4716" y="2828"/>
              <a:ext cx="62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CC0000"/>
                  </a:solidFill>
                </a:rPr>
                <a:t>loss of </a:t>
              </a:r>
              <a:br>
                <a:rPr lang="en-US" altLang="en-US" sz="1800">
                  <a:solidFill>
                    <a:srgbClr val="CC0000"/>
                  </a:solidFill>
                </a:rPr>
              </a:br>
              <a:r>
                <a:rPr lang="en-US" altLang="en-US" sz="1800">
                  <a:solidFill>
                    <a:srgbClr val="CC0000"/>
                  </a:solidFill>
                </a:rPr>
                <a:t>energy</a:t>
              </a:r>
            </a:p>
          </p:txBody>
        </p:sp>
      </p:grpSp>
      <p:sp>
        <p:nvSpPr>
          <p:cNvPr id="461833" name="Rectangle 9"/>
          <p:cNvSpPr>
            <a:spLocks noChangeArrowheads="1"/>
          </p:cNvSpPr>
          <p:nvPr/>
        </p:nvSpPr>
        <p:spPr bwMode="auto">
          <a:xfrm>
            <a:off x="4754563" y="1538288"/>
            <a:ext cx="2074862" cy="1282700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/>
              <a:t>secondary </a:t>
            </a:r>
            <a:br>
              <a:rPr lang="en-US" altLang="en-US" sz="2600"/>
            </a:br>
            <a:r>
              <a:rPr lang="en-US" altLang="en-US" sz="2600"/>
              <a:t>consumers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/>
              <a:t>(carnivores)</a:t>
            </a:r>
            <a:endParaRPr lang="en-US" altLang="en-US"/>
          </a:p>
        </p:txBody>
      </p:sp>
      <p:sp>
        <p:nvSpPr>
          <p:cNvPr id="461836" name="Rectangle 12"/>
          <p:cNvSpPr>
            <a:spLocks noChangeArrowheads="1"/>
          </p:cNvSpPr>
          <p:nvPr/>
        </p:nvSpPr>
        <p:spPr bwMode="auto">
          <a:xfrm>
            <a:off x="4152900" y="3938588"/>
            <a:ext cx="3276600" cy="885825"/>
          </a:xfrm>
          <a:prstGeom prst="rect">
            <a:avLst/>
          </a:prstGeom>
          <a:solidFill>
            <a:srgbClr val="FFEA18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/>
              <a:t>primary consumers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/>
              <a:t>(herbivores)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618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6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618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18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18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1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18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18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8" grpId="0" animBg="1"/>
      <p:bldP spid="461829" grpId="0" animBg="1"/>
      <p:bldP spid="461830" grpId="0" animBg="1"/>
      <p:bldP spid="461837" grpId="0" animBg="1"/>
      <p:bldP spid="461833" grpId="0" animBg="1"/>
      <p:bldP spid="4618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1395413"/>
            <a:ext cx="5492750" cy="5462587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Trophic levels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feeding relationships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start with </a:t>
            </a:r>
            <a:r>
              <a:rPr lang="en-US" altLang="en-US" u="sng" smtClean="0">
                <a:solidFill>
                  <a:srgbClr val="CC0000"/>
                </a:solidFill>
              </a:rPr>
              <a:t>energy from </a:t>
            </a:r>
            <a:br>
              <a:rPr lang="en-US" altLang="en-US" u="sng" smtClean="0">
                <a:solidFill>
                  <a:srgbClr val="CC0000"/>
                </a:solidFill>
              </a:rPr>
            </a:br>
            <a:r>
              <a:rPr lang="en-US" altLang="en-US" u="sng" smtClean="0">
                <a:solidFill>
                  <a:srgbClr val="CC0000"/>
                </a:solidFill>
              </a:rPr>
              <a:t>the sun</a:t>
            </a:r>
            <a:r>
              <a:rPr lang="en-US" altLang="en-US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captured by</a:t>
            </a:r>
            <a:r>
              <a:rPr lang="en-US" altLang="en-US" smtClean="0">
                <a:solidFill>
                  <a:srgbClr val="008000"/>
                </a:solidFill>
              </a:rPr>
              <a:t> </a:t>
            </a:r>
            <a:r>
              <a:rPr lang="en-US" altLang="en-US" u="sng" smtClean="0">
                <a:solidFill>
                  <a:srgbClr val="008000"/>
                </a:solidFill>
              </a:rPr>
              <a:t>plants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altLang="en-US" smtClean="0"/>
              <a:t>1</a:t>
            </a:r>
            <a:r>
              <a:rPr lang="en-US" altLang="en-US" baseline="30000" smtClean="0"/>
              <a:t>st</a:t>
            </a:r>
            <a:r>
              <a:rPr lang="en-US" altLang="en-US" smtClean="0"/>
              <a:t> level of all food chains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food chains usually go </a:t>
            </a:r>
            <a:br>
              <a:rPr lang="en-US" altLang="en-US" smtClean="0"/>
            </a:br>
            <a:r>
              <a:rPr lang="en-US" altLang="en-US" smtClean="0"/>
              <a:t>up only 4 or 5 levels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altLang="en-US" smtClean="0"/>
              <a:t>inefficiency of energy transfer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all levels connect to </a:t>
            </a:r>
            <a:r>
              <a:rPr lang="en-US" altLang="en-US" u="sng" smtClean="0">
                <a:solidFill>
                  <a:srgbClr val="660000"/>
                </a:solidFill>
              </a:rPr>
              <a:t>decomposers</a:t>
            </a:r>
            <a:r>
              <a:rPr lang="en-US" altLang="en-US" smtClean="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Food chains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r="23625"/>
          <a:stretch>
            <a:fillRect/>
          </a:stretch>
        </p:blipFill>
        <p:spPr bwMode="auto">
          <a:xfrm>
            <a:off x="4613275" y="550863"/>
            <a:ext cx="4530725" cy="630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8331200" y="5764213"/>
            <a:ext cx="6223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Fungi</a:t>
            </a: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783138" y="434975"/>
            <a:ext cx="774700" cy="233363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6401"/>
                </a:solidFill>
              </a:rPr>
              <a:t>Level 4</a:t>
            </a:r>
            <a:endParaRPr lang="en-US" altLang="en-US" sz="1800" b="0">
              <a:solidFill>
                <a:srgbClr val="006401"/>
              </a:solidFill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4783138" y="1730375"/>
            <a:ext cx="774700" cy="233363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6401"/>
                </a:solidFill>
              </a:rPr>
              <a:t>Level 3</a:t>
            </a:r>
            <a:endParaRPr lang="en-US" altLang="en-US" sz="1800" b="0">
              <a:solidFill>
                <a:srgbClr val="006401"/>
              </a:solidFill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4783138" y="2987675"/>
            <a:ext cx="774700" cy="233363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6401"/>
                </a:solidFill>
              </a:rPr>
              <a:t>Level 2</a:t>
            </a:r>
            <a:endParaRPr lang="en-US" altLang="en-US" sz="1800" b="0">
              <a:solidFill>
                <a:srgbClr val="006401"/>
              </a:solidFill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4783138" y="4283075"/>
            <a:ext cx="774700" cy="233363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6401"/>
                </a:solidFill>
              </a:rPr>
              <a:t>Level 1</a:t>
            </a:r>
            <a:endParaRPr lang="en-US" altLang="en-US" sz="1800" b="0">
              <a:solidFill>
                <a:srgbClr val="006401"/>
              </a:solidFill>
            </a:endParaRPr>
          </a:p>
        </p:txBody>
      </p:sp>
      <p:sp>
        <p:nvSpPr>
          <p:cNvPr id="459786" name="Rectangle 10"/>
          <p:cNvSpPr>
            <a:spLocks noChangeArrowheads="1"/>
          </p:cNvSpPr>
          <p:nvPr/>
        </p:nvSpPr>
        <p:spPr bwMode="auto">
          <a:xfrm>
            <a:off x="5105400" y="5943600"/>
            <a:ext cx="15113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Decomposers</a:t>
            </a: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459787" name="Rectangle 11"/>
          <p:cNvSpPr>
            <a:spLocks noChangeArrowheads="1"/>
          </p:cNvSpPr>
          <p:nvPr/>
        </p:nvSpPr>
        <p:spPr bwMode="auto">
          <a:xfrm>
            <a:off x="5278438" y="4489450"/>
            <a:ext cx="10033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Producer</a:t>
            </a: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459788" name="Rectangle 12"/>
          <p:cNvSpPr>
            <a:spLocks noChangeArrowheads="1"/>
          </p:cNvSpPr>
          <p:nvPr/>
        </p:nvSpPr>
        <p:spPr bwMode="auto">
          <a:xfrm>
            <a:off x="5278438" y="3171825"/>
            <a:ext cx="2008187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Primary consumer</a:t>
            </a: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459789" name="Rectangle 13"/>
          <p:cNvSpPr>
            <a:spLocks noChangeArrowheads="1"/>
          </p:cNvSpPr>
          <p:nvPr/>
        </p:nvSpPr>
        <p:spPr bwMode="auto">
          <a:xfrm>
            <a:off x="5278438" y="1985963"/>
            <a:ext cx="2325687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Secondary consumer</a:t>
            </a: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459790" name="Rectangle 14"/>
          <p:cNvSpPr>
            <a:spLocks noChangeArrowheads="1"/>
          </p:cNvSpPr>
          <p:nvPr/>
        </p:nvSpPr>
        <p:spPr bwMode="auto">
          <a:xfrm>
            <a:off x="5278438" y="655638"/>
            <a:ext cx="19939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Tertiary consumer</a:t>
            </a: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459791" name="Rectangle 15"/>
          <p:cNvSpPr>
            <a:spLocks noChangeArrowheads="1"/>
          </p:cNvSpPr>
          <p:nvPr/>
        </p:nvSpPr>
        <p:spPr bwMode="auto">
          <a:xfrm>
            <a:off x="6542088" y="1425575"/>
            <a:ext cx="155257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C0000"/>
                </a:solidFill>
              </a:rPr>
              <a:t>top carnivore</a:t>
            </a:r>
            <a:endParaRPr lang="en-US" altLang="en-US" sz="1800" b="0">
              <a:solidFill>
                <a:srgbClr val="CC0000"/>
              </a:solidFill>
            </a:endParaRPr>
          </a:p>
        </p:txBody>
      </p:sp>
      <p:sp>
        <p:nvSpPr>
          <p:cNvPr id="459792" name="Rectangle 16"/>
          <p:cNvSpPr>
            <a:spLocks noChangeArrowheads="1"/>
          </p:cNvSpPr>
          <p:nvPr/>
        </p:nvSpPr>
        <p:spPr bwMode="auto">
          <a:xfrm>
            <a:off x="6542088" y="2643188"/>
            <a:ext cx="10287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C0000"/>
                </a:solidFill>
              </a:rPr>
              <a:t>carnivore</a:t>
            </a:r>
            <a:endParaRPr lang="en-US" altLang="en-US" sz="1800" b="0">
              <a:solidFill>
                <a:srgbClr val="CC0000"/>
              </a:solidFill>
            </a:endParaRPr>
          </a:p>
        </p:txBody>
      </p:sp>
      <p:sp>
        <p:nvSpPr>
          <p:cNvPr id="459793" name="Rectangle 17"/>
          <p:cNvSpPr>
            <a:spLocks noChangeArrowheads="1"/>
          </p:cNvSpPr>
          <p:nvPr/>
        </p:nvSpPr>
        <p:spPr bwMode="auto">
          <a:xfrm>
            <a:off x="6542088" y="3922713"/>
            <a:ext cx="1041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C0000"/>
                </a:solidFill>
              </a:rPr>
              <a:t>herbivore</a:t>
            </a:r>
            <a:endParaRPr lang="en-US" altLang="en-US" sz="1800" b="0">
              <a:solidFill>
                <a:srgbClr val="CC0000"/>
              </a:solidFill>
            </a:endParaRPr>
          </a:p>
        </p:txBody>
      </p:sp>
      <p:sp>
        <p:nvSpPr>
          <p:cNvPr id="20498" name="Rectangle 19"/>
          <p:cNvSpPr>
            <a:spLocks noChangeArrowheads="1"/>
          </p:cNvSpPr>
          <p:nvPr/>
        </p:nvSpPr>
        <p:spPr bwMode="auto">
          <a:xfrm>
            <a:off x="6338888" y="6284913"/>
            <a:ext cx="9017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Bacteria</a:t>
            </a: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459796" name="Rectangle 20"/>
          <p:cNvSpPr>
            <a:spLocks noChangeArrowheads="1"/>
          </p:cNvSpPr>
          <p:nvPr/>
        </p:nvSpPr>
        <p:spPr bwMode="auto">
          <a:xfrm>
            <a:off x="6542088" y="5205413"/>
            <a:ext cx="1193800" cy="233362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8000"/>
                </a:solidFill>
              </a:rPr>
              <a:t>autotrophs</a:t>
            </a:r>
            <a:endParaRPr lang="en-US" altLang="en-US" sz="1800" b="0">
              <a:solidFill>
                <a:srgbClr val="CC0000"/>
              </a:solidFill>
            </a:endParaRPr>
          </a:p>
        </p:txBody>
      </p:sp>
      <p:sp>
        <p:nvSpPr>
          <p:cNvPr id="459797" name="Rectangle 21"/>
          <p:cNvSpPr>
            <a:spLocks noChangeArrowheads="1"/>
          </p:cNvSpPr>
          <p:nvPr/>
        </p:nvSpPr>
        <p:spPr bwMode="auto">
          <a:xfrm>
            <a:off x="6542088" y="3624263"/>
            <a:ext cx="1409700" cy="2333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660000"/>
                </a:solidFill>
              </a:rPr>
              <a:t>heterotrophs</a:t>
            </a:r>
            <a:endParaRPr lang="en-US" altLang="en-US" sz="1800" b="0">
              <a:solidFill>
                <a:srgbClr val="CC0000"/>
              </a:solidFill>
            </a:endParaRPr>
          </a:p>
        </p:txBody>
      </p:sp>
      <p:sp>
        <p:nvSpPr>
          <p:cNvPr id="459798" name="AutoShape 22"/>
          <p:cNvSpPr>
            <a:spLocks noChangeArrowheads="1"/>
          </p:cNvSpPr>
          <p:nvPr/>
        </p:nvSpPr>
        <p:spPr bwMode="auto">
          <a:xfrm>
            <a:off x="7531100" y="-460375"/>
            <a:ext cx="2293938" cy="2293938"/>
          </a:xfrm>
          <a:prstGeom prst="sun">
            <a:avLst>
              <a:gd name="adj" fmla="val 25000"/>
            </a:avLst>
          </a:pr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CC0000"/>
                </a:solidFill>
              </a:rPr>
              <a:t>sun</a:t>
            </a:r>
            <a:endParaRPr lang="en-US" altLang="en-US" sz="2400" b="0" u="sng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9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9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9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9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9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9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9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9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9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9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9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9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9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9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9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9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59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9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9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59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59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59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9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59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59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59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9" dur="1000"/>
                                        <p:tgtEl>
                                          <p:spTgt spid="459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8" grpId="0" build="p" autoUpdateAnimBg="0"/>
      <p:bldP spid="459786" grpId="0" build="p" autoUpdateAnimBg="0"/>
      <p:bldP spid="459787" grpId="0" build="p" autoUpdateAnimBg="0"/>
      <p:bldP spid="459788" grpId="0" build="p" autoUpdateAnimBg="0"/>
      <p:bldP spid="459789" grpId="0" build="p" autoUpdateAnimBg="0"/>
      <p:bldP spid="459790" grpId="0" build="p" autoUpdateAnimBg="0"/>
      <p:bldP spid="459791" grpId="0" build="p" autoUpdateAnimBg="0"/>
      <p:bldP spid="459792" grpId="0" build="p" autoUpdateAnimBg="0"/>
      <p:bldP spid="459793" grpId="0" build="p" autoUpdateAnimBg="0"/>
      <p:bldP spid="459796" grpId="0" build="p" autoUpdateAnimBg="0"/>
      <p:bldP spid="459797" grpId="0" build="p" autoUpdateAnimBg="0"/>
      <p:bldP spid="4597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t="14999" r="4500" b="12000"/>
          <a:stretch>
            <a:fillRect/>
          </a:stretch>
        </p:blipFill>
        <p:spPr bwMode="auto">
          <a:xfrm>
            <a:off x="1668463" y="2160588"/>
            <a:ext cx="6821487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Inefficiency of energy transfer</a:t>
            </a:r>
          </a:p>
        </p:txBody>
      </p:sp>
      <p:sp>
        <p:nvSpPr>
          <p:cNvPr id="47411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001000" cy="1239838"/>
          </a:xfrm>
          <a:noFill/>
        </p:spPr>
        <p:txBody>
          <a:bodyPr/>
          <a:lstStyle/>
          <a:p>
            <a:pPr eaLnBrk="1" hangingPunct="1"/>
            <a:r>
              <a:rPr lang="en-US" altLang="en-US" sz="2800" smtClean="0"/>
              <a:t>Loss of energy between levels of food chain</a:t>
            </a:r>
          </a:p>
          <a:p>
            <a:pPr lvl="1" eaLnBrk="1" hangingPunct="1"/>
            <a:r>
              <a:rPr lang="en-US" altLang="en-US" sz="2400" smtClean="0"/>
              <a:t>To where is the energy lost? </a:t>
            </a:r>
            <a:r>
              <a:rPr lang="en-US" altLang="en-US" sz="2400" smtClean="0">
                <a:solidFill>
                  <a:srgbClr val="CC0000"/>
                </a:solidFill>
              </a:rPr>
              <a:t>The cost of living!</a:t>
            </a:r>
          </a:p>
        </p:txBody>
      </p:sp>
      <p:sp>
        <p:nvSpPr>
          <p:cNvPr id="474117" name="Oval 5"/>
          <p:cNvSpPr>
            <a:spLocks noChangeArrowheads="1"/>
          </p:cNvSpPr>
          <p:nvPr/>
        </p:nvSpPr>
        <p:spPr bwMode="auto">
          <a:xfrm>
            <a:off x="1198563" y="3690938"/>
            <a:ext cx="1674812" cy="1079500"/>
          </a:xfrm>
          <a:prstGeom prst="ellipse">
            <a:avLst/>
          </a:prstGeom>
          <a:solidFill>
            <a:srgbClr val="FFFF66"/>
          </a:solidFill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0">
              <a:solidFill>
                <a:schemeClr val="tx1"/>
              </a:solidFill>
            </a:endParaRPr>
          </a:p>
        </p:txBody>
      </p:sp>
      <p:sp>
        <p:nvSpPr>
          <p:cNvPr id="474118" name="AutoShape 6"/>
          <p:cNvSpPr>
            <a:spLocks noChangeArrowheads="1"/>
          </p:cNvSpPr>
          <p:nvPr/>
        </p:nvSpPr>
        <p:spPr bwMode="auto">
          <a:xfrm>
            <a:off x="103188" y="5000625"/>
            <a:ext cx="2182812" cy="1706563"/>
          </a:xfrm>
          <a:prstGeom prst="wedgeRoundRectCallout">
            <a:avLst>
              <a:gd name="adj1" fmla="val -255"/>
              <a:gd name="adj2" fmla="val -83676"/>
              <a:gd name="adj3" fmla="val 16667"/>
            </a:avLst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only this energy</a:t>
            </a:r>
            <a:br>
              <a:rPr lang="en-US" altLang="en-US" sz="2000">
                <a:solidFill>
                  <a:srgbClr val="CC0000"/>
                </a:solidFill>
              </a:rPr>
            </a:br>
            <a:r>
              <a:rPr lang="en-US" altLang="en-US" sz="2000">
                <a:solidFill>
                  <a:srgbClr val="CC0000"/>
                </a:solidFill>
              </a:rPr>
              <a:t>moves on to the</a:t>
            </a:r>
            <a:br>
              <a:rPr lang="en-US" altLang="en-US" sz="2000">
                <a:solidFill>
                  <a:srgbClr val="CC0000"/>
                </a:solidFill>
              </a:rPr>
            </a:br>
            <a:r>
              <a:rPr lang="en-US" altLang="en-US" sz="2000">
                <a:solidFill>
                  <a:srgbClr val="CC0000"/>
                </a:solidFill>
              </a:rPr>
              <a:t> next level in </a:t>
            </a:r>
            <a:br>
              <a:rPr lang="en-US" altLang="en-US" sz="2000">
                <a:solidFill>
                  <a:srgbClr val="CC0000"/>
                </a:solidFill>
              </a:rPr>
            </a:br>
            <a:r>
              <a:rPr lang="en-US" altLang="en-US" sz="2000">
                <a:solidFill>
                  <a:srgbClr val="CC0000"/>
                </a:solidFill>
              </a:rPr>
              <a:t>the food chain</a:t>
            </a:r>
            <a:endParaRPr lang="en-US" altLang="en-US" sz="2400" b="0">
              <a:solidFill>
                <a:srgbClr val="CC0000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525588" y="3922713"/>
            <a:ext cx="931862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000000"/>
                </a:solidFill>
              </a:rPr>
              <a:t>17%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000000"/>
                </a:solidFill>
              </a:rPr>
              <a:t>growth</a:t>
            </a:r>
            <a:endParaRPr lang="en-US" altLang="en-US" sz="2000" b="0">
              <a:solidFill>
                <a:schemeClr val="tx1"/>
              </a:solidFill>
            </a:endParaRPr>
          </a:p>
        </p:txBody>
      </p:sp>
      <p:sp>
        <p:nvSpPr>
          <p:cNvPr id="474120" name="Oval 8"/>
          <p:cNvSpPr>
            <a:spLocks noChangeArrowheads="1"/>
          </p:cNvSpPr>
          <p:nvPr/>
        </p:nvSpPr>
        <p:spPr bwMode="auto">
          <a:xfrm>
            <a:off x="2674938" y="5453063"/>
            <a:ext cx="1976437" cy="1262062"/>
          </a:xfrm>
          <a:prstGeom prst="ellipse">
            <a:avLst/>
          </a:prstGeom>
          <a:solidFill>
            <a:schemeClr val="bg2"/>
          </a:solidFill>
          <a:ln w="57150">
            <a:solidFill>
              <a:srgbClr val="66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0">
              <a:solidFill>
                <a:schemeClr val="tx1"/>
              </a:solidFill>
            </a:endParaRPr>
          </a:p>
        </p:txBody>
      </p:sp>
      <p:sp>
        <p:nvSpPr>
          <p:cNvPr id="474121" name="Oval 9"/>
          <p:cNvSpPr>
            <a:spLocks noChangeArrowheads="1"/>
          </p:cNvSpPr>
          <p:nvPr/>
        </p:nvSpPr>
        <p:spPr bwMode="auto">
          <a:xfrm>
            <a:off x="5357813" y="6072188"/>
            <a:ext cx="2317750" cy="785812"/>
          </a:xfrm>
          <a:prstGeom prst="ellipse">
            <a:avLst/>
          </a:prstGeom>
          <a:solidFill>
            <a:schemeClr val="bg2"/>
          </a:solidFill>
          <a:ln w="57150">
            <a:solidFill>
              <a:srgbClr val="66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0">
              <a:solidFill>
                <a:schemeClr val="tx1"/>
              </a:solidFill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5624513" y="6194425"/>
            <a:ext cx="175418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000000"/>
                </a:solidFill>
              </a:rPr>
              <a:t>50%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000000"/>
                </a:solidFill>
              </a:rPr>
              <a:t>waste (feces)</a:t>
            </a:r>
            <a:endParaRPr lang="en-US" altLang="en-US" sz="2000" b="0">
              <a:solidFill>
                <a:schemeClr val="tx1"/>
              </a:solidFill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2979738" y="5649913"/>
            <a:ext cx="1444625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000000"/>
                </a:solidFill>
              </a:rPr>
              <a:t>33%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000000"/>
                </a:solidFill>
              </a:rPr>
              <a:t>cellular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000000"/>
                </a:solidFill>
              </a:rPr>
              <a:t>respiration</a:t>
            </a:r>
            <a:endParaRPr lang="en-US" altLang="en-US" sz="2000" b="0">
              <a:solidFill>
                <a:schemeClr val="tx1"/>
              </a:solidFill>
            </a:endParaRPr>
          </a:p>
        </p:txBody>
      </p:sp>
      <p:grpSp>
        <p:nvGrpSpPr>
          <p:cNvPr id="474124" name="Group 12"/>
          <p:cNvGrpSpPr>
            <a:grpSpLocks/>
          </p:cNvGrpSpPr>
          <p:nvPr/>
        </p:nvGrpSpPr>
        <p:grpSpPr bwMode="auto">
          <a:xfrm>
            <a:off x="6699250" y="4827588"/>
            <a:ext cx="2200275" cy="881062"/>
            <a:chOff x="4220" y="3041"/>
            <a:chExt cx="1386" cy="555"/>
          </a:xfrm>
        </p:grpSpPr>
        <p:grpSp>
          <p:nvGrpSpPr>
            <p:cNvPr id="21518" name="Group 13"/>
            <p:cNvGrpSpPr>
              <a:grpSpLocks/>
            </p:cNvGrpSpPr>
            <p:nvPr/>
          </p:nvGrpSpPr>
          <p:grpSpPr bwMode="auto">
            <a:xfrm>
              <a:off x="4231" y="3041"/>
              <a:ext cx="1375" cy="555"/>
              <a:chOff x="4231" y="3041"/>
              <a:chExt cx="1375" cy="555"/>
            </a:xfrm>
          </p:grpSpPr>
          <p:sp>
            <p:nvSpPr>
              <p:cNvPr id="21520" name="AutoShape 14"/>
              <p:cNvSpPr>
                <a:spLocks noChangeArrowheads="1"/>
              </p:cNvSpPr>
              <p:nvPr/>
            </p:nvSpPr>
            <p:spPr bwMode="auto">
              <a:xfrm>
                <a:off x="4231" y="3041"/>
                <a:ext cx="1375" cy="555"/>
              </a:xfrm>
              <a:prstGeom prst="wedgeRoundRectCallout">
                <a:avLst>
                  <a:gd name="adj1" fmla="val -142074"/>
                  <a:gd name="adj2" fmla="val 78468"/>
                  <a:gd name="adj3" fmla="val 16667"/>
                </a:avLst>
              </a:prstGeom>
              <a:solidFill>
                <a:schemeClr val="bg2"/>
              </a:solidFill>
              <a:ln w="38100">
                <a:solidFill>
                  <a:srgbClr val="66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rgbClr val="0F116A"/>
                  </a:buClr>
                  <a:buSzPct val="120000"/>
                  <a:buFont typeface="Wingdings" panose="05000000000000000000" pitchFamily="2" charset="2"/>
                  <a:buChar char="§"/>
                  <a:defRPr sz="3000" b="1">
                    <a:solidFill>
                      <a:srgbClr val="0F116A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u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§"/>
                  <a:defRPr sz="2400" b="1">
                    <a:solidFill>
                      <a:srgbClr val="0F116A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w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660000"/>
                    </a:solidFill>
                  </a:rPr>
                  <a:t>energy lost to</a:t>
                </a:r>
                <a:br>
                  <a:rPr lang="en-US" altLang="en-US" sz="2000">
                    <a:solidFill>
                      <a:srgbClr val="660000"/>
                    </a:solidFill>
                  </a:rPr>
                </a:br>
                <a:r>
                  <a:rPr lang="en-US" altLang="en-US" sz="2000">
                    <a:solidFill>
                      <a:srgbClr val="660000"/>
                    </a:solidFill>
                  </a:rPr>
                  <a:t>daily living</a:t>
                </a:r>
                <a:endParaRPr lang="en-US" altLang="en-US" sz="2400" b="0">
                  <a:solidFill>
                    <a:srgbClr val="660000"/>
                  </a:solidFill>
                </a:endParaRPr>
              </a:p>
            </p:txBody>
          </p:sp>
          <p:sp>
            <p:nvSpPr>
              <p:cNvPr id="21521" name="AutoShape 15"/>
              <p:cNvSpPr>
                <a:spLocks noChangeArrowheads="1"/>
              </p:cNvSpPr>
              <p:nvPr/>
            </p:nvSpPr>
            <p:spPr bwMode="auto">
              <a:xfrm>
                <a:off x="4231" y="3041"/>
                <a:ext cx="1375" cy="555"/>
              </a:xfrm>
              <a:prstGeom prst="wedgeRoundRectCallout">
                <a:avLst>
                  <a:gd name="adj1" fmla="val -48981"/>
                  <a:gd name="adj2" fmla="val 101894"/>
                  <a:gd name="adj3" fmla="val 16667"/>
                </a:avLst>
              </a:prstGeom>
              <a:solidFill>
                <a:schemeClr val="bg2"/>
              </a:solidFill>
              <a:ln w="38100">
                <a:solidFill>
                  <a:srgbClr val="66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rgbClr val="0F116A"/>
                  </a:buClr>
                  <a:buSzPct val="120000"/>
                  <a:buFont typeface="Wingdings" panose="05000000000000000000" pitchFamily="2" charset="2"/>
                  <a:buChar char="§"/>
                  <a:defRPr sz="3000" b="1">
                    <a:solidFill>
                      <a:srgbClr val="0F116A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u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§"/>
                  <a:defRPr sz="2400" b="1">
                    <a:solidFill>
                      <a:srgbClr val="0F116A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w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660000"/>
                    </a:solidFill>
                  </a:rPr>
                  <a:t>energy lost to</a:t>
                </a:r>
                <a:br>
                  <a:rPr lang="en-US" altLang="en-US" sz="2000">
                    <a:solidFill>
                      <a:srgbClr val="660000"/>
                    </a:solidFill>
                  </a:rPr>
                </a:br>
                <a:r>
                  <a:rPr lang="en-US" altLang="en-US" sz="2000">
                    <a:solidFill>
                      <a:srgbClr val="660000"/>
                    </a:solidFill>
                  </a:rPr>
                  <a:t>daily living</a:t>
                </a:r>
                <a:endParaRPr lang="en-US" altLang="en-US" sz="2400" b="0">
                  <a:solidFill>
                    <a:srgbClr val="660000"/>
                  </a:solidFill>
                </a:endParaRPr>
              </a:p>
            </p:txBody>
          </p:sp>
        </p:grpSp>
        <p:sp>
          <p:nvSpPr>
            <p:cNvPr id="21519" name="Rectangle 16"/>
            <p:cNvSpPr>
              <a:spLocks noChangeArrowheads="1"/>
            </p:cNvSpPr>
            <p:nvPr/>
          </p:nvSpPr>
          <p:spPr bwMode="auto">
            <a:xfrm>
              <a:off x="4220" y="3380"/>
              <a:ext cx="70" cy="10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rgbClr val="0F116A"/>
                </a:buClr>
                <a:buSzPct val="120000"/>
                <a:buFont typeface="Wingdings" panose="05000000000000000000" pitchFamily="2" charset="2"/>
                <a:buChar char="§"/>
                <a:defRPr sz="3000" b="1">
                  <a:solidFill>
                    <a:srgbClr val="0F116A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u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§"/>
                <a:defRPr sz="2400" b="1">
                  <a:solidFill>
                    <a:srgbClr val="0F116A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lr>
                  <a:schemeClr val="tx1"/>
                </a:buClr>
                <a:buSzPct val="110000"/>
                <a:buFont typeface="Wingdings" panose="05000000000000000000" pitchFamily="2" charset="2"/>
                <a:buChar char="w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b="0">
                <a:solidFill>
                  <a:schemeClr val="tx1"/>
                </a:solidFill>
              </a:endParaRPr>
            </a:p>
          </p:txBody>
        </p:sp>
      </p:grpSp>
      <p:sp>
        <p:nvSpPr>
          <p:cNvPr id="474130" name="AutoShape 18"/>
          <p:cNvSpPr>
            <a:spLocks noChangeArrowheads="1"/>
          </p:cNvSpPr>
          <p:nvPr/>
        </p:nvSpPr>
        <p:spPr bwMode="auto">
          <a:xfrm>
            <a:off x="7653338" y="-627063"/>
            <a:ext cx="2293937" cy="2293938"/>
          </a:xfrm>
          <a:prstGeom prst="sun">
            <a:avLst>
              <a:gd name="adj" fmla="val 25000"/>
            </a:avLst>
          </a:pr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CC0000"/>
                </a:solidFill>
              </a:rPr>
              <a:t>sun</a:t>
            </a:r>
            <a:endParaRPr lang="en-US" altLang="en-US" sz="2400" b="0" u="sng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474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74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4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74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4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74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4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4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6" grpId="0" build="p" autoUpdateAnimBg="0"/>
      <p:bldP spid="474117" grpId="0" animBg="1"/>
      <p:bldP spid="474118" grpId="0" animBg="1"/>
      <p:bldP spid="474120" grpId="0" animBg="1"/>
      <p:bldP spid="474121" grpId="0" animBg="1"/>
      <p:bldP spid="474130" grpId="0" animBg="1"/>
    </p:bldLst>
  </p:timing>
</p:sld>
</file>

<file path=ppt/theme/theme1.xml><?xml version="1.0" encoding="utf-8"?>
<a:theme xmlns:a="http://schemas.openxmlformats.org/drawingml/2006/main" name="AP PPT template.dot">
  <a:themeElements>
    <a:clrScheme name="AP PPT template.do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AP PPT template.d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P PPT template.do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 PPT template.do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 PPT template.do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 PPT template.do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 PPT template.do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 PPT template.do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 PPT template.do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 PPT template.do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4301</TotalTime>
  <Words>258</Words>
  <Application>Microsoft Office PowerPoint</Application>
  <PresentationFormat>On-screen Show (4:3)</PresentationFormat>
  <Paragraphs>171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Wingdings</vt:lpstr>
      <vt:lpstr>Times</vt:lpstr>
      <vt:lpstr>Comic Sans MS</vt:lpstr>
      <vt:lpstr>Geneva</vt:lpstr>
      <vt:lpstr>Symbol</vt:lpstr>
      <vt:lpstr>AP PPT template.dot</vt:lpstr>
      <vt:lpstr>PowerPoint Presentation</vt:lpstr>
      <vt:lpstr>ECOLOGY- the study of organisms in their environment</vt:lpstr>
      <vt:lpstr>Essential question</vt:lpstr>
      <vt:lpstr>Ecosystem</vt:lpstr>
      <vt:lpstr>Ecosystem inputs</vt:lpstr>
      <vt:lpstr>Generalized Nutrient cycling</vt:lpstr>
      <vt:lpstr>Energy flows through ecosystems</vt:lpstr>
      <vt:lpstr>Food chains</vt:lpstr>
      <vt:lpstr>Inefficiency of energy transfer</vt:lpstr>
      <vt:lpstr>Ecological pyramid</vt:lpstr>
      <vt:lpstr>Food webs</vt:lpstr>
    </vt:vector>
  </TitlesOfParts>
  <Company>Kim Foglia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Dailey</dc:creator>
  <cp:lastModifiedBy>Lisa Dailey</cp:lastModifiedBy>
  <cp:revision>105</cp:revision>
  <cp:lastPrinted>2006-11-10T00:33:43Z</cp:lastPrinted>
  <dcterms:modified xsi:type="dcterms:W3CDTF">2018-01-23T15:16:49Z</dcterms:modified>
</cp:coreProperties>
</file>