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5" r:id="rId16"/>
    <p:sldId id="276" r:id="rId17"/>
    <p:sldId id="282" r:id="rId18"/>
    <p:sldId id="285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7" r:id="rId27"/>
    <p:sldId id="307" r:id="rId28"/>
    <p:sldId id="308" r:id="rId29"/>
    <p:sldId id="309" r:id="rId30"/>
    <p:sldId id="314" r:id="rId31"/>
    <p:sldId id="315" r:id="rId32"/>
    <p:sldId id="316" r:id="rId33"/>
    <p:sldId id="317" r:id="rId3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6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200" b="0" i="0" u="none" strike="noStrike" cap="none"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rPr lang="en-US" sz="1200" b="0" i="0" u="none" strike="noStrike" cap="none"/>
              <a:t>*</a:t>
            </a:r>
            <a:endParaRPr/>
          </a:p>
        </p:txBody>
      </p:sp>
      <p:sp>
        <p:nvSpPr>
          <p:cNvPr id="227" name="Google Shape;227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8" name="Google Shape;228;p3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rPr lang="en-US" sz="1200" b="0" i="0" u="none" strike="noStrike" cap="none"/>
              <a:t>*</a:t>
            </a:r>
            <a:endParaRPr/>
          </a:p>
        </p:txBody>
      </p:sp>
      <p:sp>
        <p:nvSpPr>
          <p:cNvPr id="292" name="Google Shape;292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Google Shape;293;p4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rPr lang="en-US" sz="1200" b="0" i="0" u="none" strike="noStrike" cap="none"/>
              <a:t>*</a:t>
            </a:r>
            <a:endParaRPr/>
          </a:p>
        </p:txBody>
      </p:sp>
      <p:sp>
        <p:nvSpPr>
          <p:cNvPr id="318" name="Google Shape;31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9" name="Google Shape;319;p4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5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Font typeface="Arial"/>
              <a:buNone/>
            </a:pPr>
            <a:r>
              <a:rPr lang="en-US" sz="1200" b="0" i="0" u="none" strike="noStrike" cap="none"/>
              <a:t>*</a:t>
            </a:r>
            <a:endParaRPr/>
          </a:p>
        </p:txBody>
      </p:sp>
      <p:sp>
        <p:nvSpPr>
          <p:cNvPr id="369" name="Google Shape;36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0" name="Google Shape;370;p5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_TEXT" type="vertTx">
  <p:cSld name="VERTICAL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lvl="6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lvl="7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lvl="8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_TITLE_AND_VERTICAL_TEXT" type="vertTitleAndTx">
  <p:cSld name="VERTICAL_TITLE_AND_VERTICAL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lvl="6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lvl="7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lvl="8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IPART_AND_TEXT" type="clipArtAndTx">
  <p:cSld name="CLIPART_AND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lvl="6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lvl="7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lvl="8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lvl="6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lvl="7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lvl="8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000" b="1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640"/>
              </a:spcBef>
              <a:spcAft>
                <a:spcPts val="0"/>
              </a:spcAft>
              <a:buSzPts val="1400"/>
              <a:buFont typeface="Times New Roman"/>
              <a:buNone/>
              <a:defRPr sz="2000"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800"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400"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400"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400"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400"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400"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_OBJECTS" type="twoObj">
  <p:cSld name="TWO_OBJECT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40"/>
              </a:spcBef>
              <a:spcAft>
                <a:spcPts val="0"/>
              </a:spcAft>
              <a:buSzPts val="1400"/>
              <a:buChar char="●"/>
              <a:defRPr sz="28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40"/>
              </a:spcBef>
              <a:spcAft>
                <a:spcPts val="0"/>
              </a:spcAft>
              <a:buSzPts val="1400"/>
              <a:buChar char="●"/>
              <a:defRPr sz="28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_OBJECTS_WITH_TEXT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640"/>
              </a:spcBef>
              <a:spcAft>
                <a:spcPts val="0"/>
              </a:spcAft>
              <a:buSzPts val="1400"/>
              <a:buFont typeface="Times New Roman"/>
              <a:buNone/>
              <a:defRPr sz="2400" b="1"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2000" b="1"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800" b="1"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40"/>
              </a:spcBef>
              <a:spcAft>
                <a:spcPts val="0"/>
              </a:spcAft>
              <a:buSzPts val="1400"/>
              <a:buChar char="●"/>
              <a:defRPr sz="2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640"/>
              </a:spcBef>
              <a:spcAft>
                <a:spcPts val="0"/>
              </a:spcAft>
              <a:buSzPts val="1400"/>
              <a:buFont typeface="Times New Roman"/>
              <a:buNone/>
              <a:defRPr sz="2400" b="1"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2000" b="1"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800" b="1"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40"/>
              </a:spcBef>
              <a:spcAft>
                <a:spcPts val="0"/>
              </a:spcAft>
              <a:buSzPts val="1400"/>
              <a:buChar char="●"/>
              <a:defRPr sz="2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_WITH_CAPTION_TEXT" type="objTx">
  <p:cSld name="OBJECT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40"/>
              </a:spcBef>
              <a:spcAft>
                <a:spcPts val="0"/>
              </a:spcAft>
              <a:buSzPts val="1400"/>
              <a:buChar char="●"/>
              <a:defRPr sz="32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8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640"/>
              </a:spcBef>
              <a:spcAft>
                <a:spcPts val="0"/>
              </a:spcAft>
              <a:buSzPts val="1400"/>
              <a:buFont typeface="Times New Roman"/>
              <a:buNone/>
              <a:defRPr sz="1400"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200"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000"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_WITH_CAPTION_TEXT" type="picTx">
  <p:cSld name="PICTURE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640"/>
              </a:spcBef>
              <a:spcAft>
                <a:spcPts val="0"/>
              </a:spcAft>
              <a:buSzPts val="1400"/>
              <a:buFont typeface="Times New Roman"/>
              <a:buNone/>
              <a:defRPr sz="1400"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200"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000"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-889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Char char="●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>
            <a:spLocks noGrp="1"/>
          </p:cNvSpPr>
          <p:nvPr>
            <p:ph type="body" idx="1"/>
          </p:nvPr>
        </p:nvSpPr>
        <p:spPr>
          <a:xfrm>
            <a:off x="381000" y="457200"/>
            <a:ext cx="8153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List the 6 levels of organization that ecologists study from smallest to largest</a:t>
            </a: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16"/>
          <p:cNvSpPr txBox="1"/>
          <p:nvPr/>
        </p:nvSpPr>
        <p:spPr>
          <a:xfrm>
            <a:off x="228600" y="2438400"/>
            <a:ext cx="3319462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Organisms →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" name="Google Shape;69;p16"/>
          <p:cNvSpPr txBox="1"/>
          <p:nvPr/>
        </p:nvSpPr>
        <p:spPr>
          <a:xfrm>
            <a:off x="3581400" y="2514600"/>
            <a:ext cx="32004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Populations →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0" name="Google Shape;70;p16"/>
          <p:cNvSpPr txBox="1"/>
          <p:nvPr/>
        </p:nvSpPr>
        <p:spPr>
          <a:xfrm>
            <a:off x="1295400" y="3657600"/>
            <a:ext cx="33718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Communities →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16"/>
          <p:cNvSpPr txBox="1"/>
          <p:nvPr/>
        </p:nvSpPr>
        <p:spPr>
          <a:xfrm>
            <a:off x="5029200" y="3584575"/>
            <a:ext cx="29908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Ecosystems →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Google Shape;72;p16"/>
          <p:cNvSpPr txBox="1"/>
          <p:nvPr/>
        </p:nvSpPr>
        <p:spPr>
          <a:xfrm>
            <a:off x="2362200" y="4727575"/>
            <a:ext cx="21780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Biomes →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p16"/>
          <p:cNvSpPr txBox="1"/>
          <p:nvPr/>
        </p:nvSpPr>
        <p:spPr>
          <a:xfrm>
            <a:off x="5105400" y="4724400"/>
            <a:ext cx="29654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BIOSPHERE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0" grpId="0"/>
      <p:bldP spid="71" grpId="0"/>
      <p:bldP spid="72" grpId="0"/>
      <p:bldP spid="7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"/>
          <p:cNvSpPr txBox="1"/>
          <p:nvPr/>
        </p:nvSpPr>
        <p:spPr>
          <a:xfrm>
            <a:off x="0" y="152400"/>
            <a:ext cx="9372600" cy="6300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Who is it?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Heterotroph that obtains energy by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eating only plants			___________________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b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Heterotroph that eats both plants and</a:t>
            </a:r>
            <a:b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animals				_____________________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Heterotroph that breaks down organic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matter (Ex: Fungi &amp; bacteria)             __________________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Heterotroph that feed on dead plants</a:t>
            </a:r>
            <a:b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and animal remains (</a:t>
            </a:r>
            <a:r>
              <a:rPr lang="en-US" sz="1800" b="1" i="0" u="none" strike="noStrike" cap="none" dirty="0" err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EX:Crabs</a:t>
            </a: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&amp; worms)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and has a mouth                                             </a:t>
            </a: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___________________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Heterotroph that eats only meat		      ___________________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27"/>
          <p:cNvSpPr txBox="1"/>
          <p:nvPr/>
        </p:nvSpPr>
        <p:spPr>
          <a:xfrm>
            <a:off x="4751773" y="2769393"/>
            <a:ext cx="2514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DECOMPOSER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5" name="Google Shape;165;p27"/>
          <p:cNvSpPr txBox="1"/>
          <p:nvPr/>
        </p:nvSpPr>
        <p:spPr>
          <a:xfrm>
            <a:off x="4751773" y="1143000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HERBIVORE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" name="Google Shape;166;p27"/>
          <p:cNvSpPr txBox="1"/>
          <p:nvPr/>
        </p:nvSpPr>
        <p:spPr>
          <a:xfrm>
            <a:off x="4867507" y="1931193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OMNIVORE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p27"/>
          <p:cNvSpPr txBox="1"/>
          <p:nvPr/>
        </p:nvSpPr>
        <p:spPr>
          <a:xfrm>
            <a:off x="5080000" y="3631407"/>
            <a:ext cx="23542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SCAVENGER/ DETRITIVORE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27"/>
          <p:cNvSpPr txBox="1"/>
          <p:nvPr/>
        </p:nvSpPr>
        <p:spPr>
          <a:xfrm>
            <a:off x="5199448" y="4493421"/>
            <a:ext cx="20669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CARNIVORE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65" grpId="0"/>
      <p:bldP spid="166" grpId="0"/>
      <p:bldP spid="167" grpId="0"/>
      <p:bldP spid="1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8"/>
          <p:cNvSpPr txBox="1">
            <a:spLocks noGrp="1"/>
          </p:cNvSpPr>
          <p:nvPr>
            <p:ph type="body" idx="1"/>
          </p:nvPr>
        </p:nvSpPr>
        <p:spPr>
          <a:xfrm>
            <a:off x="304800" y="228600"/>
            <a:ext cx="8839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Primary producers are eaten by</a:t>
            </a:r>
            <a:b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4" name="Google Shape;174;p28"/>
          <p:cNvSpPr txBox="1"/>
          <p:nvPr/>
        </p:nvSpPr>
        <p:spPr>
          <a:xfrm>
            <a:off x="774577" y="1022350"/>
            <a:ext cx="40322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Primary consumers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28"/>
          <p:cNvSpPr txBox="1"/>
          <p:nvPr/>
        </p:nvSpPr>
        <p:spPr>
          <a:xfrm>
            <a:off x="152400" y="2971800"/>
            <a:ext cx="9475787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of these is an herbivore?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28"/>
          <p:cNvSpPr txBox="1"/>
          <p:nvPr/>
        </p:nvSpPr>
        <p:spPr>
          <a:xfrm>
            <a:off x="609600" y="5638800"/>
            <a:ext cx="807720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↑</a:t>
            </a:r>
            <a: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Zebras  are herbivores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7" name="Google Shape;17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" y="4267200"/>
            <a:ext cx="1571625" cy="1049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05400" y="4114800"/>
            <a:ext cx="1447800" cy="108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95600" y="3733800"/>
            <a:ext cx="1406525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15200" y="3810000"/>
            <a:ext cx="1281112" cy="154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/>
      <p:bldP spid="17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/>
          <p:nvPr/>
        </p:nvSpPr>
        <p:spPr>
          <a:xfrm>
            <a:off x="634754" y="750163"/>
            <a:ext cx="7735887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Tell two ways water returns to the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atmosphere in the water cycle.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8" name="Google Shape;188;p29"/>
          <p:cNvSpPr txBox="1"/>
          <p:nvPr/>
        </p:nvSpPr>
        <p:spPr>
          <a:xfrm>
            <a:off x="1042386" y="2286740"/>
            <a:ext cx="7924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Evaporation and transpiration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/>
          <p:nvPr/>
        </p:nvSpPr>
        <p:spPr>
          <a:xfrm>
            <a:off x="808831" y="448322"/>
            <a:ext cx="7526337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 a limiting factor that could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cause a population to decrease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30"/>
          <p:cNvSpPr txBox="1"/>
          <p:nvPr/>
        </p:nvSpPr>
        <p:spPr>
          <a:xfrm>
            <a:off x="523043" y="2167631"/>
            <a:ext cx="8534400" cy="2838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Competition- for food, shelter, territory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Predation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Disease/Parasitism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Drought/climate change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Human disturbance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2"/>
          <p:cNvSpPr txBox="1"/>
          <p:nvPr/>
        </p:nvSpPr>
        <p:spPr>
          <a:xfrm>
            <a:off x="871537" y="1007585"/>
            <a:ext cx="7400925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Organism that captures and eats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another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Google Shape;216;p32"/>
          <p:cNvSpPr txBox="1"/>
          <p:nvPr/>
        </p:nvSpPr>
        <p:spPr>
          <a:xfrm>
            <a:off x="1448540" y="2416714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predator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4"/>
          <p:cNvSpPr txBox="1"/>
          <p:nvPr/>
        </p:nvSpPr>
        <p:spPr>
          <a:xfrm>
            <a:off x="838200" y="2590800"/>
            <a:ext cx="76200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1" name="Google Shape;231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5400" y="1524000"/>
            <a:ext cx="65532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34"/>
          <p:cNvSpPr txBox="1"/>
          <p:nvPr/>
        </p:nvSpPr>
        <p:spPr>
          <a:xfrm>
            <a:off x="4800600" y="3352800"/>
            <a:ext cx="3071812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 b="1" i="0" u="none" strike="noStrike" cap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BIOLOGY; Miller and Levine; Prentice Hall; 2006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" name="Google Shape;233;p34"/>
          <p:cNvSpPr txBox="1"/>
          <p:nvPr/>
        </p:nvSpPr>
        <p:spPr>
          <a:xfrm>
            <a:off x="304800" y="228600"/>
            <a:ext cx="8382000" cy="557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diagram shows a ____________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lang="en-US" sz="40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lang="en-US" sz="40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of the organisms above is: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 primary producer ? ___________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How many trophic levels are shown?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4" name="Google Shape;234;p34"/>
          <p:cNvSpPr txBox="1"/>
          <p:nvPr/>
        </p:nvSpPr>
        <p:spPr>
          <a:xfrm>
            <a:off x="5486400" y="228600"/>
            <a:ext cx="21272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0" i="0" u="none" strike="noStrike" cap="none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food chain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5" name="Google Shape;235;p34"/>
          <p:cNvSpPr txBox="1"/>
          <p:nvPr/>
        </p:nvSpPr>
        <p:spPr>
          <a:xfrm>
            <a:off x="6550025" y="4129881"/>
            <a:ext cx="1042987" cy="579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0" i="0" u="none" strike="noStrike" cap="none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algae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6" name="Google Shape;236;p34"/>
          <p:cNvSpPr txBox="1"/>
          <p:nvPr/>
        </p:nvSpPr>
        <p:spPr>
          <a:xfrm>
            <a:off x="4800600" y="5257800"/>
            <a:ext cx="184150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34"/>
          <p:cNvSpPr txBox="1"/>
          <p:nvPr/>
        </p:nvSpPr>
        <p:spPr>
          <a:xfrm>
            <a:off x="8382000" y="5791200"/>
            <a:ext cx="361950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2800" b="0" i="0" u="none" strike="noStrike" cap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" grpId="0"/>
      <p:bldP spid="2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5"/>
          <p:cNvSpPr txBox="1">
            <a:spLocks noGrp="1"/>
          </p:cNvSpPr>
          <p:nvPr>
            <p:ph type="body" idx="1"/>
          </p:nvPr>
        </p:nvSpPr>
        <p:spPr>
          <a:xfrm>
            <a:off x="685800" y="457200"/>
            <a:ext cx="8229600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Symbiotic relationship in which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both organisms benefit from their close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association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Google Shape;243;p35"/>
          <p:cNvSpPr txBox="1"/>
          <p:nvPr/>
        </p:nvSpPr>
        <p:spPr>
          <a:xfrm>
            <a:off x="3962400" y="2286000"/>
            <a:ext cx="25019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mutualism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4" name="Google Shape;244;p35"/>
          <p:cNvSpPr txBox="1"/>
          <p:nvPr/>
        </p:nvSpPr>
        <p:spPr>
          <a:xfrm>
            <a:off x="304800" y="3756025"/>
            <a:ext cx="8455025" cy="204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“organism’s job” that includes what it eats,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eats it, where in the habitat it lives, how it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acts, and when &amp; how it reproduces?</a:t>
            </a:r>
            <a:br>
              <a:rPr lang="en-US" sz="3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5" name="Google Shape;245;p35"/>
          <p:cNvSpPr txBox="1"/>
          <p:nvPr/>
        </p:nvSpPr>
        <p:spPr>
          <a:xfrm>
            <a:off x="3200400" y="5562600"/>
            <a:ext cx="15240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niche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/>
      <p:bldP spid="2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41"/>
          <p:cNvSpPr txBox="1"/>
          <p:nvPr/>
        </p:nvSpPr>
        <p:spPr>
          <a:xfrm>
            <a:off x="609600" y="1799948"/>
            <a:ext cx="8382000" cy="374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of the organisms above is: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 secondary consumer?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6" name="Google Shape;296;p41"/>
          <p:cNvSpPr txBox="1"/>
          <p:nvPr/>
        </p:nvSpPr>
        <p:spPr>
          <a:xfrm>
            <a:off x="838200" y="2590800"/>
            <a:ext cx="76200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97" name="Google Shape;297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147" y="533400"/>
            <a:ext cx="65532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41"/>
          <p:cNvSpPr txBox="1"/>
          <p:nvPr/>
        </p:nvSpPr>
        <p:spPr>
          <a:xfrm>
            <a:off x="4800600" y="3352800"/>
            <a:ext cx="3071812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 b="1" i="0" u="none" strike="noStrike" cap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BIOLOGY; Miller and Levine; Prentice Hall; 2006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9" name="Google Shape;299;p41"/>
          <p:cNvSpPr txBox="1"/>
          <p:nvPr/>
        </p:nvSpPr>
        <p:spPr>
          <a:xfrm>
            <a:off x="3048000" y="4114800"/>
            <a:ext cx="1635125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2800" b="0" i="0" u="none" strike="noStrike" cap="none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Small fish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4"/>
          <p:cNvSpPr txBox="1"/>
          <p:nvPr/>
        </p:nvSpPr>
        <p:spPr>
          <a:xfrm>
            <a:off x="76200" y="1702294"/>
            <a:ext cx="9144000" cy="435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of the organisms above is: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 tertiary consumer? _____________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2" name="Google Shape;322;p44"/>
          <p:cNvSpPr txBox="1"/>
          <p:nvPr/>
        </p:nvSpPr>
        <p:spPr>
          <a:xfrm>
            <a:off x="838200" y="2590800"/>
            <a:ext cx="76200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23" name="Google Shape;323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5400" y="304800"/>
            <a:ext cx="65532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44"/>
          <p:cNvSpPr txBox="1"/>
          <p:nvPr/>
        </p:nvSpPr>
        <p:spPr>
          <a:xfrm>
            <a:off x="4800600" y="3352800"/>
            <a:ext cx="3071812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 b="1" i="0" u="none" strike="noStrike" cap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BIOLOGY; Miller and Levine; Prentice Hall; 2006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5" name="Google Shape;325;p44"/>
          <p:cNvSpPr txBox="1"/>
          <p:nvPr/>
        </p:nvSpPr>
        <p:spPr>
          <a:xfrm>
            <a:off x="5562600" y="3352800"/>
            <a:ext cx="11747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0" i="0" u="none" strike="noStrike" cap="none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squid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46"/>
          <p:cNvSpPr txBox="1">
            <a:spLocks noGrp="1"/>
          </p:cNvSpPr>
          <p:nvPr>
            <p:ph type="body" idx="1"/>
          </p:nvPr>
        </p:nvSpPr>
        <p:spPr>
          <a:xfrm>
            <a:off x="381000" y="304800"/>
            <a:ext cx="85344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Group of organisms so similar that they can breed and produce fertile offspring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0" name="Google Shape;340;p46"/>
          <p:cNvSpPr txBox="1"/>
          <p:nvPr/>
        </p:nvSpPr>
        <p:spPr>
          <a:xfrm>
            <a:off x="2895600" y="1676400"/>
            <a:ext cx="1681162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species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1" name="Google Shape;341;p46"/>
          <p:cNvSpPr txBox="1"/>
          <p:nvPr/>
        </p:nvSpPr>
        <p:spPr>
          <a:xfrm>
            <a:off x="685800" y="3635375"/>
            <a:ext cx="7612062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organism that is captured and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eaten by another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2" name="Google Shape;342;p46"/>
          <p:cNvSpPr txBox="1"/>
          <p:nvPr/>
        </p:nvSpPr>
        <p:spPr>
          <a:xfrm>
            <a:off x="1066800" y="5319712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prey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" grpId="0"/>
      <p:bldP spid="3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85800" y="685800"/>
            <a:ext cx="80010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the organisms that live in a place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PLUS their non-living environment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3124200" y="2133600"/>
            <a:ext cx="2359025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ecosystem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685800" y="3635375"/>
            <a:ext cx="6580187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Another name for autotrophs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2362200" y="4800600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producers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7"/>
          <p:cNvSpPr txBox="1">
            <a:spLocks noGrp="1"/>
          </p:cNvSpPr>
          <p:nvPr>
            <p:ph type="body" idx="1"/>
          </p:nvPr>
        </p:nvSpPr>
        <p:spPr>
          <a:xfrm>
            <a:off x="685800" y="457200"/>
            <a:ext cx="78486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Symbiotic relationship in which one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organism benefits but the other is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neither harmed nor helped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8" name="Google Shape;348;p47"/>
          <p:cNvSpPr txBox="1"/>
          <p:nvPr/>
        </p:nvSpPr>
        <p:spPr>
          <a:xfrm>
            <a:off x="2514600" y="2438400"/>
            <a:ext cx="3376612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commensalism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9" name="Google Shape;349;p47"/>
          <p:cNvSpPr txBox="1"/>
          <p:nvPr/>
        </p:nvSpPr>
        <p:spPr>
          <a:xfrm>
            <a:off x="457200" y="3657600"/>
            <a:ext cx="7767637" cy="1920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scientific study of interactions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between organisms and between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organisms and their environment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0" name="Google Shape;350;p47"/>
          <p:cNvSpPr txBox="1"/>
          <p:nvPr/>
        </p:nvSpPr>
        <p:spPr>
          <a:xfrm>
            <a:off x="3124200" y="5791200"/>
            <a:ext cx="19812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ecology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" grpId="0"/>
      <p:bldP spid="3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48"/>
          <p:cNvSpPr txBox="1"/>
          <p:nvPr/>
        </p:nvSpPr>
        <p:spPr>
          <a:xfrm>
            <a:off x="772319" y="296662"/>
            <a:ext cx="7599362" cy="210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Relationship in which organisms</a:t>
            </a:r>
            <a:br>
              <a:rPr lang="en-US" sz="4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attempt to use the same resource </a:t>
            </a:r>
            <a:br>
              <a:rPr lang="en-US" sz="4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4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the same time and place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8" name="Google Shape;358;p48"/>
          <p:cNvSpPr txBox="1"/>
          <p:nvPr/>
        </p:nvSpPr>
        <p:spPr>
          <a:xfrm>
            <a:off x="2402150" y="2787650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competition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49"/>
          <p:cNvSpPr txBox="1"/>
          <p:nvPr/>
        </p:nvSpPr>
        <p:spPr>
          <a:xfrm>
            <a:off x="843756" y="561975"/>
            <a:ext cx="7227887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Each step in a food chain or web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6" name="Google Shape;366;p49"/>
          <p:cNvSpPr txBox="1"/>
          <p:nvPr/>
        </p:nvSpPr>
        <p:spPr>
          <a:xfrm>
            <a:off x="2547152" y="1263650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trophic level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50"/>
          <p:cNvSpPr txBox="1"/>
          <p:nvPr/>
        </p:nvSpPr>
        <p:spPr>
          <a:xfrm>
            <a:off x="76200" y="1692274"/>
            <a:ext cx="9144000" cy="435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of the organisms above is: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a quaternary consumer? __________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3" name="Google Shape;373;p50"/>
          <p:cNvSpPr txBox="1"/>
          <p:nvPr/>
        </p:nvSpPr>
        <p:spPr>
          <a:xfrm>
            <a:off x="838200" y="2590800"/>
            <a:ext cx="76200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74" name="Google Shape;374;p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5400" y="304800"/>
            <a:ext cx="65532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375" name="Google Shape;375;p50"/>
          <p:cNvSpPr txBox="1"/>
          <p:nvPr/>
        </p:nvSpPr>
        <p:spPr>
          <a:xfrm>
            <a:off x="4800600" y="3352800"/>
            <a:ext cx="3071812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000" b="1" i="0" u="none" strike="noStrike" cap="none">
                <a:solidFill>
                  <a:srgbClr val="9900CC"/>
                </a:solidFill>
                <a:latin typeface="Arial"/>
                <a:ea typeface="Arial"/>
                <a:cs typeface="Arial"/>
                <a:sym typeface="Arial"/>
              </a:rPr>
              <a:t>BIOLOGY; Miller and Levine; Prentice Hall; 2006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6" name="Google Shape;376;p50"/>
          <p:cNvSpPr txBox="1"/>
          <p:nvPr/>
        </p:nvSpPr>
        <p:spPr>
          <a:xfrm>
            <a:off x="5867400" y="3352800"/>
            <a:ext cx="954087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2800" b="0" i="0" u="none" strike="noStrike" cap="none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shark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51"/>
          <p:cNvSpPr txBox="1"/>
          <p:nvPr/>
        </p:nvSpPr>
        <p:spPr>
          <a:xfrm>
            <a:off x="457200" y="4267200"/>
            <a:ext cx="7526337" cy="1798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maximum population size an</a:t>
            </a:r>
            <a:b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environment can support is called</a:t>
            </a:r>
            <a:b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2" name="Google Shape;382;p51"/>
          <p:cNvSpPr txBox="1"/>
          <p:nvPr/>
        </p:nvSpPr>
        <p:spPr>
          <a:xfrm>
            <a:off x="1981200" y="5791200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Carrying capacity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26" name="Picture 2" descr="Exponential growth &amp; logistic growth (article) | Khan Academy">
            <a:extLst>
              <a:ext uri="{FF2B5EF4-FFF2-40B4-BE49-F238E27FC236}">
                <a16:creationId xmlns:a16="http://schemas.microsoft.com/office/drawing/2014/main" id="{7374AC31-7FFF-4ED9-8A96-C09682C32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381" y="550878"/>
            <a:ext cx="3848100" cy="344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2"/>
          <p:cNvSpPr txBox="1"/>
          <p:nvPr/>
        </p:nvSpPr>
        <p:spPr>
          <a:xfrm>
            <a:off x="5528468" y="2724705"/>
            <a:ext cx="24384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parasitism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92" name="Google Shape;392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063" y="397622"/>
            <a:ext cx="3962400" cy="3079750"/>
          </a:xfrm>
          <a:prstGeom prst="rect">
            <a:avLst/>
          </a:prstGeom>
          <a:noFill/>
          <a:ln>
            <a:noFill/>
          </a:ln>
        </p:spPr>
      </p:pic>
      <p:sp>
        <p:nvSpPr>
          <p:cNvPr id="393" name="Google Shape;393;p52"/>
          <p:cNvSpPr txBox="1"/>
          <p:nvPr/>
        </p:nvSpPr>
        <p:spPr>
          <a:xfrm>
            <a:off x="4572000" y="816006"/>
            <a:ext cx="4351337" cy="1554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tick sucking a dog’s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blood is an example of </a:t>
            </a:r>
            <a:br>
              <a:rPr lang="en-US" sz="32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2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kind of symbiosis?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56"/>
          <p:cNvSpPr txBox="1">
            <a:spLocks noGrp="1"/>
          </p:cNvSpPr>
          <p:nvPr>
            <p:ph type="body" idx="1"/>
          </p:nvPr>
        </p:nvSpPr>
        <p:spPr>
          <a:xfrm>
            <a:off x="609600" y="457200"/>
            <a:ext cx="8153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 in which green plants use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energy from sunlight  to produce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carbohydrates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7" name="Google Shape;427;p56"/>
          <p:cNvSpPr txBox="1"/>
          <p:nvPr/>
        </p:nvSpPr>
        <p:spPr>
          <a:xfrm>
            <a:off x="1600200" y="2667000"/>
            <a:ext cx="33782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photosynthesis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66"/>
          <p:cNvSpPr txBox="1"/>
          <p:nvPr/>
        </p:nvSpPr>
        <p:spPr>
          <a:xfrm>
            <a:off x="1196266" y="503808"/>
            <a:ext cx="7004050" cy="1190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Cycle in which photosynthesis and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cellular respiration participate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10" name="Google Shape;510;p66"/>
          <p:cNvSpPr txBox="1"/>
          <p:nvPr/>
        </p:nvSpPr>
        <p:spPr>
          <a:xfrm>
            <a:off x="2324100" y="1786399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Carbon cycle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67"/>
          <p:cNvSpPr txBox="1"/>
          <p:nvPr/>
        </p:nvSpPr>
        <p:spPr>
          <a:xfrm>
            <a:off x="444500" y="654050"/>
            <a:ext cx="8331200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Any relationship in which two species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live closely together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18" name="Google Shape;518;p67"/>
          <p:cNvSpPr txBox="1"/>
          <p:nvPr/>
        </p:nvSpPr>
        <p:spPr>
          <a:xfrm>
            <a:off x="2324100" y="2109187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symbiosis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68"/>
          <p:cNvSpPr txBox="1">
            <a:spLocks noGrp="1"/>
          </p:cNvSpPr>
          <p:nvPr>
            <p:ph type="body" idx="1"/>
          </p:nvPr>
        </p:nvSpPr>
        <p:spPr>
          <a:xfrm>
            <a:off x="533400" y="685800"/>
            <a:ext cx="8305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Interaction in which one organism captures and feeds on another.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4" name="Google Shape;524;p68"/>
          <p:cNvSpPr txBox="1"/>
          <p:nvPr/>
        </p:nvSpPr>
        <p:spPr>
          <a:xfrm>
            <a:off x="2743200" y="2209800"/>
            <a:ext cx="2301875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predation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5" name="Google Shape;525;p68"/>
          <p:cNvSpPr txBox="1"/>
          <p:nvPr/>
        </p:nvSpPr>
        <p:spPr>
          <a:xfrm>
            <a:off x="228600" y="3886200"/>
            <a:ext cx="9475787" cy="210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Network of complex interactions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linking all the food chains in an ecosystem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6" name="Google Shape;526;p68"/>
          <p:cNvSpPr txBox="1"/>
          <p:nvPr/>
        </p:nvSpPr>
        <p:spPr>
          <a:xfrm>
            <a:off x="3276600" y="5486400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food web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" grpId="0"/>
      <p:bldP spid="5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81000" y="304800"/>
            <a:ext cx="76962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portion of  the Earth in which all life exists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2590800" y="2057400"/>
            <a:ext cx="2301875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biosphere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8"/>
          <p:cNvSpPr txBox="1"/>
          <p:nvPr/>
        </p:nvSpPr>
        <p:spPr>
          <a:xfrm>
            <a:off x="228600" y="3581400"/>
            <a:ext cx="8697912" cy="1920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 a food chain out of the following: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lang="en-US" sz="28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herbivore           omnivore           autotroph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8"/>
          <p:cNvSpPr txBox="1"/>
          <p:nvPr/>
        </p:nvSpPr>
        <p:spPr>
          <a:xfrm>
            <a:off x="914400" y="5791200"/>
            <a:ext cx="73850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autotroph → herbivore  → omnivore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73"/>
          <p:cNvSpPr txBox="1">
            <a:spLocks noGrp="1"/>
          </p:cNvSpPr>
          <p:nvPr>
            <p:ph type="body" idx="1"/>
          </p:nvPr>
        </p:nvSpPr>
        <p:spPr>
          <a:xfrm>
            <a:off x="381000" y="533400"/>
            <a:ext cx="8001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Cycle in which volcanic activity and burning fossil fuels plays a role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222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3" name="Google Shape;563;p73"/>
          <p:cNvSpPr txBox="1"/>
          <p:nvPr/>
        </p:nvSpPr>
        <p:spPr>
          <a:xfrm>
            <a:off x="2362200" y="1981200"/>
            <a:ext cx="30480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Carbon cycle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4" name="Google Shape;564;p73"/>
          <p:cNvSpPr txBox="1"/>
          <p:nvPr/>
        </p:nvSpPr>
        <p:spPr>
          <a:xfrm>
            <a:off x="228600" y="3630612"/>
            <a:ext cx="8769350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Cycle which is dependent on bacteria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nitrogen fixation and denitrification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5" name="Google Shape;565;p73"/>
          <p:cNvSpPr txBox="1"/>
          <p:nvPr/>
        </p:nvSpPr>
        <p:spPr>
          <a:xfrm>
            <a:off x="1600200" y="5257800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Nitrogen cycle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" grpId="0"/>
      <p:bldP spid="56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74"/>
          <p:cNvSpPr txBox="1">
            <a:spLocks noGrp="1"/>
          </p:cNvSpPr>
          <p:nvPr>
            <p:ph type="body" idx="1"/>
          </p:nvPr>
        </p:nvSpPr>
        <p:spPr>
          <a:xfrm>
            <a:off x="381000" y="533400"/>
            <a:ext cx="84582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type of organism is always on the first trophic level of every food chain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1" name="Google Shape;571;p74"/>
          <p:cNvSpPr txBox="1"/>
          <p:nvPr/>
        </p:nvSpPr>
        <p:spPr>
          <a:xfrm>
            <a:off x="609600" y="1905000"/>
            <a:ext cx="76200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producer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4CDEC-2EC6-4B1E-A8AA-865714E16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0EE87-CAA6-4A2A-8535-3035C9DF9B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4C683B-A90F-4697-BAF1-9814D439D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6828" y="1137918"/>
            <a:ext cx="1619476" cy="45821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84EDF7D-21CF-4B23-8178-B1240E531A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96" y="762000"/>
            <a:ext cx="6803266" cy="529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9069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C7C4B-93FA-481B-ABDD-43B5C921E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1EFA8-67C6-4D47-A685-35DC0F428F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D9B3AB8-CB96-4406-AF76-BFB32B5DEFC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63" y="543697"/>
            <a:ext cx="7699735" cy="59930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0793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304800" y="30480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ORGANISMS are responsible for removing nitrogen from and returning nitrogen to the atmosphere?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9"/>
          <p:cNvSpPr txBox="1"/>
          <p:nvPr/>
        </p:nvSpPr>
        <p:spPr>
          <a:xfrm>
            <a:off x="2217737" y="1985962"/>
            <a:ext cx="4403725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BACTERIA in soil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9"/>
          <p:cNvSpPr txBox="1"/>
          <p:nvPr/>
        </p:nvSpPr>
        <p:spPr>
          <a:xfrm>
            <a:off x="304800" y="3048000"/>
            <a:ext cx="8534400" cy="3503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process of taking nitrogen from the atmosphere and changing it into a form plants can use is called ______________________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process of converting soil nitrogen back into atmospheric form is called _______________________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9"/>
          <p:cNvSpPr txBox="1"/>
          <p:nvPr/>
        </p:nvSpPr>
        <p:spPr>
          <a:xfrm>
            <a:off x="3200400" y="4038600"/>
            <a:ext cx="5410200" cy="579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2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NITROGEN FIXATION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936624" y="5761037"/>
            <a:ext cx="3482975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2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DENITRIFICATION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7" grpId="0"/>
      <p:bldP spid="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body" idx="1"/>
          </p:nvPr>
        </p:nvSpPr>
        <p:spPr>
          <a:xfrm>
            <a:off x="304800" y="228600"/>
            <a:ext cx="8839200" cy="25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Energy moves through ecosystems</a:t>
            </a:r>
            <a:b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______________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food chains/webs            biogeochemical cycles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20"/>
          <p:cNvSpPr txBox="1"/>
          <p:nvPr/>
        </p:nvSpPr>
        <p:spPr>
          <a:xfrm>
            <a:off x="1795648" y="1135062"/>
            <a:ext cx="2795587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Food chains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20"/>
          <p:cNvSpPr txBox="1"/>
          <p:nvPr/>
        </p:nvSpPr>
        <p:spPr>
          <a:xfrm>
            <a:off x="152400" y="2971800"/>
            <a:ext cx="9475787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of these is a decomposer?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20"/>
          <p:cNvSpPr txBox="1"/>
          <p:nvPr/>
        </p:nvSpPr>
        <p:spPr>
          <a:xfrm>
            <a:off x="609600" y="5638800"/>
            <a:ext cx="807720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↑</a:t>
            </a:r>
            <a: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8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Fungi and SOME bacteria are decomposers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7" name="Google Shape;10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" y="4267200"/>
            <a:ext cx="1571625" cy="1049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05400" y="4114800"/>
            <a:ext cx="1447800" cy="1085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95600" y="3733800"/>
            <a:ext cx="1406525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15200" y="3810000"/>
            <a:ext cx="1281112" cy="154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685800" y="685800"/>
            <a:ext cx="82296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Organism that eats both plants and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meat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21"/>
          <p:cNvSpPr txBox="1"/>
          <p:nvPr/>
        </p:nvSpPr>
        <p:spPr>
          <a:xfrm>
            <a:off x="3124200" y="1600200"/>
            <a:ext cx="2244725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omnivore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21"/>
          <p:cNvSpPr txBox="1"/>
          <p:nvPr/>
        </p:nvSpPr>
        <p:spPr>
          <a:xfrm>
            <a:off x="685800" y="3635375"/>
            <a:ext cx="8401050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 in which water from plant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leaves evaporates into the atmosphere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21"/>
          <p:cNvSpPr txBox="1"/>
          <p:nvPr/>
        </p:nvSpPr>
        <p:spPr>
          <a:xfrm>
            <a:off x="1066800" y="5319712"/>
            <a:ext cx="4495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transpiration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body" idx="1"/>
          </p:nvPr>
        </p:nvSpPr>
        <p:spPr>
          <a:xfrm>
            <a:off x="533400" y="457200"/>
            <a:ext cx="8382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 an example of a decomposer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p24"/>
          <p:cNvSpPr txBox="1"/>
          <p:nvPr/>
        </p:nvSpPr>
        <p:spPr>
          <a:xfrm>
            <a:off x="152400" y="1295400"/>
            <a:ext cx="87630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Bacteria or fungi 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24"/>
          <p:cNvSpPr txBox="1"/>
          <p:nvPr/>
        </p:nvSpPr>
        <p:spPr>
          <a:xfrm>
            <a:off x="685800" y="3635375"/>
            <a:ext cx="8021637" cy="1920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group of organisms is always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found in the first trophic level of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 food chain or web?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24"/>
          <p:cNvSpPr txBox="1"/>
          <p:nvPr/>
        </p:nvSpPr>
        <p:spPr>
          <a:xfrm>
            <a:off x="1371600" y="5867400"/>
            <a:ext cx="67818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Autotrophs or producers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  <p:bldP spid="1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>
            <a:spLocks noGrp="1"/>
          </p:cNvSpPr>
          <p:nvPr>
            <p:ph type="body" idx="1"/>
          </p:nvPr>
        </p:nvSpPr>
        <p:spPr>
          <a:xfrm>
            <a:off x="685800" y="685800"/>
            <a:ext cx="80010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Primary consumers are eaten by</a:t>
            </a:r>
            <a:b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6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914400" y="1219200"/>
            <a:ext cx="4913312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Secondary consumers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>
            <a:spLocks noGrp="1"/>
          </p:cNvSpPr>
          <p:nvPr>
            <p:ph type="body" idx="1"/>
          </p:nvPr>
        </p:nvSpPr>
        <p:spPr>
          <a:xfrm>
            <a:off x="685800" y="381000"/>
            <a:ext cx="7391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is only about 10% of the energy in an organism transferred in a food chain?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6" name="Google Shape;156;p26"/>
          <p:cNvSpPr txBox="1"/>
          <p:nvPr/>
        </p:nvSpPr>
        <p:spPr>
          <a:xfrm>
            <a:off x="381000" y="2181225"/>
            <a:ext cx="8534400" cy="2289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is used by organism for life processes such as movement, transport, metabolism, growth, reproduction, and rest is lost as HEAT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26"/>
          <p:cNvSpPr txBox="1"/>
          <p:nvPr/>
        </p:nvSpPr>
        <p:spPr>
          <a:xfrm>
            <a:off x="152400" y="4419600"/>
            <a:ext cx="8766175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40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 an example of an ABIOTIC factor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8" name="Google Shape;158;p26"/>
          <p:cNvSpPr txBox="1"/>
          <p:nvPr/>
        </p:nvSpPr>
        <p:spPr>
          <a:xfrm>
            <a:off x="685800" y="5118100"/>
            <a:ext cx="7696200" cy="17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rPr lang="en-US" sz="3600" b="1" i="0" u="none" strike="noStrike" cap="none" dirty="0">
                <a:solidFill>
                  <a:srgbClr val="FFFF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Climate, temperature, precipitation, wind, soil type, water availability, sunlight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/>
      <p:bldP spid="158" grpId="0"/>
    </p:bldLst>
  </p:timing>
</p:sld>
</file>

<file path=ppt/theme/theme1.xml><?xml version="1.0" encoding="utf-8"?>
<a:theme xmlns:a="http://schemas.openxmlformats.org/drawingml/2006/main" name="Custom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835</Words>
  <Application>Microsoft Office PowerPoint</Application>
  <PresentationFormat>On-screen Show (4:3)</PresentationFormat>
  <Paragraphs>181</Paragraphs>
  <Slides>33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Times New Roman</vt:lpstr>
      <vt:lpstr>Custom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Dailey</dc:creator>
  <cp:lastModifiedBy>Lisa Dailey</cp:lastModifiedBy>
  <cp:revision>7</cp:revision>
  <dcterms:modified xsi:type="dcterms:W3CDTF">2024-05-13T13:43:05Z</dcterms:modified>
</cp:coreProperties>
</file>