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4CF7-8A43-4985-BBD7-C3EE6F08841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29AC-69C7-4018-85A1-ADCA6D275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6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4CF7-8A43-4985-BBD7-C3EE6F08841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29AC-69C7-4018-85A1-ADCA6D275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4CF7-8A43-4985-BBD7-C3EE6F08841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29AC-69C7-4018-85A1-ADCA6D275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5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4CF7-8A43-4985-BBD7-C3EE6F08841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29AC-69C7-4018-85A1-ADCA6D275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4CF7-8A43-4985-BBD7-C3EE6F08841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29AC-69C7-4018-85A1-ADCA6D275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4CF7-8A43-4985-BBD7-C3EE6F08841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29AC-69C7-4018-85A1-ADCA6D275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8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4CF7-8A43-4985-BBD7-C3EE6F08841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29AC-69C7-4018-85A1-ADCA6D275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2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4CF7-8A43-4985-BBD7-C3EE6F08841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29AC-69C7-4018-85A1-ADCA6D275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0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4CF7-8A43-4985-BBD7-C3EE6F08841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29AC-69C7-4018-85A1-ADCA6D275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6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4CF7-8A43-4985-BBD7-C3EE6F08841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29AC-69C7-4018-85A1-ADCA6D275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7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4CF7-8A43-4985-BBD7-C3EE6F08841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29AC-69C7-4018-85A1-ADCA6D275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6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C4CF7-8A43-4985-BBD7-C3EE6F08841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C29AC-69C7-4018-85A1-ADCA6D275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95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4.xml"/><Relationship Id="rId18" Type="http://schemas.openxmlformats.org/officeDocument/2006/relationships/slide" Target="slide34.xml"/><Relationship Id="rId26" Type="http://schemas.openxmlformats.org/officeDocument/2006/relationships/slide" Target="slide50.xml"/><Relationship Id="rId3" Type="http://schemas.openxmlformats.org/officeDocument/2006/relationships/slide" Target="slide4.xml"/><Relationship Id="rId21" Type="http://schemas.openxmlformats.org/officeDocument/2006/relationships/slide" Target="slide40.xml"/><Relationship Id="rId7" Type="http://schemas.openxmlformats.org/officeDocument/2006/relationships/slide" Target="slide12.xml"/><Relationship Id="rId12" Type="http://schemas.openxmlformats.org/officeDocument/2006/relationships/slide" Target="slide22.xml"/><Relationship Id="rId17" Type="http://schemas.openxmlformats.org/officeDocument/2006/relationships/slide" Target="slide32.xml"/><Relationship Id="rId25" Type="http://schemas.openxmlformats.org/officeDocument/2006/relationships/slide" Target="slide48.xml"/><Relationship Id="rId2" Type="http://schemas.openxmlformats.org/officeDocument/2006/relationships/image" Target="../media/image3.jpeg"/><Relationship Id="rId16" Type="http://schemas.openxmlformats.org/officeDocument/2006/relationships/slide" Target="slide30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20.xml"/><Relationship Id="rId24" Type="http://schemas.openxmlformats.org/officeDocument/2006/relationships/slide" Target="slide46.xml"/><Relationship Id="rId5" Type="http://schemas.openxmlformats.org/officeDocument/2006/relationships/slide" Target="slide8.xml"/><Relationship Id="rId15" Type="http://schemas.openxmlformats.org/officeDocument/2006/relationships/slide" Target="slide28.xml"/><Relationship Id="rId23" Type="http://schemas.openxmlformats.org/officeDocument/2006/relationships/slide" Target="slide44.xml"/><Relationship Id="rId10" Type="http://schemas.openxmlformats.org/officeDocument/2006/relationships/slide" Target="slide18.xml"/><Relationship Id="rId19" Type="http://schemas.openxmlformats.org/officeDocument/2006/relationships/slide" Target="slide36.xml"/><Relationship Id="rId4" Type="http://schemas.openxmlformats.org/officeDocument/2006/relationships/slide" Target="slide6.xml"/><Relationship Id="rId9" Type="http://schemas.openxmlformats.org/officeDocument/2006/relationships/slide" Target="slide16.xml"/><Relationship Id="rId14" Type="http://schemas.openxmlformats.org/officeDocument/2006/relationships/slide" Target="slide26.xml"/><Relationship Id="rId22" Type="http://schemas.openxmlformats.org/officeDocument/2006/relationships/slide" Target="slide42.xml"/><Relationship Id="rId27" Type="http://schemas.openxmlformats.org/officeDocument/2006/relationships/slide" Target="slide5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It’s time for….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6808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 smtClean="0">
                <a:latin typeface="Tempus Sans ITC" pitchFamily="82" charset="0"/>
              </a:rPr>
              <a:t>Place where humans sheltered temporarily, had ceremonies, and made art during the ice age.</a:t>
            </a:r>
            <a:r>
              <a:rPr lang="en-US" dirty="0">
                <a:latin typeface="Tempus Sans ITC" pitchFamily="82" charset="0"/>
              </a:rPr>
              <a:t/>
            </a:r>
            <a:br>
              <a:rPr lang="en-US" dirty="0">
                <a:latin typeface="Tempus Sans ITC" pitchFamily="8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</a:t>
            </a:r>
            <a:r>
              <a:rPr lang="en-US" dirty="0" smtClean="0">
                <a:latin typeface="Tempus Sans ITC" pitchFamily="82" charset="0"/>
              </a:rPr>
              <a:t>are caves?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empus Sans ITC" pitchFamily="82" charset="0"/>
              </a:rPr>
              <a:t>The number of ice ages in Earth’s history.</a:t>
            </a:r>
            <a:endParaRPr lang="en-US" dirty="0"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</a:t>
            </a:r>
            <a:r>
              <a:rPr lang="en-US" dirty="0" smtClean="0">
                <a:latin typeface="Tempus Sans ITC" pitchFamily="82" charset="0"/>
              </a:rPr>
              <a:t>five?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empus Sans ITC" pitchFamily="82" charset="0"/>
              </a:rPr>
              <a:t>When a glacier melts faster than it moves forward.</a:t>
            </a:r>
            <a:endParaRPr lang="en-US" dirty="0"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</a:t>
            </a:r>
            <a:r>
              <a:rPr lang="en-US" dirty="0" smtClean="0">
                <a:latin typeface="Tempus Sans ITC" pitchFamily="82" charset="0"/>
              </a:rPr>
              <a:t>retreating or recession?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empus Sans ITC" pitchFamily="82" charset="0"/>
              </a:rPr>
              <a:t>The amount of snow/ice added to a glacier annually.</a:t>
            </a:r>
            <a:endParaRPr lang="en-US" dirty="0"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</a:t>
            </a:r>
            <a:r>
              <a:rPr lang="en-US" dirty="0" smtClean="0">
                <a:latin typeface="Tempus Sans ITC" pitchFamily="82" charset="0"/>
              </a:rPr>
              <a:t>accumulation?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empus Sans ITC" pitchFamily="82" charset="0"/>
              </a:rPr>
              <a:t>The amount of ice lost annually.</a:t>
            </a:r>
            <a:endParaRPr lang="en-US" dirty="0"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</a:t>
            </a:r>
            <a:r>
              <a:rPr lang="en-US" dirty="0" smtClean="0">
                <a:latin typeface="Tempus Sans ITC" pitchFamily="82" charset="0"/>
              </a:rPr>
              <a:t>ablation (or wastage)?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anblackonleadership.info/wp-content/uploads/2012/08/jeopard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2" y="38323"/>
            <a:ext cx="8991298" cy="674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Jeopardy - Ending The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26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2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applause.wav"/>
          </p:stSnd>
        </p:sndAc>
      </p:transition>
    </mc:Choice>
    <mc:Fallback xmlns="">
      <p:transition spd="slow"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2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empus Sans ITC" pitchFamily="82" charset="0"/>
              </a:rPr>
              <a:t>When top layers of a glacier move faster than bottom (like a deck of cards).</a:t>
            </a:r>
            <a:endParaRPr lang="en-US" dirty="0"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</a:t>
            </a:r>
            <a:r>
              <a:rPr lang="en-US" dirty="0" smtClean="0">
                <a:latin typeface="Tempus Sans ITC" pitchFamily="82" charset="0"/>
              </a:rPr>
              <a:t>internal plastic deformation (or internal flow)  (or ductile flow)?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empus Sans ITC" pitchFamily="82" charset="0"/>
              </a:rPr>
              <a:t>Entire glacier moves as a unit due to water at the base (like on a waterslide).</a:t>
            </a:r>
            <a:endParaRPr lang="en-US" dirty="0"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</a:t>
            </a:r>
            <a:r>
              <a:rPr lang="en-US" dirty="0" smtClean="0">
                <a:latin typeface="Tempus Sans ITC" pitchFamily="82" charset="0"/>
              </a:rPr>
              <a:t>basal sliding?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empus Sans ITC" pitchFamily="82" charset="0"/>
              </a:rPr>
              <a:t>Small bowl-shaped glacier that forms on the sides of mountains</a:t>
            </a:r>
            <a:endParaRPr lang="en-US" dirty="0"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a </a:t>
            </a:r>
            <a:r>
              <a:rPr lang="en-US" dirty="0" smtClean="0">
                <a:latin typeface="Tempus Sans ITC" pitchFamily="82" charset="0"/>
              </a:rPr>
              <a:t>cirque?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empus Sans ITC" pitchFamily="82" charset="0"/>
              </a:rPr>
              <a:t>A valley glacier that spreads out like a fan.</a:t>
            </a:r>
            <a:endParaRPr lang="en-US" dirty="0"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a </a:t>
            </a:r>
            <a:r>
              <a:rPr lang="en-US" dirty="0" smtClean="0">
                <a:latin typeface="Tempus Sans ITC" pitchFamily="82" charset="0"/>
              </a:rPr>
              <a:t>piedmont?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empus Sans ITC" pitchFamily="82" charset="0"/>
              </a:rPr>
              <a:t>A glacier between 2 mountains.</a:t>
            </a:r>
            <a:endParaRPr lang="en-US" dirty="0"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</a:t>
            </a:r>
            <a:r>
              <a:rPr lang="en-US" dirty="0" smtClean="0">
                <a:latin typeface="Tempus Sans ITC" pitchFamily="82" charset="0"/>
              </a:rPr>
              <a:t>a valley or alpine or mountain?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171" y="1295400"/>
            <a:ext cx="1524000" cy="993775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hlinkClick r:id="rId3" action="ppaction://hlinksldjump"/>
              </a:rPr>
              <a:t>100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5171" y="23622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hlinkClick r:id="rId4" action="ppaction://hlinksldjump"/>
              </a:rPr>
              <a:t>200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5171" y="34290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hlinkClick r:id="rId5" action="ppaction://hlinksldjump"/>
              </a:rPr>
              <a:t>300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45720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hlinkClick r:id="rId6" action="ppaction://hlinksldjump"/>
              </a:rPr>
              <a:t>400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56388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hlinkClick r:id="rId7" action="ppaction://hlinksldjump"/>
              </a:rPr>
              <a:t>500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5171" y="2286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ICE AGE THEORY	</a:t>
            </a:r>
            <a:endParaRPr lang="en-US" sz="2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31571" y="12954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hlinkClick r:id="rId8" action="ppaction://hlinksldjump"/>
              </a:rPr>
              <a:t>100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31571" y="23622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hlinkClick r:id="rId9" action="ppaction://hlinksldjump"/>
              </a:rPr>
              <a:t>200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31571" y="34290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hlinkClick r:id="rId10" action="ppaction://hlinksldjump"/>
              </a:rPr>
              <a:t>300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09800" y="45720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hlinkClick r:id="rId11" action="ppaction://hlinksldjump"/>
              </a:rPr>
              <a:t>400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09800" y="56388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hlinkClick r:id="rId12" action="ppaction://hlinksldjump"/>
              </a:rPr>
              <a:t>500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31571" y="2286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GLACIAL MOVEMENT</a:t>
            </a:r>
            <a:endParaRPr lang="en-US" sz="20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886200" y="13171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hlinkClick r:id="rId13" action="ppaction://hlinksldjump"/>
              </a:rPr>
              <a:t>100</a:t>
            </a:r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886200" y="23839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hlinkClick r:id="rId14" action="ppaction://hlinksldjump"/>
              </a:rPr>
              <a:t>200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86200" y="34507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hlinkClick r:id="rId15" action="ppaction://hlinksldjump"/>
              </a:rPr>
              <a:t>300</a:t>
            </a:r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864429" y="45937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hlinkClick r:id="rId16" action="ppaction://hlinksldjump"/>
              </a:rPr>
              <a:t>400</a:t>
            </a:r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64429" y="56605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hlinkClick r:id="rId17" action="ppaction://hlinksldjump"/>
              </a:rPr>
              <a:t>500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886200" y="2503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TYPES OF GLACIERS</a:t>
            </a:r>
            <a:endParaRPr lang="en-US" sz="20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562600" y="1317171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hlinkClick r:id="rId18" action="ppaction://hlinksldjump"/>
              </a:rPr>
              <a:t>100</a:t>
            </a:r>
            <a:endParaRPr lang="en-US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562600" y="2383971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hlinkClick r:id="rId19" action="ppaction://hlinksldjump"/>
              </a:rPr>
              <a:t>200</a:t>
            </a:r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562600" y="3450771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hlinkClick r:id="rId20" action="ppaction://hlinksldjump"/>
              </a:rPr>
              <a:t>300</a:t>
            </a:r>
            <a:endParaRPr lang="en-US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540829" y="4593771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hlinkClick r:id="rId21" action="ppaction://hlinksldjump"/>
              </a:rPr>
              <a:t>400</a:t>
            </a:r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540829" y="5660571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hlinkClick r:id="rId22" action="ppaction://hlinksldjump"/>
              </a:rPr>
              <a:t>500</a:t>
            </a:r>
            <a:endParaRPr lang="en-US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562600" y="250371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GLACIAL LANDFORMS AND EROSION</a:t>
            </a:r>
            <a:endParaRPr lang="en-US" sz="2000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239000" y="13171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hlinkClick r:id="rId23" action="ppaction://hlinksldjump"/>
              </a:rPr>
              <a:t>100</a:t>
            </a:r>
            <a:endParaRPr lang="en-US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239000" y="23839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hlinkClick r:id="rId24" action="ppaction://hlinksldjump"/>
              </a:rPr>
              <a:t>200</a:t>
            </a:r>
            <a:endParaRPr lang="en-US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239000" y="34507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hlinkClick r:id="rId25" action="ppaction://hlinksldjump"/>
              </a:rPr>
              <a:t>300</a:t>
            </a:r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7217229" y="45937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hlinkClick r:id="rId26" action="ppaction://hlinksldjump"/>
              </a:rPr>
              <a:t>400</a:t>
            </a:r>
            <a:endParaRPr lang="en-US" dirty="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217229" y="56605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hlinkClick r:id="rId27" action="ppaction://hlinksldjump"/>
              </a:rPr>
              <a:t>500</a:t>
            </a:r>
            <a:endParaRPr lang="en-US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7239000" y="2503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GLACIAL DEPOSITION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2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empus Sans ITC" pitchFamily="82" charset="0"/>
              </a:rPr>
              <a:t>A large mass of ice that covers almost all land features and is at least 50,000 square km</a:t>
            </a:r>
            <a:endParaRPr lang="en-US" dirty="0"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</a:t>
            </a:r>
            <a:r>
              <a:rPr lang="en-US" dirty="0" smtClean="0">
                <a:latin typeface="Tempus Sans ITC" pitchFamily="82" charset="0"/>
              </a:rPr>
              <a:t>a continental</a:t>
            </a:r>
            <a:br>
              <a:rPr lang="en-US" dirty="0" smtClean="0">
                <a:latin typeface="Tempus Sans ITC" pitchFamily="82" charset="0"/>
              </a:rPr>
            </a:br>
            <a:r>
              <a:rPr lang="en-US" dirty="0" smtClean="0">
                <a:latin typeface="Tempus Sans ITC" pitchFamily="82" charset="0"/>
              </a:rPr>
              <a:t> or ice sheet</a:t>
            </a:r>
            <a:br>
              <a:rPr lang="en-US" dirty="0" smtClean="0">
                <a:latin typeface="Tempus Sans ITC" pitchFamily="82" charset="0"/>
              </a:rPr>
            </a:br>
            <a:r>
              <a:rPr lang="en-US" dirty="0" smtClean="0">
                <a:latin typeface="Tempus Sans ITC" pitchFamily="82" charset="0"/>
              </a:rPr>
              <a:t>  or ice cap?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empus Sans ITC" pitchFamily="82" charset="0"/>
              </a:rPr>
              <a:t>Places on Earth where we can currently find a continental glacier.</a:t>
            </a:r>
            <a:endParaRPr lang="en-US" dirty="0"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</a:t>
            </a:r>
            <a:r>
              <a:rPr lang="en-US" dirty="0" smtClean="0">
                <a:latin typeface="Tempus Sans ITC" pitchFamily="82" charset="0"/>
              </a:rPr>
              <a:t>Greenland and Antarctica?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empus Sans ITC" pitchFamily="82" charset="0"/>
              </a:rPr>
              <a:t>Sharp ridges formed by back to back cirque glaciers.</a:t>
            </a:r>
            <a:endParaRPr lang="en-US" dirty="0"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</a:t>
            </a:r>
            <a:r>
              <a:rPr lang="en-US" dirty="0" smtClean="0">
                <a:latin typeface="Tempus Sans ITC" pitchFamily="82" charset="0"/>
              </a:rPr>
              <a:t>are </a:t>
            </a:r>
            <a:r>
              <a:rPr lang="en-US" dirty="0" err="1" smtClean="0">
                <a:latin typeface="Tempus Sans ITC" pitchFamily="82" charset="0"/>
              </a:rPr>
              <a:t>aretes</a:t>
            </a:r>
            <a:r>
              <a:rPr lang="en-US" dirty="0" smtClean="0">
                <a:latin typeface="Tempus Sans ITC" pitchFamily="82" charset="0"/>
              </a:rPr>
              <a:t>?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empus Sans ITC" pitchFamily="82" charset="0"/>
              </a:rPr>
              <a:t>Shape created by a valley glacier eroding the space between mountains.</a:t>
            </a:r>
            <a:endParaRPr lang="en-US" dirty="0"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empus Sans ITC" pitchFamily="82" charset="0"/>
              </a:rPr>
              <a:t>What is a U valley?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empus Sans ITC" pitchFamily="82" charset="0"/>
              </a:rPr>
              <a:t>Long ridges that form along the sides of a glacier (from the bulldozing)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5122" name="Picture 2" descr="SwissEduc - Glaciers online - Photogloss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48659"/>
            <a:ext cx="666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a </a:t>
            </a:r>
            <a:r>
              <a:rPr lang="en-US" dirty="0" smtClean="0">
                <a:latin typeface="Tempus Sans ITC" pitchFamily="82" charset="0"/>
              </a:rPr>
              <a:t>lateral moraine?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 smtClean="0">
                <a:latin typeface="Tempus Sans ITC" pitchFamily="82" charset="0"/>
              </a:rPr>
              <a:t>The drop in average world temperature needed to make an ice age</a:t>
            </a:r>
            <a:r>
              <a:rPr lang="en-US" dirty="0">
                <a:latin typeface="Tempus Sans ITC" pitchFamily="82" charset="0"/>
              </a:rPr>
              <a:t/>
            </a:r>
            <a:br>
              <a:rPr lang="en-US" dirty="0">
                <a:latin typeface="Tempus Sans ITC" pitchFamily="8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empus Sans ITC" pitchFamily="82" charset="0"/>
              </a:rPr>
              <a:t>Water melts into cracks of rocks, refreezes, then grips it and uses it like a grinding tool.</a:t>
            </a:r>
            <a:endParaRPr lang="en-US" dirty="0"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</a:t>
            </a:r>
            <a:r>
              <a:rPr lang="en-US" dirty="0" smtClean="0">
                <a:latin typeface="Tempus Sans ITC" pitchFamily="82" charset="0"/>
              </a:rPr>
              <a:t>plucking?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266"/>
            <a:ext cx="8229600" cy="1325562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empus Sans ITC" pitchFamily="82" charset="0"/>
              </a:rPr>
              <a:t>The scratches made when glacial rocks rub against hard bedrock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4098" name="Picture 2" descr="Glacial Striations - Stock Image - C012/0470 - Science Photo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15846"/>
            <a:ext cx="7620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</a:t>
            </a:r>
            <a:r>
              <a:rPr lang="en-US" dirty="0" smtClean="0">
                <a:latin typeface="Tempus Sans ITC" pitchFamily="82" charset="0"/>
              </a:rPr>
              <a:t>are striations?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empus Sans ITC" pitchFamily="82" charset="0"/>
              </a:rPr>
              <a:t>Name given to rock that is ground into fine powder.</a:t>
            </a:r>
            <a:endParaRPr lang="en-US" dirty="0"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</a:t>
            </a:r>
            <a:r>
              <a:rPr lang="en-US" dirty="0" smtClean="0">
                <a:latin typeface="Tempus Sans ITC" pitchFamily="82" charset="0"/>
              </a:rPr>
              <a:t>glacial flour?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21637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empus Sans ITC" pitchFamily="82" charset="0"/>
              </a:rPr>
              <a:t>Large boulder that is moved a long distance by a glacier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1026" name="Picture 2" descr="photographs by Mark Chapp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61722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</a:t>
            </a:r>
            <a:r>
              <a:rPr lang="en-US" dirty="0" smtClean="0">
                <a:latin typeface="Tempus Sans ITC" pitchFamily="82" charset="0"/>
              </a:rPr>
              <a:t>is an erratic? 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62023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empus Sans ITC" pitchFamily="82" charset="0"/>
              </a:rPr>
              <a:t>Snakelike ridge formed when meltwater deposits sediments under the glacier.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2050" name="Picture 2" descr="The Earth Story — An upside down channel This is an esker, one of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907" y="-23091"/>
            <a:ext cx="4845784" cy="724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</a:t>
            </a:r>
            <a:r>
              <a:rPr lang="en-US" dirty="0" smtClean="0">
                <a:latin typeface="Tempus Sans ITC" pitchFamily="82" charset="0"/>
              </a:rPr>
              <a:t>an esker?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</a:t>
            </a:r>
            <a:r>
              <a:rPr lang="en-US" dirty="0" smtClean="0">
                <a:latin typeface="Tempus Sans ITC" pitchFamily="82" charset="0"/>
              </a:rPr>
              <a:t>6-9?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8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empus Sans ITC" pitchFamily="82" charset="0"/>
              </a:rPr>
              <a:t>Formed when a block of ice dents the land then melts.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3074" name="Picture 2" descr="Glacial Landfo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48387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</a:t>
            </a:r>
            <a:r>
              <a:rPr lang="en-US" dirty="0" smtClean="0">
                <a:latin typeface="Tempus Sans ITC" pitchFamily="82" charset="0"/>
              </a:rPr>
              <a:t>kettle / kettle lake?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empus Sans ITC" pitchFamily="82" charset="0"/>
              </a:rPr>
              <a:t>Forms when sand is blown by wind when lake levels are low.</a:t>
            </a:r>
            <a:endParaRPr lang="en-US" dirty="0"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</a:t>
            </a:r>
            <a:r>
              <a:rPr lang="en-US" dirty="0" smtClean="0">
                <a:latin typeface="Tempus Sans ITC" pitchFamily="82" charset="0"/>
              </a:rPr>
              <a:t>are dunes?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empus Sans ITC" pitchFamily="82" charset="0"/>
              </a:rPr>
              <a:t>Where the water  comes from to make a glacier</a:t>
            </a:r>
            <a:endParaRPr lang="en-US" dirty="0"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</a:t>
            </a:r>
            <a:r>
              <a:rPr lang="en-US" dirty="0" smtClean="0">
                <a:latin typeface="Tempus Sans ITC" pitchFamily="82" charset="0"/>
              </a:rPr>
              <a:t>the ocean?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 smtClean="0">
                <a:latin typeface="Tempus Sans ITC" pitchFamily="82" charset="0"/>
              </a:rPr>
              <a:t>How thick continental glaciers can get</a:t>
            </a:r>
            <a:r>
              <a:rPr lang="en-US" dirty="0">
                <a:latin typeface="Tempus Sans ITC" pitchFamily="82" charset="0"/>
              </a:rPr>
              <a:t/>
            </a:r>
            <a:br>
              <a:rPr lang="en-US" dirty="0">
                <a:latin typeface="Tempus Sans ITC" pitchFamily="8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</a:t>
            </a:r>
            <a:r>
              <a:rPr lang="en-US" dirty="0" smtClean="0">
                <a:latin typeface="Tempus Sans ITC" pitchFamily="82" charset="0"/>
              </a:rPr>
              <a:t>2-3 miles?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492</Words>
  <Application>Microsoft Office PowerPoint</Application>
  <PresentationFormat>On-screen Show (4:3)</PresentationFormat>
  <Paragraphs>81</Paragraphs>
  <Slides>53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Tempus Sans ITC</vt:lpstr>
      <vt:lpstr>Office Theme</vt:lpstr>
      <vt:lpstr>It’s time for…. </vt:lpstr>
      <vt:lpstr>PowerPoint Presentation</vt:lpstr>
      <vt:lpstr>100</vt:lpstr>
      <vt:lpstr>The drop in average world temperature needed to make an ice age </vt:lpstr>
      <vt:lpstr>What is 6-9?</vt:lpstr>
      <vt:lpstr>Where the water  comes from to make a glacier</vt:lpstr>
      <vt:lpstr>What is the ocean?</vt:lpstr>
      <vt:lpstr>How thick continental glaciers can get </vt:lpstr>
      <vt:lpstr>What is 2-3 miles?</vt:lpstr>
      <vt:lpstr>Place where humans sheltered temporarily, had ceremonies, and made art during the ice age. </vt:lpstr>
      <vt:lpstr>What are caves?</vt:lpstr>
      <vt:lpstr>The number of ice ages in Earth’s history.</vt:lpstr>
      <vt:lpstr>What is five?</vt:lpstr>
      <vt:lpstr>When a glacier melts faster than it moves forward.</vt:lpstr>
      <vt:lpstr>What is retreating or recession?</vt:lpstr>
      <vt:lpstr>The amount of snow/ice added to a glacier annually.</vt:lpstr>
      <vt:lpstr>What is accumulation?</vt:lpstr>
      <vt:lpstr>The amount of ice lost annually.</vt:lpstr>
      <vt:lpstr>What is ablation (or wastage)?</vt:lpstr>
      <vt:lpstr>When top layers of a glacier move faster than bottom (like a deck of cards).</vt:lpstr>
      <vt:lpstr>What is internal plastic deformation (or internal flow)  (or ductile flow)?</vt:lpstr>
      <vt:lpstr>Entire glacier moves as a unit due to water at the base (like on a waterslide).</vt:lpstr>
      <vt:lpstr>What is basal sliding?</vt:lpstr>
      <vt:lpstr>Small bowl-shaped glacier that forms on the sides of mountains</vt:lpstr>
      <vt:lpstr>What is a cirque?</vt:lpstr>
      <vt:lpstr>A valley glacier that spreads out like a fan.</vt:lpstr>
      <vt:lpstr>What is a piedmont?</vt:lpstr>
      <vt:lpstr>A glacier between 2 mountains.</vt:lpstr>
      <vt:lpstr>What is a valley or alpine or mountain?</vt:lpstr>
      <vt:lpstr>A large mass of ice that covers almost all land features and is at least 50,000 square km</vt:lpstr>
      <vt:lpstr>What is a continental  or ice sheet   or ice cap?</vt:lpstr>
      <vt:lpstr>Places on Earth where we can currently find a continental glacier.</vt:lpstr>
      <vt:lpstr>What is Greenland and Antarctica?</vt:lpstr>
      <vt:lpstr>Sharp ridges formed by back to back cirque glaciers.</vt:lpstr>
      <vt:lpstr>What are aretes?</vt:lpstr>
      <vt:lpstr>Shape created by a valley glacier eroding the space between mountains.</vt:lpstr>
      <vt:lpstr>What is a U valley?</vt:lpstr>
      <vt:lpstr>Long ridges that form along the sides of a glacier (from the bulldozing)</vt:lpstr>
      <vt:lpstr>What is a lateral moraine?</vt:lpstr>
      <vt:lpstr>Water melts into cracks of rocks, refreezes, then grips it and uses it like a grinding tool.</vt:lpstr>
      <vt:lpstr>What is plucking?</vt:lpstr>
      <vt:lpstr>The scratches made when glacial rocks rub against hard bedrock</vt:lpstr>
      <vt:lpstr>What are striations?</vt:lpstr>
      <vt:lpstr>Name given to rock that is ground into fine powder.</vt:lpstr>
      <vt:lpstr>What is glacial flour?</vt:lpstr>
      <vt:lpstr>Large boulder that is moved a long distance by a glacier</vt:lpstr>
      <vt:lpstr>What is an erratic? </vt:lpstr>
      <vt:lpstr>Snakelike ridge formed when meltwater deposits sediments under the glacier.</vt:lpstr>
      <vt:lpstr>What is an esker?</vt:lpstr>
      <vt:lpstr>Formed when a block of ice dents the land then melts.</vt:lpstr>
      <vt:lpstr>What is kettle / kettle lake?</vt:lpstr>
      <vt:lpstr>Forms when sand is blown by wind when lake levels are low.</vt:lpstr>
      <vt:lpstr>What are dunes?</vt:lpstr>
    </vt:vector>
  </TitlesOfParts>
  <Company>Ithaca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</dc:title>
  <dc:creator>Lisa Dailey</dc:creator>
  <cp:lastModifiedBy>Lisa Dailey</cp:lastModifiedBy>
  <cp:revision>23</cp:revision>
  <dcterms:created xsi:type="dcterms:W3CDTF">2012-10-04T16:32:42Z</dcterms:created>
  <dcterms:modified xsi:type="dcterms:W3CDTF">2023-10-18T19:08:55Z</dcterms:modified>
</cp:coreProperties>
</file>