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07" r:id="rId4"/>
    <p:sldId id="26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0B681F-F2EA-4B6F-A4A9-E04BCE0ACC68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775B1A-5C57-45F9-9FF9-5553AF0CF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EBA4E4-F7B6-4921-9DB9-1944FE04AAEA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404E13D-D990-4884-AB25-7AF32ABAA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741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7B31E0-6BBC-4A51-9944-FCF130BA9EF1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FAE149-9950-4182-BA7A-170D4759D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809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B54E32-4172-4931-A598-50A4A82BB8B6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483EC9-5348-454F-A549-7D28B1C99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25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30A45-BB82-4251-B4AE-7C3199A3300A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0F7E9B-F7AF-4674-9401-8B7865343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3139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095231-B79F-43FA-864C-75293CEFD898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4CF01-E96E-4CBB-8846-2C6CBD408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961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9CED9E-07C7-4E56-85B3-9B3256EDE511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3716C-117A-41BB-93A8-59CF81A9A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364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EC2719-CC0D-490A-B379-7146820ED733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2BF96-DCF3-4CEC-AC5A-07D45F828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8972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F040CB-F822-48D1-9C93-384C386A1C0C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674947-1E7F-4588-9174-1F5CE2E9F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553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E250A-C34E-4A69-B69F-A26D013E682E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464BA2-D869-451A-B84F-15464991A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754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0F1BC-20B0-43BE-99E8-9D2871F07DA3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42C43C-7B6A-4CDB-B840-5EBD3AFA3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416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A01DA-75B5-41B1-BABA-B23A20007CC4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E7FD8C-8500-40B6-801A-9E9B0FE0C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477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E4F69-1752-4491-BD4D-AFEA9ED976F0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796CB4-BEB1-4903-91F8-0B43E1223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275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3BE3B710-06F2-4DBD-91DB-EA8EF2817CEB}" type="datetime1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903D803-41A0-4DD7-A833-A49D747DB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slide" Target="slide2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Garamond" charset="0"/>
                <a:ea typeface="ＭＳ Ｐゴシック" charset="0"/>
                <a:hlinkClick r:id="rId2" action="ppaction://hlinksldjump"/>
              </a:rPr>
              <a:t>200</a:t>
            </a:r>
            <a:endParaRPr lang="en-US" dirty="0">
              <a:solidFill>
                <a:srgbClr val="00B05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51" name="AutoShape 9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3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  <a:hlinkClick r:id="rId3" action="ppaction://hlinksldjump"/>
            </a:endParaRPr>
          </a:p>
        </p:txBody>
      </p:sp>
      <p:sp>
        <p:nvSpPr>
          <p:cNvPr id="2052" name="AutoShape 9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4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  <a:hlinkClick r:id="rId4" action="ppaction://hlinksldjump"/>
            </a:endParaRPr>
          </a:p>
        </p:txBody>
      </p:sp>
      <p:sp>
        <p:nvSpPr>
          <p:cNvPr id="2053" name="AutoShape 9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5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54" name="AutoShape 10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aramond" charset="0"/>
                <a:ea typeface="ＭＳ Ｐゴシック" charset="0"/>
                <a:hlinkClick r:id="rId6" action="ppaction://hlinksldjump"/>
              </a:rPr>
              <a:t>100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55" name="AutoShape 10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7" action="ppaction://hlinksldjump"/>
              </a:rPr>
              <a:t>200</a:t>
            </a:r>
            <a:endParaRPr lang="en-US">
              <a:latin typeface="Times New Roman" charset="0"/>
              <a:ea typeface="ＭＳ Ｐゴシック" charset="0"/>
              <a:hlinkClick r:id="rId7" action="ppaction://hlinksldjump"/>
            </a:endParaRPr>
          </a:p>
        </p:txBody>
      </p:sp>
      <p:sp>
        <p:nvSpPr>
          <p:cNvPr id="2056" name="AutoShape 10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8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57" name="AutoShape 10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9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58" name="AutoShape 10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0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59" name="AutoShape 10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1" action="ppaction://hlinksldjump"/>
              </a:rPr>
              <a:t>100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0" name="AutoShape 10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2" action="ppaction://hlinksldjump"/>
              </a:rPr>
              <a:t>200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1" name="AutoShape 10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3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2" name="AutoShape 10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4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3" name="AutoShape 11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5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4" name="AutoShape 111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Garamond" charset="0"/>
                <a:ea typeface="ＭＳ Ｐゴシック" charset="0"/>
                <a:hlinkClick r:id="rId16" action="ppaction://hlinksldjump"/>
              </a:rPr>
              <a:t>100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65" name="AutoShape 112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7" action="ppaction://hlinksldjump"/>
              </a:rPr>
              <a:t>200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6" name="AutoShape 11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8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7" name="AutoShape 11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19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8" name="AutoShape 115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0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69" name="AutoShape 116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1" action="ppaction://hlinksldjump"/>
              </a:rPr>
              <a:t>100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0" name="AutoShape 117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2" action="ppaction://hlinksldjump"/>
              </a:rPr>
              <a:t>200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1" name="AutoShape 118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3" action="ppaction://hlinksldjump"/>
              </a:rPr>
              <a:t>300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2" name="AutoShape 119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4" action="ppaction://hlinksldjump"/>
              </a:rPr>
              <a:t>400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3" name="AutoShape 120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19685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charset="0"/>
                <a:ea typeface="ＭＳ Ｐゴシック" charset="0"/>
                <a:hlinkClick r:id="rId25" action="ppaction://hlinksldjump"/>
              </a:rPr>
              <a:t>500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74" name="AutoShape 40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Garamond" charset="0"/>
                <a:ea typeface="ＭＳ Ｐゴシック" charset="0"/>
                <a:hlinkClick r:id="" action="ppaction://hlinkshowjump?jump=nextslide"/>
              </a:rPr>
              <a:t>100</a:t>
            </a:r>
            <a:endParaRPr lang="en-US" dirty="0">
              <a:solidFill>
                <a:srgbClr val="00206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75" name="Rectangle 58"/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Tempus Sans ITC" pitchFamily="82" charset="0"/>
              </a:rPr>
              <a:t>What</a:t>
            </a:r>
            <a:r>
              <a:rPr lang="ja-JP" altLang="en-US" dirty="0">
                <a:solidFill>
                  <a:schemeClr val="bg1"/>
                </a:solidFill>
                <a:latin typeface="Tempus Sans ITC" pitchFamily="82" charset="0"/>
              </a:rPr>
              <a:t>’</a:t>
            </a:r>
            <a:r>
              <a:rPr lang="en-US" altLang="ja-JP" dirty="0">
                <a:solidFill>
                  <a:schemeClr val="bg1"/>
                </a:solidFill>
                <a:latin typeface="Tempus Sans ITC" pitchFamily="82" charset="0"/>
              </a:rPr>
              <a:t>s your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Tempus Sans ITC" pitchFamily="82" charset="0"/>
              </a:rPr>
              <a:t>Niche?</a:t>
            </a:r>
          </a:p>
        </p:txBody>
      </p:sp>
      <p:sp>
        <p:nvSpPr>
          <p:cNvPr id="2076" name="Rectangle 97"/>
          <p:cNvSpPr>
            <a:spLocks noChangeArrowheads="1"/>
          </p:cNvSpPr>
          <p:nvPr/>
        </p:nvSpPr>
        <p:spPr bwMode="auto">
          <a:xfrm>
            <a:off x="18288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Scum of 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The Earth </a:t>
            </a:r>
          </a:p>
        </p:txBody>
      </p:sp>
      <p:sp>
        <p:nvSpPr>
          <p:cNvPr id="2077" name="Rectangle 98"/>
          <p:cNvSpPr>
            <a:spLocks noChangeArrowheads="1"/>
          </p:cNvSpPr>
          <p:nvPr/>
        </p:nvSpPr>
        <p:spPr bwMode="auto">
          <a:xfrm>
            <a:off x="36576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ECO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pictures</a:t>
            </a:r>
          </a:p>
        </p:txBody>
      </p:sp>
      <p:sp>
        <p:nvSpPr>
          <p:cNvPr id="2078" name="Rectangle 99"/>
          <p:cNvSpPr>
            <a:spLocks noChangeArrowheads="1"/>
          </p:cNvSpPr>
          <p:nvPr/>
        </p:nvSpPr>
        <p:spPr bwMode="auto">
          <a:xfrm>
            <a:off x="54864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Critter 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Relationships</a:t>
            </a:r>
          </a:p>
        </p:txBody>
      </p:sp>
      <p:sp>
        <p:nvSpPr>
          <p:cNvPr id="2079" name="Rectangle 100"/>
          <p:cNvSpPr>
            <a:spLocks noChangeArrowheads="1"/>
          </p:cNvSpPr>
          <p:nvPr/>
        </p:nvSpPr>
        <p:spPr bwMode="auto">
          <a:xfrm>
            <a:off x="73152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Organization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Tempus Sans ITC" charset="0"/>
                <a:ea typeface="ＭＳ Ｐゴシック" charset="0"/>
              </a:rPr>
              <a:t>levels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772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Consumer that eats both plants and animals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229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05000" y="1143000"/>
            <a:ext cx="5486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What is an omnivore?</a:t>
            </a:r>
          </a:p>
        </p:txBody>
      </p:sp>
    </p:spTree>
  </p:cSld>
  <p:clrMapOvr>
    <a:masterClrMapping/>
  </p:clrMapOvr>
  <p:transition advClick="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31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6553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A consumer that eats dead organisms. (Right after they die)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433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a scavenger?</a:t>
            </a:r>
          </a:p>
        </p:txBody>
      </p:sp>
    </p:spTree>
  </p:cSld>
  <p:clrMapOvr>
    <a:masterClrMapping/>
  </p:clrMapOvr>
  <p:transition advClick="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7239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Category of organisms that get energy by breaking down dead organisms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638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are decomposers?</a:t>
            </a:r>
          </a:p>
        </p:txBody>
      </p:sp>
    </p:spTree>
  </p:cSld>
  <p:clrMapOvr>
    <a:masterClrMapping/>
  </p:clrMapOvr>
  <p:transition advClick="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741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7239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A tiny one-celled decomposer.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843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7162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bacteria or bacterium?</a:t>
            </a:r>
          </a:p>
        </p:txBody>
      </p:sp>
    </p:spTree>
  </p:cSld>
  <p:clrMapOvr>
    <a:masterClrMapping/>
  </p:clrMapOvr>
  <p:transition advClick="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73914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A multicellular decomposer.  Members include: molds, mildew, yeasts, mushrooms, and puffballs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48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4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71600" y="1371600"/>
            <a:ext cx="6553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a fungus (singular) or fungi (plural)?</a:t>
            </a:r>
          </a:p>
        </p:txBody>
      </p:sp>
    </p:spTree>
  </p:cSld>
  <p:clrMapOvr>
    <a:masterClrMapping/>
  </p:clrMapOvr>
  <p:transition advClick="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55725" y="1336675"/>
            <a:ext cx="611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1143000"/>
            <a:ext cx="7162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Organisms that use sunlight to make food (plants and algae)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150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553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pitchFamily="82" charset="0"/>
              </a:rPr>
              <a:t>The carnivore of the food chain that stalks and </a:t>
            </a:r>
            <a:r>
              <a:rPr lang="ja-JP" altLang="en-US" sz="4800" dirty="0">
                <a:latin typeface="Tempus Sans ITC" pitchFamily="82" charset="0"/>
              </a:rPr>
              <a:t>“</a:t>
            </a:r>
            <a:r>
              <a:rPr lang="en-US" altLang="ja-JP" sz="4800" dirty="0">
                <a:latin typeface="Tempus Sans ITC" pitchFamily="82" charset="0"/>
              </a:rPr>
              <a:t>murders</a:t>
            </a:r>
            <a:r>
              <a:rPr lang="ja-JP" altLang="en-US" sz="4800" dirty="0">
                <a:latin typeface="Tempus Sans ITC" pitchFamily="82" charset="0"/>
              </a:rPr>
              <a:t>”</a:t>
            </a:r>
            <a:r>
              <a:rPr lang="en-US" altLang="ja-JP" sz="4800" dirty="0">
                <a:latin typeface="Tempus Sans ITC" pitchFamily="82" charset="0"/>
              </a:rPr>
              <a:t> its prey.</a:t>
            </a:r>
            <a:endParaRPr lang="en-US" sz="4800" dirty="0">
              <a:latin typeface="Tempus Sans ITC" pitchFamily="82" charset="0"/>
            </a:endParaRP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253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a predator?</a:t>
            </a:r>
          </a:p>
        </p:txBody>
      </p:sp>
    </p:spTree>
  </p:cSld>
  <p:clrMapOvr>
    <a:masterClrMapping/>
  </p:clrMapOvr>
  <p:transition advClick="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14800" y="1143000"/>
            <a:ext cx="38862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A diagram showing energy flow from one organism to another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457200"/>
            <a:ext cx="21812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457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066800"/>
            <a:ext cx="685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food chain?</a:t>
            </a:r>
          </a:p>
        </p:txBody>
      </p:sp>
    </p:spTree>
  </p:cSld>
  <p:clrMapOvr>
    <a:masterClrMapping/>
  </p:clrMapOvr>
  <p:transition advClick="0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560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0" y="1230313"/>
            <a:ext cx="3581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A diagram showing feeding relationships in an ecosystem</a:t>
            </a:r>
          </a:p>
        </p:txBody>
      </p:sp>
      <p:pic>
        <p:nvPicPr>
          <p:cNvPr id="36869" name="Picture 6" descr="http://www.goldridge08.com/pictures/Food_We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12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662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6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a food web?</a:t>
            </a:r>
          </a:p>
        </p:txBody>
      </p:sp>
    </p:spTree>
  </p:cSld>
  <p:clrMapOvr>
    <a:masterClrMapping/>
  </p:clrMapOvr>
  <p:transition advClick="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54100" y="5287963"/>
            <a:ext cx="67818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Diagram showing energy loss in an environment</a:t>
            </a:r>
          </a:p>
        </p:txBody>
      </p:sp>
      <p:pic>
        <p:nvPicPr>
          <p:cNvPr id="38916" name="Picture 5" descr="http://2.bp.blogspot.com/-DrCjIUt1Cf8/TgV6AwF4QnI/AAAAAAAAADk/83PL8UPrXZ0/s1600/EnergyPyram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75"/>
            <a:ext cx="7059613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867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86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6858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an energy pyramid?</a:t>
            </a:r>
          </a:p>
        </p:txBody>
      </p:sp>
    </p:spTree>
  </p:cSld>
  <p:clrMapOvr>
    <a:masterClrMapping/>
  </p:clrMapOvr>
  <p:transition advClick="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969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47650" y="19050"/>
            <a:ext cx="8686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Non living parts of the environment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520825"/>
            <a:ext cx="6194425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072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2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400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are abiotic factors?</a:t>
            </a:r>
          </a:p>
        </p:txBody>
      </p:sp>
    </p:spTree>
  </p:cSld>
  <p:clrMapOvr>
    <a:masterClrMapping/>
  </p:clrMapOvr>
  <p:transition advClick="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099" name="Rectangle 4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752975" y="2555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371600" y="1371600"/>
            <a:ext cx="6324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What is a producer?</a:t>
            </a:r>
          </a:p>
        </p:txBody>
      </p:sp>
    </p:spTree>
  </p:cSld>
  <p:clrMapOvr>
    <a:masterClrMapping/>
  </p:clrMapOvr>
  <p:transition advClick="0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315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The largest population the environment can support.  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502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277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90600" y="914400"/>
            <a:ext cx="739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carrying capacity?</a:t>
            </a:r>
          </a:p>
        </p:txBody>
      </p:sp>
    </p:spTree>
  </p:cSld>
  <p:clrMapOvr>
    <a:masterClrMapping/>
  </p:clrMapOvr>
  <p:transition advClick="0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379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467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pitchFamily="82" charset="0"/>
              </a:rPr>
              <a:t>Close long-term relationship between 2 species.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481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48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086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symbiosis?</a:t>
            </a:r>
          </a:p>
        </p:txBody>
      </p:sp>
    </p:spTree>
  </p:cSld>
  <p:clrMapOvr>
    <a:masterClrMapping/>
  </p:clrMapOvr>
  <p:transition advClick="0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Both organisms benefit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686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68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43000" y="990600"/>
            <a:ext cx="6705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mutualism?</a:t>
            </a:r>
          </a:p>
        </p:txBody>
      </p:sp>
    </p:spTree>
  </p:cSld>
  <p:clrMapOvr>
    <a:masterClrMapping/>
  </p:clrMapOvr>
  <p:transition advClick="0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789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391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One organism benefits and the other is unaffected.</a:t>
            </a: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891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89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066800" y="12192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commensalism?</a:t>
            </a:r>
          </a:p>
        </p:txBody>
      </p:sp>
    </p:spTree>
  </p:cSld>
  <p:clrMapOvr>
    <a:masterClrMapping/>
  </p:clrMapOvr>
  <p:transition advClick="0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43000" y="9906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>
              <a:latin typeface="Tempus Sans ITC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640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>
              <a:latin typeface="Tempus Sans ITC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7239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One organism benefits and the other is harmed.</a:t>
            </a:r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096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09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47800" y="1447800"/>
            <a:ext cx="670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>
              <a:latin typeface="Tempus Sans ITC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143000" y="1143000"/>
            <a:ext cx="685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parasitism?</a:t>
            </a:r>
          </a:p>
        </p:txBody>
      </p:sp>
    </p:spTree>
  </p:cSld>
  <p:clrMapOvr>
    <a:masterClrMapping/>
  </p:clrMapOvr>
  <p:transition advClick="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12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49775" y="30527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71600" y="1143000"/>
            <a:ext cx="6781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Organisms that eat other organisms</a:t>
            </a:r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198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447800" y="1219200"/>
            <a:ext cx="670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>
              <a:latin typeface="Tempus Sans ITC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7315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The victim of the parasite.</a:t>
            </a:r>
          </a:p>
          <a:p>
            <a:pPr>
              <a:spcBef>
                <a:spcPct val="50000"/>
              </a:spcBef>
              <a:defRPr/>
            </a:pPr>
            <a:endParaRPr lang="en-US" sz="4800" dirty="0">
              <a:latin typeface="Tempus Sans ITC" charset="0"/>
            </a:endParaRP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301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0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71600" y="1447800"/>
            <a:ext cx="662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>
              <a:latin typeface="Tempus Sans ITC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143000" y="990600"/>
            <a:ext cx="685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the host?</a:t>
            </a:r>
          </a:p>
        </p:txBody>
      </p:sp>
    </p:spTree>
  </p:cSld>
  <p:clrMapOvr>
    <a:masterClrMapping/>
  </p:clrMapOvr>
  <p:transition advClick="0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47800" y="3078163"/>
            <a:ext cx="6248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A single living thing.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836863"/>
            <a:ext cx="4965700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47800" y="3079750"/>
            <a:ext cx="624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4505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50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66800" y="1371600"/>
            <a:ext cx="6553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an organism?</a:t>
            </a:r>
          </a:p>
        </p:txBody>
      </p:sp>
    </p:spTree>
  </p:cSld>
  <p:clrMapOvr>
    <a:masterClrMapping/>
  </p:clrMapOvr>
  <p:transition advClick="0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608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6858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A group of the same species living in the same area.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173413"/>
            <a:ext cx="49593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710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71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5715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a population? </a:t>
            </a:r>
          </a:p>
        </p:txBody>
      </p:sp>
    </p:spTree>
  </p:cSld>
  <p:clrMapOvr>
    <a:masterClrMapping/>
  </p:clrMapOvr>
  <p:transition advClick="0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813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315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pitchFamily="82" charset="0"/>
              </a:rPr>
              <a:t>All populations that live in the same area and interact with each other</a:t>
            </a: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501900"/>
            <a:ext cx="76073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915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91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162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>
              <a:latin typeface="Tempus Sans ITC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9159" name="AutoShape 7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066800" y="106680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a community?</a:t>
            </a:r>
          </a:p>
        </p:txBody>
      </p:sp>
    </p:spTree>
  </p:cSld>
  <p:clrMapOvr>
    <a:masterClrMapping/>
  </p:clrMapOvr>
  <p:transition advClick="0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017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225425"/>
            <a:ext cx="8229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A community of organisms AND their environment</a:t>
            </a: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54188"/>
            <a:ext cx="7429500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120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746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an ecosystem?</a:t>
            </a:r>
          </a:p>
        </p:txBody>
      </p:sp>
    </p:spTree>
  </p:cSld>
  <p:clrMapOvr>
    <a:masterClrMapping/>
  </p:clrMapOvr>
  <p:transition advClick="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614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14875" y="29003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66800" y="152400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What is a consumer?</a:t>
            </a:r>
          </a:p>
        </p:txBody>
      </p:sp>
    </p:spTree>
  </p:cSld>
  <p:clrMapOvr>
    <a:masterClrMapping/>
  </p:clrMapOvr>
  <p:transition advClick="0"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222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990600" y="179388"/>
            <a:ext cx="7239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All ecosystems on Earth</a:t>
            </a: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2838"/>
            <a:ext cx="8991600" cy="57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325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32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1143000"/>
            <a:ext cx="6400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latin typeface="Tempus Sans ITC" charset="0"/>
              </a:rPr>
              <a:t>What is the biosphere?</a:t>
            </a:r>
          </a:p>
        </p:txBody>
      </p:sp>
    </p:spTree>
  </p:cSld>
  <p:clrMapOvr>
    <a:masterClrMapping/>
  </p:clrMapOvr>
  <p:transition advClick="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6400" y="1143000"/>
            <a:ext cx="5562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Consumer that eats only plants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819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1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1447800"/>
            <a:ext cx="6172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What is an herbivore?</a:t>
            </a:r>
          </a:p>
        </p:txBody>
      </p:sp>
    </p:spTree>
  </p:cSld>
  <p:clrMapOvr>
    <a:masterClrMapping/>
  </p:clrMapOvr>
  <p:transition advClick="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921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4800">
              <a:latin typeface="Tempus Sans ITC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924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Consumer that eats only animals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24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00200" y="1600200"/>
            <a:ext cx="624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Tempus Sans ITC" charset="0"/>
              </a:rPr>
              <a:t>What is a carnivore?</a:t>
            </a:r>
          </a:p>
        </p:txBody>
      </p:sp>
    </p:spTree>
  </p:cSld>
  <p:clrMapOvr>
    <a:masterClrMapping/>
  </p:clrMapOvr>
  <p:transition advClick="0">
    <p:zoom/>
  </p:transition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380</Words>
  <Application>Microsoft Office PowerPoint</Application>
  <PresentationFormat>On-screen Show (4:3)</PresentationFormat>
  <Paragraphs>85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MS PGothic</vt:lpstr>
      <vt:lpstr>MS PGothic</vt:lpstr>
      <vt:lpstr>Garamond</vt:lpstr>
      <vt:lpstr>Tempus Sans ITC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Hardin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Jeopardy</dc:title>
  <dc:creator>Eleanor M. Savko</dc:creator>
  <cp:lastModifiedBy>Lisa Dailey</cp:lastModifiedBy>
  <cp:revision>83</cp:revision>
  <dcterms:created xsi:type="dcterms:W3CDTF">1998-08-19T17:45:48Z</dcterms:created>
  <dcterms:modified xsi:type="dcterms:W3CDTF">2024-05-02T17:44:57Z</dcterms:modified>
</cp:coreProperties>
</file>