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308" r:id="rId24"/>
    <p:sldId id="309"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48CF8E-8407-422A-910A-04C5E34C9D7F}" type="datetimeFigureOut">
              <a:rPr lang="en-US" smtClean="0"/>
              <a:t>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750833-69BF-47DB-AD62-8D317B0B7A0B}" type="slidenum">
              <a:rPr lang="en-US" smtClean="0"/>
              <a:t>‹#›</a:t>
            </a:fld>
            <a:endParaRPr lang="en-US"/>
          </a:p>
        </p:txBody>
      </p:sp>
    </p:spTree>
    <p:extLst>
      <p:ext uri="{BB962C8B-B14F-4D97-AF65-F5344CB8AC3E}">
        <p14:creationId xmlns:p14="http://schemas.microsoft.com/office/powerpoint/2010/main" val="2909771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48CF8E-8407-422A-910A-04C5E34C9D7F}" type="datetimeFigureOut">
              <a:rPr lang="en-US" smtClean="0"/>
              <a:t>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750833-69BF-47DB-AD62-8D317B0B7A0B}" type="slidenum">
              <a:rPr lang="en-US" smtClean="0"/>
              <a:t>‹#›</a:t>
            </a:fld>
            <a:endParaRPr lang="en-US"/>
          </a:p>
        </p:txBody>
      </p:sp>
    </p:spTree>
    <p:extLst>
      <p:ext uri="{BB962C8B-B14F-4D97-AF65-F5344CB8AC3E}">
        <p14:creationId xmlns:p14="http://schemas.microsoft.com/office/powerpoint/2010/main" val="3879075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48CF8E-8407-422A-910A-04C5E34C9D7F}" type="datetimeFigureOut">
              <a:rPr lang="en-US" smtClean="0"/>
              <a:t>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750833-69BF-47DB-AD62-8D317B0B7A0B}" type="slidenum">
              <a:rPr lang="en-US" smtClean="0"/>
              <a:t>‹#›</a:t>
            </a:fld>
            <a:endParaRPr lang="en-US"/>
          </a:p>
        </p:txBody>
      </p:sp>
    </p:spTree>
    <p:extLst>
      <p:ext uri="{BB962C8B-B14F-4D97-AF65-F5344CB8AC3E}">
        <p14:creationId xmlns:p14="http://schemas.microsoft.com/office/powerpoint/2010/main" val="986395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48CF8E-8407-422A-910A-04C5E34C9D7F}" type="datetimeFigureOut">
              <a:rPr lang="en-US" smtClean="0"/>
              <a:t>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750833-69BF-47DB-AD62-8D317B0B7A0B}" type="slidenum">
              <a:rPr lang="en-US" smtClean="0"/>
              <a:t>‹#›</a:t>
            </a:fld>
            <a:endParaRPr lang="en-US"/>
          </a:p>
        </p:txBody>
      </p:sp>
    </p:spTree>
    <p:extLst>
      <p:ext uri="{BB962C8B-B14F-4D97-AF65-F5344CB8AC3E}">
        <p14:creationId xmlns:p14="http://schemas.microsoft.com/office/powerpoint/2010/main" val="3688179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48CF8E-8407-422A-910A-04C5E34C9D7F}" type="datetimeFigureOut">
              <a:rPr lang="en-US" smtClean="0"/>
              <a:t>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750833-69BF-47DB-AD62-8D317B0B7A0B}" type="slidenum">
              <a:rPr lang="en-US" smtClean="0"/>
              <a:t>‹#›</a:t>
            </a:fld>
            <a:endParaRPr lang="en-US"/>
          </a:p>
        </p:txBody>
      </p:sp>
    </p:spTree>
    <p:extLst>
      <p:ext uri="{BB962C8B-B14F-4D97-AF65-F5344CB8AC3E}">
        <p14:creationId xmlns:p14="http://schemas.microsoft.com/office/powerpoint/2010/main" val="794883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48CF8E-8407-422A-910A-04C5E34C9D7F}" type="datetimeFigureOut">
              <a:rPr lang="en-US" smtClean="0"/>
              <a:t>4/23/2014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750833-69BF-47DB-AD62-8D317B0B7A0B}" type="slidenum">
              <a:rPr lang="en-US" smtClean="0"/>
              <a:t>‹#›</a:t>
            </a:fld>
            <a:endParaRPr lang="en-US"/>
          </a:p>
        </p:txBody>
      </p:sp>
    </p:spTree>
    <p:extLst>
      <p:ext uri="{BB962C8B-B14F-4D97-AF65-F5344CB8AC3E}">
        <p14:creationId xmlns:p14="http://schemas.microsoft.com/office/powerpoint/2010/main" val="3199965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48CF8E-8407-422A-910A-04C5E34C9D7F}" type="datetimeFigureOut">
              <a:rPr lang="en-US" smtClean="0"/>
              <a:t>4/23/2014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750833-69BF-47DB-AD62-8D317B0B7A0B}" type="slidenum">
              <a:rPr lang="en-US" smtClean="0"/>
              <a:t>‹#›</a:t>
            </a:fld>
            <a:endParaRPr lang="en-US"/>
          </a:p>
        </p:txBody>
      </p:sp>
    </p:spTree>
    <p:extLst>
      <p:ext uri="{BB962C8B-B14F-4D97-AF65-F5344CB8AC3E}">
        <p14:creationId xmlns:p14="http://schemas.microsoft.com/office/powerpoint/2010/main" val="2668650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48CF8E-8407-422A-910A-04C5E34C9D7F}" type="datetimeFigureOut">
              <a:rPr lang="en-US" smtClean="0"/>
              <a:t>4/23/2014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750833-69BF-47DB-AD62-8D317B0B7A0B}" type="slidenum">
              <a:rPr lang="en-US" smtClean="0"/>
              <a:t>‹#›</a:t>
            </a:fld>
            <a:endParaRPr lang="en-US"/>
          </a:p>
        </p:txBody>
      </p:sp>
    </p:spTree>
    <p:extLst>
      <p:ext uri="{BB962C8B-B14F-4D97-AF65-F5344CB8AC3E}">
        <p14:creationId xmlns:p14="http://schemas.microsoft.com/office/powerpoint/2010/main" val="105942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48CF8E-8407-422A-910A-04C5E34C9D7F}" type="datetimeFigureOut">
              <a:rPr lang="en-US" smtClean="0"/>
              <a:t>4/23/2014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750833-69BF-47DB-AD62-8D317B0B7A0B}" type="slidenum">
              <a:rPr lang="en-US" smtClean="0"/>
              <a:t>‹#›</a:t>
            </a:fld>
            <a:endParaRPr lang="en-US"/>
          </a:p>
        </p:txBody>
      </p:sp>
    </p:spTree>
    <p:extLst>
      <p:ext uri="{BB962C8B-B14F-4D97-AF65-F5344CB8AC3E}">
        <p14:creationId xmlns:p14="http://schemas.microsoft.com/office/powerpoint/2010/main" val="539175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48CF8E-8407-422A-910A-04C5E34C9D7F}" type="datetimeFigureOut">
              <a:rPr lang="en-US" smtClean="0"/>
              <a:t>4/23/2014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750833-69BF-47DB-AD62-8D317B0B7A0B}" type="slidenum">
              <a:rPr lang="en-US" smtClean="0"/>
              <a:t>‹#›</a:t>
            </a:fld>
            <a:endParaRPr lang="en-US"/>
          </a:p>
        </p:txBody>
      </p:sp>
    </p:spTree>
    <p:extLst>
      <p:ext uri="{BB962C8B-B14F-4D97-AF65-F5344CB8AC3E}">
        <p14:creationId xmlns:p14="http://schemas.microsoft.com/office/powerpoint/2010/main" val="2181550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48CF8E-8407-422A-910A-04C5E34C9D7F}" type="datetimeFigureOut">
              <a:rPr lang="en-US" smtClean="0"/>
              <a:t>4/23/2014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750833-69BF-47DB-AD62-8D317B0B7A0B}" type="slidenum">
              <a:rPr lang="en-US" smtClean="0"/>
              <a:t>‹#›</a:t>
            </a:fld>
            <a:endParaRPr lang="en-US"/>
          </a:p>
        </p:txBody>
      </p:sp>
    </p:spTree>
    <p:extLst>
      <p:ext uri="{BB962C8B-B14F-4D97-AF65-F5344CB8AC3E}">
        <p14:creationId xmlns:p14="http://schemas.microsoft.com/office/powerpoint/2010/main" val="306185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48CF8E-8407-422A-910A-04C5E34C9D7F}" type="datetimeFigureOut">
              <a:rPr lang="en-US" smtClean="0"/>
              <a:t>4/23/2014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750833-69BF-47DB-AD62-8D317B0B7A0B}" type="slidenum">
              <a:rPr lang="en-US" smtClean="0"/>
              <a:t>‹#›</a:t>
            </a:fld>
            <a:endParaRPr lang="en-US"/>
          </a:p>
        </p:txBody>
      </p:sp>
    </p:spTree>
    <p:extLst>
      <p:ext uri="{BB962C8B-B14F-4D97-AF65-F5344CB8AC3E}">
        <p14:creationId xmlns:p14="http://schemas.microsoft.com/office/powerpoint/2010/main" val="175220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5 review</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789693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The process consisting of separation, adaptation, and division is</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SPECIATION</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What does speciation create?</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A NEW SPECIES</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Sometimes part of a population moves away from the rest. What is this called?</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SEPARATION</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normAutofit fontScale="90000"/>
          </a:bodyPr>
          <a:lstStyle/>
          <a:p>
            <a:r>
              <a:rPr lang="en-US" dirty="0"/>
              <a:t>A group of herbivores are separated from their population. </a:t>
            </a:r>
            <a:r>
              <a:rPr lang="en-US" dirty="0" smtClean="0"/>
              <a:t>In </a:t>
            </a:r>
            <a:r>
              <a:rPr lang="en-US" dirty="0"/>
              <a:t>the new environment, most of the vegetation grows at the top of tall trees. </a:t>
            </a:r>
            <a:r>
              <a:rPr lang="en-US" dirty="0" smtClean="0"/>
              <a:t>What </a:t>
            </a:r>
            <a:r>
              <a:rPr lang="en-US" dirty="0"/>
              <a:t>is a likely physical adaptation that may develop?</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LONGER NECKS</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What are two signs that different species may have a common ancestor?</a:t>
            </a:r>
          </a:p>
        </p:txBody>
      </p:sp>
      <p:sp>
        <p:nvSpPr>
          <p:cNvPr id="3" name="Content Placeholder 2"/>
          <p:cNvSpPr>
            <a:spLocks noGrp="1"/>
          </p:cNvSpPr>
          <p:nvPr>
            <p:ph idx="1"/>
          </p:nvPr>
        </p:nvSpPr>
        <p:spPr>
          <a:xfrm>
            <a:off x="457200" y="5159829"/>
            <a:ext cx="8229600" cy="966334"/>
          </a:xfrm>
        </p:spPr>
        <p:txBody>
          <a:bodyPr/>
          <a:lstStyle/>
          <a:p>
            <a:r>
              <a:rPr lang="en-US" dirty="0" smtClean="0"/>
              <a:t>SIMILAR CHARACTERISTICS AND SIMILAR DNA</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What did Charles Darwin help to explain?</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HOW SPECIES CHANGE OVER TIME</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What helps a plant or animal survive in its environment?</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ADAPTATIONS</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What is it called when separated groups of a population can no longer mate with each other?</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DIVISION</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normAutofit fontScale="90000"/>
          </a:bodyPr>
          <a:lstStyle/>
          <a:p>
            <a:r>
              <a:rPr lang="en-US" dirty="0"/>
              <a:t>Over the years, the excessive use of antibiotics has resulted in the development of what scientists call “super bacteria.” These super bacteria are resistant to known antibiotics. This is an example of _____ in action.</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NATURAL SELECTION</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smtClean="0"/>
              <a:t>What is </a:t>
            </a:r>
            <a:r>
              <a:rPr lang="en-US" dirty="0" err="1" smtClean="0"/>
              <a:t>aCHARACTERISTIC</a:t>
            </a:r>
            <a:r>
              <a:rPr lang="en-US" dirty="0" smtClean="0"/>
              <a:t> PARENT GIVES TO OFFSPRING</a:t>
            </a:r>
            <a:br>
              <a:rPr lang="en-US" dirty="0" smtClean="0"/>
            </a:br>
            <a:r>
              <a:rPr lang="en-US" dirty="0" smtClean="0"/>
              <a:t>?</a:t>
            </a:r>
            <a:r>
              <a:rPr lang="en-US" dirty="0"/>
              <a:t/>
            </a:r>
            <a:br>
              <a:rPr lang="en-US" dirty="0"/>
            </a:br>
            <a:endParaRPr lang="en-US" dirty="0"/>
          </a:p>
        </p:txBody>
      </p:sp>
      <p:sp>
        <p:nvSpPr>
          <p:cNvPr id="3" name="Content Placeholder 2"/>
          <p:cNvSpPr>
            <a:spLocks noGrp="1"/>
          </p:cNvSpPr>
          <p:nvPr>
            <p:ph idx="1"/>
          </p:nvPr>
        </p:nvSpPr>
        <p:spPr>
          <a:xfrm>
            <a:off x="457200" y="5159829"/>
            <a:ext cx="8229600" cy="966334"/>
          </a:xfrm>
        </p:spPr>
        <p:txBody>
          <a:bodyPr>
            <a:normAutofit/>
          </a:bodyPr>
          <a:lstStyle/>
          <a:p>
            <a:r>
              <a:rPr lang="en-US" dirty="0" smtClean="0"/>
              <a:t>trait</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Which is an example of natural selection?</a:t>
            </a:r>
            <a:endParaRPr lang="en-US" dirty="0"/>
          </a:p>
        </p:txBody>
      </p:sp>
      <p:sp>
        <p:nvSpPr>
          <p:cNvPr id="3" name="Content Placeholder 2"/>
          <p:cNvSpPr>
            <a:spLocks noGrp="1"/>
          </p:cNvSpPr>
          <p:nvPr>
            <p:ph idx="1"/>
          </p:nvPr>
        </p:nvSpPr>
        <p:spPr>
          <a:xfrm>
            <a:off x="457200" y="1600200"/>
            <a:ext cx="8229600" cy="4525963"/>
          </a:xfrm>
        </p:spPr>
        <p:txBody>
          <a:bodyPr numCol="2"/>
          <a:lstStyle/>
          <a:p>
            <a:r>
              <a:rPr lang="en-US" dirty="0" smtClean="0"/>
              <a:t>People breeding dogs to be tiny</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endParaRPr lang="en-US" dirty="0" smtClean="0"/>
          </a:p>
          <a:p>
            <a:r>
              <a:rPr lang="en-US" dirty="0" smtClean="0"/>
              <a:t>Insects developing resistance to pesticides</a:t>
            </a:r>
            <a:endParaRPr lang="en-US" dirty="0"/>
          </a:p>
        </p:txBody>
      </p:sp>
    </p:spTree>
    <p:extLst>
      <p:ext uri="{BB962C8B-B14F-4D97-AF65-F5344CB8AC3E}">
        <p14:creationId xmlns:p14="http://schemas.microsoft.com/office/powerpoint/2010/main" val="3153619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smtClean="0"/>
              <a:t>Give an </a:t>
            </a:r>
            <a:r>
              <a:rPr lang="en-US" dirty="0"/>
              <a:t>example of an inherited </a:t>
            </a:r>
            <a:r>
              <a:rPr lang="en-US" dirty="0" smtClean="0"/>
              <a:t>trait</a:t>
            </a:r>
            <a:r>
              <a:rPr lang="en-US" dirty="0"/>
              <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Eye color, hair type, height</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smtClean="0"/>
              <a:t>Give an example of an acquired trait</a:t>
            </a: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Intelligence, scars, athletic skills, pierced ears</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normAutofit fontScale="90000"/>
          </a:bodyPr>
          <a:lstStyle/>
          <a:p>
            <a:r>
              <a:rPr lang="en-US" dirty="0"/>
              <a:t>In a population of snow shoe hares there are 10 hares that change pure white by November 1st (normal phenotype),  and 3 hares that change by October 15 (extreme phenotype 1), and 3 hares that change white by November 15 (extreme phenotype 2)</a:t>
            </a:r>
            <a:br>
              <a:rPr lang="en-US" dirty="0"/>
            </a:br>
            <a:endParaRPr lang="en-US" dirty="0"/>
          </a:p>
        </p:txBody>
      </p:sp>
      <p:sp>
        <p:nvSpPr>
          <p:cNvPr id="3" name="Content Placeholder 2"/>
          <p:cNvSpPr>
            <a:spLocks noGrp="1"/>
          </p:cNvSpPr>
          <p:nvPr>
            <p:ph idx="1"/>
          </p:nvPr>
        </p:nvSpPr>
        <p:spPr>
          <a:xfrm>
            <a:off x="457200" y="5159829"/>
            <a:ext cx="8229600" cy="966334"/>
          </a:xfrm>
        </p:spPr>
        <p:txBody>
          <a:bodyPr>
            <a:normAutofit fontScale="92500" lnSpcReduction="10000"/>
          </a:bodyPr>
          <a:lstStyle/>
          <a:p>
            <a:r>
              <a:rPr lang="en-US" dirty="0"/>
              <a:t>Which phenotypes will be selected against (die) if it snows November 15?</a:t>
            </a:r>
          </a:p>
          <a:p>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839200" cy="4449762"/>
          </a:xfrm>
        </p:spPr>
        <p:txBody>
          <a:bodyPr>
            <a:normAutofit/>
          </a:bodyPr>
          <a:lstStyle/>
          <a:p>
            <a:pPr algn="l"/>
            <a:r>
              <a:rPr lang="en-US" sz="3600" dirty="0" smtClean="0"/>
              <a:t>white by November 1</a:t>
            </a:r>
            <a:r>
              <a:rPr lang="en-US" sz="3600" baseline="30000" dirty="0" smtClean="0"/>
              <a:t>st</a:t>
            </a:r>
            <a:r>
              <a:rPr lang="en-US" sz="3600" dirty="0" smtClean="0"/>
              <a:t>=normal phenotype  </a:t>
            </a:r>
            <a:r>
              <a:rPr lang="en-US" sz="3600" dirty="0"/>
              <a:t/>
            </a:r>
            <a:br>
              <a:rPr lang="en-US" sz="3600" dirty="0"/>
            </a:br>
            <a:r>
              <a:rPr lang="en-US" sz="3600" dirty="0" smtClean="0"/>
              <a:t>white by </a:t>
            </a:r>
            <a:r>
              <a:rPr lang="en-US" sz="3600" dirty="0"/>
              <a:t>October </a:t>
            </a:r>
            <a:r>
              <a:rPr lang="en-US" sz="3600" dirty="0" smtClean="0"/>
              <a:t>15=extreme </a:t>
            </a:r>
            <a:r>
              <a:rPr lang="en-US" sz="3600" dirty="0"/>
              <a:t>phenotype </a:t>
            </a:r>
            <a:r>
              <a:rPr lang="en-US" sz="3600" dirty="0" smtClean="0"/>
              <a:t>1)</a:t>
            </a:r>
            <a:br>
              <a:rPr lang="en-US" sz="3600" dirty="0" smtClean="0"/>
            </a:br>
            <a:r>
              <a:rPr lang="en-US" sz="3600" dirty="0" smtClean="0"/>
              <a:t>white </a:t>
            </a:r>
            <a:r>
              <a:rPr lang="en-US" sz="3600" dirty="0"/>
              <a:t>by November </a:t>
            </a:r>
            <a:r>
              <a:rPr lang="en-US" sz="3600" dirty="0" smtClean="0"/>
              <a:t>15=extreme </a:t>
            </a:r>
            <a:r>
              <a:rPr lang="en-US" sz="3600" dirty="0"/>
              <a:t>phenotype 2)</a:t>
            </a:r>
            <a:r>
              <a:rPr lang="en-US" dirty="0"/>
              <a:t/>
            </a:r>
            <a:br>
              <a:rPr lang="en-US" dirty="0"/>
            </a:br>
            <a:endParaRPr lang="en-US" dirty="0"/>
          </a:p>
        </p:txBody>
      </p:sp>
      <p:sp>
        <p:nvSpPr>
          <p:cNvPr id="3" name="Content Placeholder 2"/>
          <p:cNvSpPr>
            <a:spLocks noGrp="1"/>
          </p:cNvSpPr>
          <p:nvPr>
            <p:ph idx="1"/>
          </p:nvPr>
        </p:nvSpPr>
        <p:spPr>
          <a:xfrm>
            <a:off x="457200" y="5159829"/>
            <a:ext cx="8229600" cy="966334"/>
          </a:xfrm>
        </p:spPr>
        <p:txBody>
          <a:bodyPr>
            <a:normAutofit fontScale="85000" lnSpcReduction="10000"/>
          </a:bodyPr>
          <a:lstStyle/>
          <a:p>
            <a:r>
              <a:rPr lang="en-US" dirty="0"/>
              <a:t>If it continues to snow early in this region (by Oct 15), how would you expect the hare population to change?</a:t>
            </a:r>
          </a:p>
          <a:p>
            <a:endParaRPr lang="en-US" dirty="0"/>
          </a:p>
        </p:txBody>
      </p:sp>
    </p:spTree>
    <p:extLst>
      <p:ext uri="{BB962C8B-B14F-4D97-AF65-F5344CB8AC3E}">
        <p14:creationId xmlns:p14="http://schemas.microsoft.com/office/powerpoint/2010/main" val="2399752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91006" cy="4449762"/>
          </a:xfrm>
        </p:spPr>
        <p:txBody>
          <a:bodyPr>
            <a:normAutofit/>
          </a:bodyPr>
          <a:lstStyle/>
          <a:p>
            <a:pPr algn="l"/>
            <a:r>
              <a:rPr lang="en-US" sz="3200" dirty="0" smtClean="0"/>
              <a:t>white by November 1</a:t>
            </a:r>
            <a:r>
              <a:rPr lang="en-US" sz="3200" baseline="30000" dirty="0" smtClean="0"/>
              <a:t>st</a:t>
            </a:r>
            <a:r>
              <a:rPr lang="en-US" sz="3200" dirty="0" smtClean="0"/>
              <a:t>=normal phenotype  </a:t>
            </a:r>
            <a:br>
              <a:rPr lang="en-US" sz="3200" dirty="0" smtClean="0"/>
            </a:br>
            <a:r>
              <a:rPr lang="en-US" sz="3200" dirty="0" smtClean="0"/>
              <a:t>white by October 15=extreme phenotype 1)</a:t>
            </a:r>
            <a:br>
              <a:rPr lang="en-US" sz="3200" dirty="0" smtClean="0"/>
            </a:br>
            <a:r>
              <a:rPr lang="en-US" sz="3200" dirty="0" smtClean="0"/>
              <a:t>white by November 15=extreme phenotype 2)</a:t>
            </a:r>
            <a:r>
              <a:rPr lang="en-US" dirty="0"/>
              <a:t/>
            </a:r>
            <a:br>
              <a:rPr lang="en-US" dirty="0"/>
            </a:br>
            <a:endParaRPr lang="en-US" dirty="0"/>
          </a:p>
        </p:txBody>
      </p:sp>
      <p:sp>
        <p:nvSpPr>
          <p:cNvPr id="3" name="Content Placeholder 2"/>
          <p:cNvSpPr>
            <a:spLocks noGrp="1"/>
          </p:cNvSpPr>
          <p:nvPr>
            <p:ph idx="1"/>
          </p:nvPr>
        </p:nvSpPr>
        <p:spPr>
          <a:xfrm>
            <a:off x="457200" y="5159829"/>
            <a:ext cx="8229600" cy="966334"/>
          </a:xfrm>
        </p:spPr>
        <p:txBody>
          <a:bodyPr>
            <a:normAutofit/>
          </a:bodyPr>
          <a:lstStyle/>
          <a:p>
            <a:r>
              <a:rPr lang="en-US" dirty="0"/>
              <a:t>What is the selecting agent in this scenario?</a:t>
            </a:r>
          </a:p>
          <a:p>
            <a:endParaRPr lang="en-US" dirty="0"/>
          </a:p>
        </p:txBody>
      </p:sp>
    </p:spTree>
    <p:extLst>
      <p:ext uri="{BB962C8B-B14F-4D97-AF65-F5344CB8AC3E}">
        <p14:creationId xmlns:p14="http://schemas.microsoft.com/office/powerpoint/2010/main" val="3309336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normAutofit fontScale="90000"/>
          </a:bodyPr>
          <a:lstStyle/>
          <a:p>
            <a:pPr algn="l"/>
            <a:r>
              <a:rPr lang="en-US" dirty="0" smtClean="0"/>
              <a:t>PUT IN ORDER</a:t>
            </a:r>
            <a:br>
              <a:rPr lang="en-US" dirty="0" smtClean="0"/>
            </a:br>
            <a:r>
              <a:rPr lang="en-US" sz="3600" dirty="0"/>
              <a:t>A] short dandelion genes get passed on more frequently</a:t>
            </a:r>
            <a:br>
              <a:rPr lang="en-US" sz="3600" dirty="0"/>
            </a:br>
            <a:r>
              <a:rPr lang="en-US" sz="3600" dirty="0"/>
              <a:t>B] long dandelions get chopped down by a mower</a:t>
            </a:r>
            <a:br>
              <a:rPr lang="en-US" sz="3600" dirty="0"/>
            </a:br>
            <a:r>
              <a:rPr lang="en-US" sz="3600" dirty="0"/>
              <a:t>C] over time, most of the population of dandelions becomes short</a:t>
            </a:r>
            <a:br>
              <a:rPr lang="en-US" sz="3600" dirty="0"/>
            </a:br>
            <a:r>
              <a:rPr lang="en-US" sz="3600" dirty="0"/>
              <a:t>D] short dandelions survive</a:t>
            </a:r>
            <a:r>
              <a:rPr lang="en-US" dirty="0"/>
              <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B, D, A, C</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smtClean="0"/>
              <a:t>Dog hair can be curly, straight, long or short.  </a:t>
            </a:r>
            <a:r>
              <a:rPr lang="en-US" dirty="0"/>
              <a:t>Which trait has the best adaptation if you live in Northern Michigan?</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LONG</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There are four alleles for moth color-- Black, white, gray, and brown. If the trees are light-colored, which has the adaptation?</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WHITE</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normAutofit fontScale="90000"/>
          </a:bodyPr>
          <a:lstStyle/>
          <a:p>
            <a:pPr algn="l"/>
            <a:r>
              <a:rPr lang="en-US" dirty="0"/>
              <a:t>Which gene in finches has the adaptation if the birds live in an area with many tough hard seeds?</a:t>
            </a:r>
            <a:br>
              <a:rPr lang="en-US" dirty="0"/>
            </a:br>
            <a:r>
              <a:rPr lang="en-US" dirty="0" smtClean="0"/>
              <a:t>A.    long </a:t>
            </a:r>
            <a:r>
              <a:rPr lang="en-US" dirty="0"/>
              <a:t>skinny beak gene	</a:t>
            </a:r>
            <a:r>
              <a:rPr lang="en-US" dirty="0" smtClean="0"/>
              <a:t/>
            </a:r>
            <a:br>
              <a:rPr lang="en-US" dirty="0" smtClean="0"/>
            </a:br>
            <a:r>
              <a:rPr lang="en-US" dirty="0" smtClean="0"/>
              <a:t>B.</a:t>
            </a:r>
            <a:r>
              <a:rPr lang="en-US" dirty="0"/>
              <a:t>	strong wings </a:t>
            </a:r>
            <a:r>
              <a:rPr lang="en-US" dirty="0" smtClean="0"/>
              <a:t>gene</a:t>
            </a:r>
            <a:br>
              <a:rPr lang="en-US" dirty="0" smtClean="0"/>
            </a:br>
            <a:r>
              <a:rPr lang="en-US" dirty="0" smtClean="0"/>
              <a:t>C.</a:t>
            </a:r>
            <a:r>
              <a:rPr lang="en-US" dirty="0"/>
              <a:t>	bright colorful feather gene	</a:t>
            </a:r>
            <a:r>
              <a:rPr lang="en-US" dirty="0" smtClean="0"/>
              <a:t/>
            </a:r>
            <a:br>
              <a:rPr lang="en-US" dirty="0" smtClean="0"/>
            </a:br>
            <a:r>
              <a:rPr lang="en-US" dirty="0" smtClean="0"/>
              <a:t>D.</a:t>
            </a:r>
            <a:r>
              <a:rPr lang="en-US" dirty="0"/>
              <a:t>	short thick beak gene</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a:t>D</a:t>
            </a:r>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smtClean="0"/>
              <a:t>A gene that gets changed is called		</a:t>
            </a: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A MUTATION</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82962"/>
          </a:xfrm>
        </p:spPr>
        <p:txBody>
          <a:bodyPr>
            <a:normAutofit fontScale="90000"/>
          </a:bodyPr>
          <a:lstStyle/>
          <a:p>
            <a:r>
              <a:rPr lang="en-US" dirty="0" smtClean="0"/>
              <a:t>Name the </a:t>
            </a:r>
            <a:r>
              <a:rPr lang="en-US" dirty="0"/>
              <a:t>process by which individuals that are better adapted to their environment survive and reproduce more successfully than others </a:t>
            </a:r>
            <a:r>
              <a:rPr lang="en-US" dirty="0" smtClean="0"/>
              <a:t>do</a:t>
            </a:r>
            <a:r>
              <a:rPr lang="en-US" dirty="0"/>
              <a:t/>
            </a:r>
            <a:br>
              <a:rPr lang="en-US" dirty="0"/>
            </a:br>
            <a:endParaRPr lang="en-US" dirty="0"/>
          </a:p>
        </p:txBody>
      </p:sp>
      <p:sp>
        <p:nvSpPr>
          <p:cNvPr id="3" name="Content Placeholder 2"/>
          <p:cNvSpPr>
            <a:spLocks noGrp="1"/>
          </p:cNvSpPr>
          <p:nvPr>
            <p:ph idx="1"/>
          </p:nvPr>
        </p:nvSpPr>
        <p:spPr>
          <a:xfrm>
            <a:off x="457200" y="4495800"/>
            <a:ext cx="8229600" cy="1630363"/>
          </a:xfrm>
        </p:spPr>
        <p:txBody>
          <a:bodyPr/>
          <a:lstStyle/>
          <a:p>
            <a:r>
              <a:rPr lang="en-US" dirty="0" smtClean="0"/>
              <a:t>NATURAL SELECTION</a:t>
            </a:r>
            <a:endParaRPr lang="en-US" dirty="0"/>
          </a:p>
        </p:txBody>
      </p:sp>
    </p:spTree>
    <p:extLst>
      <p:ext uri="{BB962C8B-B14F-4D97-AF65-F5344CB8AC3E}">
        <p14:creationId xmlns:p14="http://schemas.microsoft.com/office/powerpoint/2010/main" val="244034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What are the steps of natural selection?</a:t>
            </a:r>
            <a:br>
              <a:rPr lang="en-US" dirty="0"/>
            </a:br>
            <a:endParaRPr lang="en-US" dirty="0"/>
          </a:p>
        </p:txBody>
      </p:sp>
      <p:sp>
        <p:nvSpPr>
          <p:cNvPr id="3" name="Content Placeholder 2"/>
          <p:cNvSpPr>
            <a:spLocks noGrp="1"/>
          </p:cNvSpPr>
          <p:nvPr>
            <p:ph idx="1"/>
          </p:nvPr>
        </p:nvSpPr>
        <p:spPr>
          <a:xfrm>
            <a:off x="457200" y="5159829"/>
            <a:ext cx="8229600" cy="966334"/>
          </a:xfrm>
        </p:spPr>
        <p:txBody>
          <a:bodyPr>
            <a:normAutofit fontScale="92500" lnSpcReduction="10000"/>
          </a:bodyPr>
          <a:lstStyle/>
          <a:p>
            <a:r>
              <a:rPr lang="en-US" dirty="0" smtClean="0"/>
              <a:t>OVERPRODUCTION, INHERITED VARIATION, SURVIVAL, REPRODUCTION</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smtClean="0"/>
              <a:t>WHAT ARE THE STEPS OF SPECIATION?	</a:t>
            </a: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SEPARATION, ADAPTATION, DIVISION</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Let’s say a small group of mammals gets separated from the rest of the population.  The new environment they find themselves in is different.  They must </a:t>
            </a:r>
            <a:r>
              <a:rPr lang="en-US" dirty="0" smtClean="0"/>
              <a:t>now _________</a:t>
            </a:r>
            <a:r>
              <a:rPr lang="en-US" dirty="0"/>
              <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ADAPT IN ORDER TO SURVIVE</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The theory of natural selection explains how a population changes in response to its ____________________.</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ENVIRONMENT</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If natural selection is taking place, a population will tend to be ____________________ to its environment.</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WELL ADAPTED</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The individuals that are likely to survive and ____________________ are the ones that are the best adapted at the time.</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REPRODUCE</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Scientists have learned that traits are inherited through the ____________________ of DNA.</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GENETIC CODE</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678362"/>
          </a:xfrm>
        </p:spPr>
        <p:txBody>
          <a:bodyPr>
            <a:normAutofit fontScale="90000"/>
          </a:bodyPr>
          <a:lstStyle/>
          <a:p>
            <a:r>
              <a:rPr lang="en-US" sz="4000" dirty="0"/>
              <a:t>After the 1850s, pollution caused tree trunks to become darker. The dark peppered moth could blend in with the dark tree trunks, which kept them from being eaten by predators, and the dark peppered moth population increased. This is an example of </a:t>
            </a:r>
            <a:r>
              <a:rPr lang="en-US" sz="4000" dirty="0" smtClean="0"/>
              <a:t>____________________ </a:t>
            </a:r>
            <a:r>
              <a:rPr lang="en-US" sz="4000" dirty="0"/>
              <a:t>in action.</a:t>
            </a:r>
            <a:r>
              <a:rPr lang="en-US" dirty="0"/>
              <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NATURAL SELECTION</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When humans mate animals so their offspring will inherit desired traits  __________________________.</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SELECTIVE BREEDING</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Slow changes in animals and plants over time is known as _____________________.</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EVOLUTION</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smtClean="0"/>
              <a:t>Why do insects adapt so quickly to pesticides?	</a:t>
            </a:r>
            <a:endParaRPr lang="en-US" dirty="0"/>
          </a:p>
        </p:txBody>
      </p:sp>
      <p:sp>
        <p:nvSpPr>
          <p:cNvPr id="3" name="Content Placeholder 2"/>
          <p:cNvSpPr>
            <a:spLocks noGrp="1"/>
          </p:cNvSpPr>
          <p:nvPr>
            <p:ph idx="1"/>
          </p:nvPr>
        </p:nvSpPr>
        <p:spPr>
          <a:xfrm>
            <a:off x="457200" y="5159829"/>
            <a:ext cx="8229600" cy="966334"/>
          </a:xfrm>
        </p:spPr>
        <p:txBody>
          <a:bodyPr/>
          <a:lstStyle/>
          <a:p>
            <a:pPr marL="0" indent="0">
              <a:buNone/>
            </a:pPr>
            <a:r>
              <a:rPr lang="en-US" dirty="0" smtClean="0"/>
              <a:t>SHORT GENERATION TIME</a:t>
            </a:r>
            <a:endParaRPr lang="en-US" dirty="0"/>
          </a:p>
        </p:txBody>
      </p:sp>
    </p:spTree>
    <p:extLst>
      <p:ext uri="{BB962C8B-B14F-4D97-AF65-F5344CB8AC3E}">
        <p14:creationId xmlns:p14="http://schemas.microsoft.com/office/powerpoint/2010/main" val="1300380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A group that can mate and have fertile offspring is a(n) _____________________.</a:t>
            </a:r>
          </a:p>
        </p:txBody>
      </p:sp>
      <p:sp>
        <p:nvSpPr>
          <p:cNvPr id="3" name="Content Placeholder 2"/>
          <p:cNvSpPr>
            <a:spLocks noGrp="1"/>
          </p:cNvSpPr>
          <p:nvPr>
            <p:ph idx="1"/>
          </p:nvPr>
        </p:nvSpPr>
        <p:spPr>
          <a:xfrm>
            <a:off x="457200" y="5159829"/>
            <a:ext cx="8229600" cy="966334"/>
          </a:xfrm>
        </p:spPr>
        <p:txBody>
          <a:bodyPr/>
          <a:lstStyle/>
          <a:p>
            <a:r>
              <a:rPr lang="en-US" dirty="0" smtClean="0"/>
              <a:t>SPECIES</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The time between one generation of offspring and the next is _____________________.</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GENERATION TIME</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159829"/>
            <a:ext cx="8229600" cy="966334"/>
          </a:xfrm>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43000"/>
            <a:ext cx="8933014" cy="44196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itle 3"/>
          <p:cNvSpPr>
            <a:spLocks noGrp="1"/>
          </p:cNvSpPr>
          <p:nvPr>
            <p:ph type="title"/>
          </p:nvPr>
        </p:nvSpPr>
        <p:spPr/>
        <p:txBody>
          <a:bodyPr/>
          <a:lstStyle/>
          <a:p>
            <a:r>
              <a:rPr lang="en-US" dirty="0" smtClean="0"/>
              <a:t>STEPS OF NATURAL SELECTION:</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Why do the Galápagos finches have different beaks?</a:t>
            </a:r>
            <a:br>
              <a:rPr lang="en-US" dirty="0"/>
            </a:br>
            <a:endParaRPr lang="en-US" dirty="0"/>
          </a:p>
        </p:txBody>
      </p:sp>
      <p:sp>
        <p:nvSpPr>
          <p:cNvPr id="3" name="Content Placeholder 2"/>
          <p:cNvSpPr>
            <a:spLocks noGrp="1"/>
          </p:cNvSpPr>
          <p:nvPr>
            <p:ph idx="1"/>
          </p:nvPr>
        </p:nvSpPr>
        <p:spPr>
          <a:xfrm>
            <a:off x="457200" y="5159829"/>
            <a:ext cx="8229600" cy="966334"/>
          </a:xfrm>
        </p:spPr>
        <p:txBody>
          <a:bodyPr>
            <a:normAutofit fontScale="92500" lnSpcReduction="10000"/>
          </a:bodyPr>
          <a:lstStyle/>
          <a:p>
            <a:r>
              <a:rPr lang="en-US" dirty="0" smtClean="0"/>
              <a:t>They developed in areas with different food sources</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Two animals have mated and produced offspring. Is this enough information to know if the two original animals are the same species? Why or why not?</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No, the offspring must also be FERTILE</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normAutofit fontScale="90000"/>
          </a:bodyPr>
          <a:lstStyle/>
          <a:p>
            <a:r>
              <a:rPr lang="en-US" dirty="0"/>
              <a:t>Imagine that you have two male frogs that appear similar but have very different markings. What could you look at to help you decide if the frogs’ ancestors once belonged to the same species?</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Look at the DNA</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Bacteria reproduce asexually, usually making clones.  How is it that sometimes there is variation in the offspring?</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The DNA </a:t>
            </a:r>
            <a:r>
              <a:rPr lang="en-US" smtClean="0"/>
              <a:t>gets mutated</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The process by which populations slowly change over time is called</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EVOLUTION</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A spider may produce hundreds of eggs, only a few of which may survive. This is an example of</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OVERPRODUCTION</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154362"/>
          </a:xfrm>
        </p:spPr>
        <p:txBody>
          <a:bodyPr/>
          <a:lstStyle/>
          <a:p>
            <a:r>
              <a:rPr lang="en-US" dirty="0" smtClean="0"/>
              <a:t>What things can limit a population?		</a:t>
            </a:r>
            <a:endParaRPr lang="en-US" dirty="0"/>
          </a:p>
        </p:txBody>
      </p:sp>
      <p:sp>
        <p:nvSpPr>
          <p:cNvPr id="3" name="Content Placeholder 2"/>
          <p:cNvSpPr>
            <a:spLocks noGrp="1"/>
          </p:cNvSpPr>
          <p:nvPr>
            <p:ph idx="1"/>
          </p:nvPr>
        </p:nvSpPr>
        <p:spPr>
          <a:xfrm>
            <a:off x="457200" y="3429000"/>
            <a:ext cx="8229600" cy="2697163"/>
          </a:xfrm>
        </p:spPr>
        <p:txBody>
          <a:bodyPr>
            <a:normAutofit/>
          </a:bodyPr>
          <a:lstStyle/>
          <a:p>
            <a:r>
              <a:rPr lang="en-US" dirty="0" smtClean="0"/>
              <a:t>STARVATION, </a:t>
            </a:r>
          </a:p>
          <a:p>
            <a:r>
              <a:rPr lang="en-US" dirty="0" smtClean="0"/>
              <a:t>DISEASE, </a:t>
            </a:r>
          </a:p>
          <a:p>
            <a:r>
              <a:rPr lang="en-US" dirty="0" smtClean="0"/>
              <a:t>COMPETITION, </a:t>
            </a:r>
          </a:p>
          <a:p>
            <a:r>
              <a:rPr lang="en-US" dirty="0" smtClean="0"/>
              <a:t>PREDATION</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A characteristic that improves an organism’s ability to survive is a(n)</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pPr marL="457200" lvl="1" indent="0">
              <a:buNone/>
            </a:pPr>
            <a:r>
              <a:rPr lang="en-US" dirty="0" smtClean="0"/>
              <a:t>ADAPTATION</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dirty="0"/>
              <a:t>The fact that a sexual organism’s offspring are not identical is known as</a:t>
            </a:r>
            <a:br>
              <a:rPr lang="en-US" dirty="0"/>
            </a:br>
            <a:endParaRPr lang="en-US" dirty="0"/>
          </a:p>
        </p:txBody>
      </p:sp>
      <p:sp>
        <p:nvSpPr>
          <p:cNvPr id="3" name="Content Placeholder 2"/>
          <p:cNvSpPr>
            <a:spLocks noGrp="1"/>
          </p:cNvSpPr>
          <p:nvPr>
            <p:ph idx="1"/>
          </p:nvPr>
        </p:nvSpPr>
        <p:spPr>
          <a:xfrm>
            <a:off x="457200" y="5159829"/>
            <a:ext cx="8229600" cy="966334"/>
          </a:xfrm>
        </p:spPr>
        <p:txBody>
          <a:bodyPr/>
          <a:lstStyle/>
          <a:p>
            <a:r>
              <a:rPr lang="en-US" dirty="0" smtClean="0"/>
              <a:t>INHERITED VARIATION</a:t>
            </a:r>
            <a:endParaRPr lang="en-US" dirty="0"/>
          </a:p>
        </p:txBody>
      </p:sp>
    </p:spTree>
    <p:extLst>
      <p:ext uri="{BB962C8B-B14F-4D97-AF65-F5344CB8AC3E}">
        <p14:creationId xmlns:p14="http://schemas.microsoft.com/office/powerpoint/2010/main" val="99951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921</Words>
  <Application>Microsoft Office PowerPoint</Application>
  <PresentationFormat>On-screen Show (4:3)</PresentationFormat>
  <Paragraphs>99</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Chapter 5 review</vt:lpstr>
      <vt:lpstr>Which is an example of natural selection?</vt:lpstr>
      <vt:lpstr>Name the process by which individuals that are better adapted to their environment survive and reproduce more successfully than others do </vt:lpstr>
      <vt:lpstr>Why do insects adapt so quickly to pesticides? </vt:lpstr>
      <vt:lpstr>The process by which populations slowly change over time is called </vt:lpstr>
      <vt:lpstr>A spider may produce hundreds of eggs, only a few of which may survive. This is an example of </vt:lpstr>
      <vt:lpstr>What things can limit a population?  </vt:lpstr>
      <vt:lpstr>A characteristic that improves an organism’s ability to survive is a(n) </vt:lpstr>
      <vt:lpstr>The fact that a sexual organism’s offspring are not identical is known as </vt:lpstr>
      <vt:lpstr>The process consisting of separation, adaptation, and division is </vt:lpstr>
      <vt:lpstr>What does speciation create? </vt:lpstr>
      <vt:lpstr>Sometimes part of a population moves away from the rest. What is this called? </vt:lpstr>
      <vt:lpstr>A group of herbivores are separated from their population. In the new environment, most of the vegetation grows at the top of tall trees. What is a likely physical adaptation that may develop? </vt:lpstr>
      <vt:lpstr>What are two signs that different species may have a common ancestor?</vt:lpstr>
      <vt:lpstr>What did Charles Darwin help to explain? </vt:lpstr>
      <vt:lpstr>What helps a plant or animal survive in its environment? </vt:lpstr>
      <vt:lpstr>What is it called when separated groups of a population can no longer mate with each other? </vt:lpstr>
      <vt:lpstr>Over the years, the excessive use of antibiotics has resulted in the development of what scientists call “super bacteria.” These super bacteria are resistant to known antibiotics. This is an example of _____ in action. </vt:lpstr>
      <vt:lpstr>What is aCHARACTERISTIC PARENT GIVES TO OFFSPRING ? </vt:lpstr>
      <vt:lpstr>Give an example of an inherited trait </vt:lpstr>
      <vt:lpstr>Give an example of an acquired trait</vt:lpstr>
      <vt:lpstr>In a population of snow shoe hares there are 10 hares that change pure white by November 1st (normal phenotype),  and 3 hares that change by October 15 (extreme phenotype 1), and 3 hares that change white by November 15 (extreme phenotype 2) </vt:lpstr>
      <vt:lpstr>white by November 1st=normal phenotype   white by October 15=extreme phenotype 1) white by November 15=extreme phenotype 2) </vt:lpstr>
      <vt:lpstr>white by November 1st=normal phenotype   white by October 15=extreme phenotype 1) white by November 15=extreme phenotype 2) </vt:lpstr>
      <vt:lpstr>PUT IN ORDER A] short dandelion genes get passed on more frequently B] long dandelions get chopped down by a mower C] over time, most of the population of dandelions becomes short D] short dandelions survive </vt:lpstr>
      <vt:lpstr>Dog hair can be curly, straight, long or short.  Which trait has the best adaptation if you live in Northern Michigan? </vt:lpstr>
      <vt:lpstr>There are four alleles for moth color-- Black, white, gray, and brown. If the trees are light-colored, which has the adaptation? </vt:lpstr>
      <vt:lpstr>Which gene in finches has the adaptation if the birds live in an area with many tough hard seeds? A.    long skinny beak gene  B. strong wings gene C. bright colorful feather gene  D. short thick beak gene </vt:lpstr>
      <vt:lpstr>A gene that gets changed is called  </vt:lpstr>
      <vt:lpstr>What are the steps of natural selection? </vt:lpstr>
      <vt:lpstr>WHAT ARE THE STEPS OF SPECIATION? </vt:lpstr>
      <vt:lpstr>Let’s say a small group of mammals gets separated from the rest of the population.  The new environment they find themselves in is different.  They must now _________ </vt:lpstr>
      <vt:lpstr>The theory of natural selection explains how a population changes in response to its ____________________. </vt:lpstr>
      <vt:lpstr>If natural selection is taking place, a population will tend to be ____________________ to its environment. </vt:lpstr>
      <vt:lpstr>The individuals that are likely to survive and ____________________ are the ones that are the best adapted at the time. </vt:lpstr>
      <vt:lpstr>Scientists have learned that traits are inherited through the ____________________ of DNA. </vt:lpstr>
      <vt:lpstr>After the 1850s, pollution caused tree trunks to become darker. The dark peppered moth could blend in with the dark tree trunks, which kept them from being eaten by predators, and the dark peppered moth population increased. This is an example of ____________________ in action. </vt:lpstr>
      <vt:lpstr>When humans mate animals so their offspring will inherit desired traits  __________________________. </vt:lpstr>
      <vt:lpstr>Slow changes in animals and plants over time is known as _____________________. </vt:lpstr>
      <vt:lpstr>A group that can mate and have fertile offspring is a(n) _____________________.</vt:lpstr>
      <vt:lpstr>The time between one generation of offspring and the next is _____________________. </vt:lpstr>
      <vt:lpstr>STEPS OF NATURAL SELECTION:</vt:lpstr>
      <vt:lpstr>Why do the Galápagos finches have different beaks? </vt:lpstr>
      <vt:lpstr>Two animals have mated and produced offspring. Is this enough information to know if the two original animals are the same species? Why or why not? </vt:lpstr>
      <vt:lpstr>Imagine that you have two male frogs that appear similar but have very different markings. What could you look at to help you decide if the frogs’ ancestors once belonged to the same species? </vt:lpstr>
      <vt:lpstr>Bacteria reproduce asexually, usually making clones.  How is it that sometimes there is variation in the offspring? </vt:lpstr>
    </vt:vector>
  </TitlesOfParts>
  <Company>Ithaca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 review</dc:title>
  <dc:creator>Lisa Dailey</dc:creator>
  <cp:lastModifiedBy>Lisa Dailey</cp:lastModifiedBy>
  <cp:revision>9</cp:revision>
  <dcterms:created xsi:type="dcterms:W3CDTF">2014-02-03T15:09:20Z</dcterms:created>
  <dcterms:modified xsi:type="dcterms:W3CDTF">2014-04-23T13:15:52Z</dcterms:modified>
</cp:coreProperties>
</file>