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3" r:id="rId6"/>
    <p:sldId id="313" r:id="rId7"/>
    <p:sldId id="264" r:id="rId8"/>
    <p:sldId id="314" r:id="rId9"/>
    <p:sldId id="260" r:id="rId10"/>
    <p:sldId id="265" r:id="rId11"/>
    <p:sldId id="315" r:id="rId12"/>
    <p:sldId id="266" r:id="rId13"/>
    <p:sldId id="316" r:id="rId14"/>
    <p:sldId id="261" r:id="rId15"/>
    <p:sldId id="262"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306" r:id="rId36"/>
    <p:sldId id="307" r:id="rId37"/>
    <p:sldId id="286" r:id="rId38"/>
    <p:sldId id="287" r:id="rId39"/>
    <p:sldId id="288" r:id="rId40"/>
    <p:sldId id="289" r:id="rId41"/>
    <p:sldId id="294" r:id="rId42"/>
    <p:sldId id="295" r:id="rId43"/>
    <p:sldId id="296" r:id="rId44"/>
    <p:sldId id="321" r:id="rId45"/>
    <p:sldId id="323" r:id="rId46"/>
    <p:sldId id="325" r:id="rId47"/>
    <p:sldId id="326" r:id="rId48"/>
    <p:sldId id="317" r:id="rId49"/>
    <p:sldId id="319" r:id="rId50"/>
    <p:sldId id="318" r:id="rId51"/>
    <p:sldId id="297" r:id="rId52"/>
    <p:sldId id="290" r:id="rId53"/>
    <p:sldId id="292" r:id="rId54"/>
    <p:sldId id="298" r:id="rId55"/>
    <p:sldId id="299" r:id="rId56"/>
    <p:sldId id="300" r:id="rId57"/>
    <p:sldId id="301" r:id="rId58"/>
    <p:sldId id="302" r:id="rId59"/>
    <p:sldId id="303" r:id="rId60"/>
    <p:sldId id="304" r:id="rId61"/>
    <p:sldId id="305" r:id="rId62"/>
    <p:sldId id="308" r:id="rId63"/>
    <p:sldId id="309" r:id="rId64"/>
    <p:sldId id="310" r:id="rId65"/>
    <p:sldId id="311" r:id="rId66"/>
    <p:sldId id="312"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106" y="1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6C3BBB5-BE14-4910-AF47-FAC27EB6FCC3}"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9542B8-1224-4CC0-AC9E-F2DAB7217C9A}" type="slidenum">
              <a:rPr lang="en-US" smtClean="0"/>
              <a:t>‹#›</a:t>
            </a:fld>
            <a:endParaRPr lang="en-US"/>
          </a:p>
        </p:txBody>
      </p:sp>
    </p:spTree>
    <p:extLst>
      <p:ext uri="{BB962C8B-B14F-4D97-AF65-F5344CB8AC3E}">
        <p14:creationId xmlns:p14="http://schemas.microsoft.com/office/powerpoint/2010/main" val="2027218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C3BBB5-BE14-4910-AF47-FAC27EB6FCC3}"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9542B8-1224-4CC0-AC9E-F2DAB7217C9A}" type="slidenum">
              <a:rPr lang="en-US" smtClean="0"/>
              <a:t>‹#›</a:t>
            </a:fld>
            <a:endParaRPr lang="en-US"/>
          </a:p>
        </p:txBody>
      </p:sp>
    </p:spTree>
    <p:extLst>
      <p:ext uri="{BB962C8B-B14F-4D97-AF65-F5344CB8AC3E}">
        <p14:creationId xmlns:p14="http://schemas.microsoft.com/office/powerpoint/2010/main" val="3583821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C3BBB5-BE14-4910-AF47-FAC27EB6FCC3}"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9542B8-1224-4CC0-AC9E-F2DAB7217C9A}" type="slidenum">
              <a:rPr lang="en-US" smtClean="0"/>
              <a:t>‹#›</a:t>
            </a:fld>
            <a:endParaRPr lang="en-US"/>
          </a:p>
        </p:txBody>
      </p:sp>
    </p:spTree>
    <p:extLst>
      <p:ext uri="{BB962C8B-B14F-4D97-AF65-F5344CB8AC3E}">
        <p14:creationId xmlns:p14="http://schemas.microsoft.com/office/powerpoint/2010/main" val="3707597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C3BBB5-BE14-4910-AF47-FAC27EB6FCC3}"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9542B8-1224-4CC0-AC9E-F2DAB7217C9A}"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4104347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C3BBB5-BE14-4910-AF47-FAC27EB6FCC3}"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9542B8-1224-4CC0-AC9E-F2DAB7217C9A}" type="slidenum">
              <a:rPr lang="en-US" smtClean="0"/>
              <a:t>‹#›</a:t>
            </a:fld>
            <a:endParaRPr lang="en-US"/>
          </a:p>
        </p:txBody>
      </p:sp>
    </p:spTree>
    <p:extLst>
      <p:ext uri="{BB962C8B-B14F-4D97-AF65-F5344CB8AC3E}">
        <p14:creationId xmlns:p14="http://schemas.microsoft.com/office/powerpoint/2010/main" val="3420523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6C3BBB5-BE14-4910-AF47-FAC27EB6FCC3}"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42B8-1224-4CC0-AC9E-F2DAB7217C9A}" type="slidenum">
              <a:rPr lang="en-US" smtClean="0"/>
              <a:t>‹#›</a:t>
            </a:fld>
            <a:endParaRPr lang="en-US"/>
          </a:p>
        </p:txBody>
      </p:sp>
    </p:spTree>
    <p:extLst>
      <p:ext uri="{BB962C8B-B14F-4D97-AF65-F5344CB8AC3E}">
        <p14:creationId xmlns:p14="http://schemas.microsoft.com/office/powerpoint/2010/main" val="2539931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6C3BBB5-BE14-4910-AF47-FAC27EB6FCC3}"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42B8-1224-4CC0-AC9E-F2DAB7217C9A}" type="slidenum">
              <a:rPr lang="en-US" smtClean="0"/>
              <a:t>‹#›</a:t>
            </a:fld>
            <a:endParaRPr lang="en-US"/>
          </a:p>
        </p:txBody>
      </p:sp>
    </p:spTree>
    <p:extLst>
      <p:ext uri="{BB962C8B-B14F-4D97-AF65-F5344CB8AC3E}">
        <p14:creationId xmlns:p14="http://schemas.microsoft.com/office/powerpoint/2010/main" val="1375133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3BBB5-BE14-4910-AF47-FAC27EB6FCC3}"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42B8-1224-4CC0-AC9E-F2DAB7217C9A}" type="slidenum">
              <a:rPr lang="en-US" smtClean="0"/>
              <a:t>‹#›</a:t>
            </a:fld>
            <a:endParaRPr lang="en-US"/>
          </a:p>
        </p:txBody>
      </p:sp>
    </p:spTree>
    <p:extLst>
      <p:ext uri="{BB962C8B-B14F-4D97-AF65-F5344CB8AC3E}">
        <p14:creationId xmlns:p14="http://schemas.microsoft.com/office/powerpoint/2010/main" val="2534627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C6C3BBB5-BE14-4910-AF47-FAC27EB6FCC3}" type="datetimeFigureOut">
              <a:rPr lang="en-US" smtClean="0"/>
              <a:t>1/16/2024</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9542B8-1224-4CC0-AC9E-F2DAB7217C9A}" type="slidenum">
              <a:rPr lang="en-US" smtClean="0"/>
              <a:t>‹#›</a:t>
            </a:fld>
            <a:endParaRPr lang="en-US"/>
          </a:p>
        </p:txBody>
      </p:sp>
    </p:spTree>
    <p:extLst>
      <p:ext uri="{BB962C8B-B14F-4D97-AF65-F5344CB8AC3E}">
        <p14:creationId xmlns:p14="http://schemas.microsoft.com/office/powerpoint/2010/main" val="2701734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3BBB5-BE14-4910-AF47-FAC27EB6FCC3}"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42B8-1224-4CC0-AC9E-F2DAB7217C9A}" type="slidenum">
              <a:rPr lang="en-US" smtClean="0"/>
              <a:t>‹#›</a:t>
            </a:fld>
            <a:endParaRPr lang="en-US"/>
          </a:p>
        </p:txBody>
      </p:sp>
    </p:spTree>
    <p:extLst>
      <p:ext uri="{BB962C8B-B14F-4D97-AF65-F5344CB8AC3E}">
        <p14:creationId xmlns:p14="http://schemas.microsoft.com/office/powerpoint/2010/main" val="2501062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6C3BBB5-BE14-4910-AF47-FAC27EB6FCC3}"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9542B8-1224-4CC0-AC9E-F2DAB7217C9A}" type="slidenum">
              <a:rPr lang="en-US" smtClean="0"/>
              <a:t>‹#›</a:t>
            </a:fld>
            <a:endParaRPr lang="en-US"/>
          </a:p>
        </p:txBody>
      </p:sp>
    </p:spTree>
    <p:extLst>
      <p:ext uri="{BB962C8B-B14F-4D97-AF65-F5344CB8AC3E}">
        <p14:creationId xmlns:p14="http://schemas.microsoft.com/office/powerpoint/2010/main" val="27239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6C3BBB5-BE14-4910-AF47-FAC27EB6FCC3}"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42B8-1224-4CC0-AC9E-F2DAB7217C9A}" type="slidenum">
              <a:rPr lang="en-US" smtClean="0"/>
              <a:t>‹#›</a:t>
            </a:fld>
            <a:endParaRPr lang="en-US"/>
          </a:p>
        </p:txBody>
      </p:sp>
    </p:spTree>
    <p:extLst>
      <p:ext uri="{BB962C8B-B14F-4D97-AF65-F5344CB8AC3E}">
        <p14:creationId xmlns:p14="http://schemas.microsoft.com/office/powerpoint/2010/main" val="1789273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6C3BBB5-BE14-4910-AF47-FAC27EB6FCC3}"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42B8-1224-4CC0-AC9E-F2DAB7217C9A}" type="slidenum">
              <a:rPr lang="en-US" smtClean="0"/>
              <a:t>‹#›</a:t>
            </a:fld>
            <a:endParaRPr lang="en-US"/>
          </a:p>
        </p:txBody>
      </p:sp>
    </p:spTree>
    <p:extLst>
      <p:ext uri="{BB962C8B-B14F-4D97-AF65-F5344CB8AC3E}">
        <p14:creationId xmlns:p14="http://schemas.microsoft.com/office/powerpoint/2010/main" val="4074016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6C3BBB5-BE14-4910-AF47-FAC27EB6FCC3}"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42B8-1224-4CC0-AC9E-F2DAB7217C9A}" type="slidenum">
              <a:rPr lang="en-US" smtClean="0"/>
              <a:t>‹#›</a:t>
            </a:fld>
            <a:endParaRPr lang="en-US"/>
          </a:p>
        </p:txBody>
      </p:sp>
    </p:spTree>
    <p:extLst>
      <p:ext uri="{BB962C8B-B14F-4D97-AF65-F5344CB8AC3E}">
        <p14:creationId xmlns:p14="http://schemas.microsoft.com/office/powerpoint/2010/main" val="2133509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C6C3BBB5-BE14-4910-AF47-FAC27EB6FCC3}"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42B8-1224-4CC0-AC9E-F2DAB7217C9A}" type="slidenum">
              <a:rPr lang="en-US" smtClean="0"/>
              <a:t>‹#›</a:t>
            </a:fld>
            <a:endParaRPr lang="en-US"/>
          </a:p>
        </p:txBody>
      </p:sp>
    </p:spTree>
    <p:extLst>
      <p:ext uri="{BB962C8B-B14F-4D97-AF65-F5344CB8AC3E}">
        <p14:creationId xmlns:p14="http://schemas.microsoft.com/office/powerpoint/2010/main" val="1413325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C3BBB5-BE14-4910-AF47-FAC27EB6FCC3}"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42B8-1224-4CC0-AC9E-F2DAB7217C9A}" type="slidenum">
              <a:rPr lang="en-US" smtClean="0"/>
              <a:t>‹#›</a:t>
            </a:fld>
            <a:endParaRPr lang="en-US"/>
          </a:p>
        </p:txBody>
      </p:sp>
    </p:spTree>
    <p:extLst>
      <p:ext uri="{BB962C8B-B14F-4D97-AF65-F5344CB8AC3E}">
        <p14:creationId xmlns:p14="http://schemas.microsoft.com/office/powerpoint/2010/main" val="4172173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C3BBB5-BE14-4910-AF47-FAC27EB6FCC3}"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42B8-1224-4CC0-AC9E-F2DAB7217C9A}" type="slidenum">
              <a:rPr lang="en-US" smtClean="0"/>
              <a:t>‹#›</a:t>
            </a:fld>
            <a:endParaRPr lang="en-US"/>
          </a:p>
        </p:txBody>
      </p:sp>
    </p:spTree>
    <p:extLst>
      <p:ext uri="{BB962C8B-B14F-4D97-AF65-F5344CB8AC3E}">
        <p14:creationId xmlns:p14="http://schemas.microsoft.com/office/powerpoint/2010/main" val="2476070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6C3BBB5-BE14-4910-AF47-FAC27EB6FCC3}" type="datetimeFigureOut">
              <a:rPr lang="en-US" smtClean="0"/>
              <a:t>1/16/2024</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9542B8-1224-4CC0-AC9E-F2DAB7217C9A}" type="slidenum">
              <a:rPr lang="en-US" smtClean="0"/>
              <a:t>‹#›</a:t>
            </a:fld>
            <a:endParaRPr lang="en-US"/>
          </a:p>
        </p:txBody>
      </p:sp>
    </p:spTree>
    <p:extLst>
      <p:ext uri="{BB962C8B-B14F-4D97-AF65-F5344CB8AC3E}">
        <p14:creationId xmlns:p14="http://schemas.microsoft.com/office/powerpoint/2010/main" val="417785012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en.wikipedia.org/wiki/Strombolian" TargetMode="External"/><Relationship Id="rId2" Type="http://schemas.openxmlformats.org/officeDocument/2006/relationships/hyperlink" Target="https://en.wikipedia.org/wiki/Magma" TargetMode="External"/><Relationship Id="rId1" Type="http://schemas.openxmlformats.org/officeDocument/2006/relationships/slideLayout" Target="../slideLayouts/slideLayout2.xml"/><Relationship Id="rId5" Type="http://schemas.openxmlformats.org/officeDocument/2006/relationships/hyperlink" Target="https://en.wikipedia.org/wiki/Volcanic_bomb" TargetMode="External"/><Relationship Id="rId4" Type="http://schemas.openxmlformats.org/officeDocument/2006/relationships/hyperlink" Target="https://en.wikipedia.org/wiki/Lapilli"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en.wikipedia.org/wiki/Pajarito_Plateau"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VOLCANOES	</a:t>
            </a:r>
            <a:endParaRPr lang="en-US" dirty="0"/>
          </a:p>
        </p:txBody>
      </p:sp>
      <p:sp>
        <p:nvSpPr>
          <p:cNvPr id="3" name="Subtitle 2"/>
          <p:cNvSpPr>
            <a:spLocks noGrp="1"/>
          </p:cNvSpPr>
          <p:nvPr>
            <p:ph type="subTitle" idx="1"/>
          </p:nvPr>
        </p:nvSpPr>
        <p:spPr/>
        <p:txBody>
          <a:bodyPr/>
          <a:lstStyle/>
          <a:p>
            <a:r>
              <a:rPr lang="en-US" dirty="0" smtClean="0"/>
              <a:t>CHAPTER 10 NOTES</a:t>
            </a:r>
            <a:endParaRPr lang="en-US" dirty="0"/>
          </a:p>
        </p:txBody>
      </p:sp>
    </p:spTree>
    <p:extLst>
      <p:ext uri="{BB962C8B-B14F-4D97-AF65-F5344CB8AC3E}">
        <p14:creationId xmlns:p14="http://schemas.microsoft.com/office/powerpoint/2010/main" val="239998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82677"/>
            <a:ext cx="12071434" cy="6230417"/>
          </a:xfrm>
          <a:prstGeom prst="rect">
            <a:avLst/>
          </a:prstGeom>
        </p:spPr>
      </p:pic>
    </p:spTree>
    <p:extLst>
      <p:ext uri="{BB962C8B-B14F-4D97-AF65-F5344CB8AC3E}">
        <p14:creationId xmlns:p14="http://schemas.microsoft.com/office/powerpoint/2010/main" val="1424647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descr="Island arc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669" y="-123826"/>
            <a:ext cx="7620000" cy="698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878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4379" y="147892"/>
            <a:ext cx="11935325" cy="6579903"/>
          </a:xfrm>
          <a:prstGeom prst="rect">
            <a:avLst/>
          </a:prstGeom>
        </p:spPr>
      </p:pic>
    </p:spTree>
    <p:extLst>
      <p:ext uri="{BB962C8B-B14F-4D97-AF65-F5344CB8AC3E}">
        <p14:creationId xmlns:p14="http://schemas.microsoft.com/office/powerpoint/2010/main" val="2670917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descr="Plate Tectonics and the Ring of F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473" y="12007"/>
            <a:ext cx="10892589" cy="6845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829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10805826" cy="1080938"/>
          </a:xfrm>
        </p:spPr>
        <p:txBody>
          <a:bodyPr>
            <a:normAutofit fontScale="90000"/>
          </a:bodyPr>
          <a:lstStyle/>
          <a:p>
            <a:r>
              <a:rPr lang="en-US" sz="4000" dirty="0" smtClean="0"/>
              <a:t>C] Intraplate </a:t>
            </a:r>
            <a:r>
              <a:rPr lang="en-US" sz="4000" dirty="0"/>
              <a:t>volcanism – hotspot in earth melts a hole in a tectonic plate and makes a volcano</a:t>
            </a:r>
            <a:r>
              <a:rPr lang="en-US" dirty="0"/>
              <a:t/>
            </a:r>
            <a:br>
              <a:rPr lang="en-US" dirty="0"/>
            </a:br>
            <a:endParaRPr lang="en-US" dirty="0"/>
          </a:p>
        </p:txBody>
      </p:sp>
      <p:sp>
        <p:nvSpPr>
          <p:cNvPr id="3" name="Content Placeholder 2"/>
          <p:cNvSpPr>
            <a:spLocks noGrp="1"/>
          </p:cNvSpPr>
          <p:nvPr>
            <p:ph idx="1"/>
          </p:nvPr>
        </p:nvSpPr>
        <p:spPr>
          <a:xfrm>
            <a:off x="680321" y="2336873"/>
            <a:ext cx="10196226" cy="3599316"/>
          </a:xfrm>
        </p:spPr>
        <p:txBody>
          <a:bodyPr/>
          <a:lstStyle/>
          <a:p>
            <a:pPr marL="1257300" lvl="2" indent="-342900">
              <a:buFont typeface="+mj-lt"/>
              <a:buAutoNum type="arabicPeriod"/>
            </a:pPr>
            <a:r>
              <a:rPr lang="en-US" sz="4800" dirty="0"/>
              <a:t>If underwater, an island forms</a:t>
            </a:r>
            <a:endParaRPr lang="en-US" sz="3600" dirty="0"/>
          </a:p>
          <a:p>
            <a:pPr marL="1257300" lvl="2" indent="-342900">
              <a:buFont typeface="+mj-lt"/>
              <a:buAutoNum type="arabicPeriod"/>
            </a:pPr>
            <a:r>
              <a:rPr lang="en-US" sz="4800" dirty="0"/>
              <a:t>If on land, a random volcano forms</a:t>
            </a:r>
            <a:endParaRPr lang="en-US" sz="3600" dirty="0"/>
          </a:p>
          <a:p>
            <a:endParaRPr lang="en-US" dirty="0"/>
          </a:p>
        </p:txBody>
      </p:sp>
    </p:spTree>
    <p:extLst>
      <p:ext uri="{BB962C8B-B14F-4D97-AF65-F5344CB8AC3E}">
        <p14:creationId xmlns:p14="http://schemas.microsoft.com/office/powerpoint/2010/main" val="1277715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481137" y="14605"/>
            <a:ext cx="5149516" cy="6724056"/>
          </a:xfrm>
          <a:prstGeom prst="rect">
            <a:avLst/>
          </a:prstGeom>
        </p:spPr>
      </p:pic>
    </p:spTree>
    <p:extLst>
      <p:ext uri="{BB962C8B-B14F-4D97-AF65-F5344CB8AC3E}">
        <p14:creationId xmlns:p14="http://schemas.microsoft.com/office/powerpoint/2010/main" val="1350350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657600" y="43035"/>
            <a:ext cx="4828674" cy="6705102"/>
          </a:xfrm>
          <a:prstGeom prst="rect">
            <a:avLst/>
          </a:prstGeom>
        </p:spPr>
      </p:pic>
    </p:spTree>
    <p:extLst>
      <p:ext uri="{BB962C8B-B14F-4D97-AF65-F5344CB8AC3E}">
        <p14:creationId xmlns:p14="http://schemas.microsoft.com/office/powerpoint/2010/main" val="959275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FACTORS AFFECTING ERUPTIONS</a:t>
            </a:r>
            <a:endParaRPr lang="en-US" dirty="0"/>
          </a:p>
        </p:txBody>
      </p:sp>
      <p:sp>
        <p:nvSpPr>
          <p:cNvPr id="3" name="Content Placeholder 2"/>
          <p:cNvSpPr>
            <a:spLocks noGrp="1"/>
          </p:cNvSpPr>
          <p:nvPr>
            <p:ph idx="1"/>
          </p:nvPr>
        </p:nvSpPr>
        <p:spPr>
          <a:xfrm>
            <a:off x="680321" y="2336873"/>
            <a:ext cx="11110626" cy="3599316"/>
          </a:xfrm>
        </p:spPr>
        <p:txBody>
          <a:bodyPr/>
          <a:lstStyle/>
          <a:p>
            <a:pPr marL="914400" lvl="1" indent="-457200">
              <a:buFont typeface="+mj-lt"/>
              <a:buAutoNum type="alphaLcParenR"/>
            </a:pPr>
            <a:r>
              <a:rPr lang="en-US" sz="4000" dirty="0"/>
              <a:t>Viscosity – high viscosity= thick lava and low viscosity = thin lava</a:t>
            </a:r>
            <a:endParaRPr lang="en-US" sz="2800" dirty="0"/>
          </a:p>
          <a:p>
            <a:pPr marL="1257300" lvl="2" indent="-342900">
              <a:buFont typeface="+mj-lt"/>
              <a:buAutoNum type="alphaLcParenR"/>
            </a:pPr>
            <a:r>
              <a:rPr lang="en-US" sz="3600" dirty="0"/>
              <a:t>Lava that is more viscous is more explosive and doesn’t flow as far</a:t>
            </a:r>
            <a:endParaRPr lang="en-US" sz="2400" dirty="0"/>
          </a:p>
          <a:p>
            <a:pPr marL="1257300" lvl="2" indent="-342900">
              <a:buFont typeface="+mj-lt"/>
              <a:buAutoNum type="alphaLcParenR"/>
            </a:pPr>
            <a:r>
              <a:rPr lang="en-US" sz="3600" dirty="0"/>
              <a:t>Lava that is less viscous is less explosive and flows a long way</a:t>
            </a:r>
            <a:endParaRPr lang="en-US" sz="2400" dirty="0"/>
          </a:p>
          <a:p>
            <a:endParaRPr lang="en-US" dirty="0"/>
          </a:p>
        </p:txBody>
      </p:sp>
    </p:spTree>
    <p:extLst>
      <p:ext uri="{BB962C8B-B14F-4D97-AF65-F5344CB8AC3E}">
        <p14:creationId xmlns:p14="http://schemas.microsoft.com/office/powerpoint/2010/main" val="1164268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DISSOLVED GASES</a:t>
            </a:r>
            <a:endParaRPr lang="en-US" dirty="0"/>
          </a:p>
        </p:txBody>
      </p:sp>
      <p:sp>
        <p:nvSpPr>
          <p:cNvPr id="3" name="Content Placeholder 2"/>
          <p:cNvSpPr>
            <a:spLocks noGrp="1"/>
          </p:cNvSpPr>
          <p:nvPr>
            <p:ph idx="1"/>
          </p:nvPr>
        </p:nvSpPr>
        <p:spPr/>
        <p:txBody>
          <a:bodyPr/>
          <a:lstStyle/>
          <a:p>
            <a:pPr marL="1314450" lvl="2" indent="-400050">
              <a:buFont typeface="+mj-lt"/>
              <a:buAutoNum type="romanUcPeriod"/>
            </a:pPr>
            <a:r>
              <a:rPr lang="en-US" sz="4000" dirty="0"/>
              <a:t>Basaltic lava allows gases to escape making quiet eruptions</a:t>
            </a:r>
            <a:endParaRPr lang="en-US" sz="2800" dirty="0"/>
          </a:p>
          <a:p>
            <a:pPr marL="1314450" lvl="2" indent="-400050">
              <a:buFont typeface="+mj-lt"/>
              <a:buAutoNum type="romanUcPeriod"/>
            </a:pPr>
            <a:r>
              <a:rPr lang="en-US" sz="4000" dirty="0"/>
              <a:t>Granitic lava prevents gases from escaping so they build up and explode</a:t>
            </a:r>
            <a:endParaRPr lang="en-US" sz="2800" dirty="0"/>
          </a:p>
          <a:p>
            <a:endParaRPr lang="en-US" dirty="0"/>
          </a:p>
        </p:txBody>
      </p:sp>
    </p:spTree>
    <p:extLst>
      <p:ext uri="{BB962C8B-B14F-4D97-AF65-F5344CB8AC3E}">
        <p14:creationId xmlns:p14="http://schemas.microsoft.com/office/powerpoint/2010/main" val="2430435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VOLCANIC MATERIAL:    </a:t>
            </a:r>
            <a:br>
              <a:rPr lang="en-US" dirty="0" smtClean="0"/>
            </a:br>
            <a:r>
              <a:rPr lang="en-US" dirty="0"/>
              <a:t> </a:t>
            </a:r>
            <a:r>
              <a:rPr lang="en-US" dirty="0" smtClean="0"/>
              <a:t>    A. LAVA</a:t>
            </a:r>
            <a:endParaRPr lang="en-US" dirty="0"/>
          </a:p>
        </p:txBody>
      </p:sp>
      <p:sp>
        <p:nvSpPr>
          <p:cNvPr id="3" name="Content Placeholder 2"/>
          <p:cNvSpPr>
            <a:spLocks noGrp="1"/>
          </p:cNvSpPr>
          <p:nvPr>
            <p:ph idx="1"/>
          </p:nvPr>
        </p:nvSpPr>
        <p:spPr>
          <a:xfrm>
            <a:off x="680321" y="2336873"/>
            <a:ext cx="10869995" cy="3599316"/>
          </a:xfrm>
        </p:spPr>
        <p:txBody>
          <a:bodyPr>
            <a:normAutofit/>
          </a:bodyPr>
          <a:lstStyle/>
          <a:p>
            <a:pPr marL="1314450" lvl="2" indent="-400050">
              <a:buFont typeface="+mj-lt"/>
              <a:buAutoNum type="romanUcPeriod"/>
            </a:pPr>
            <a:r>
              <a:rPr lang="en-US" sz="4000" dirty="0" err="1"/>
              <a:t>Pahoehoe</a:t>
            </a:r>
            <a:r>
              <a:rPr lang="en-US" sz="4000" dirty="0"/>
              <a:t>- hotter, thinner, faster moving basaltic lava-hardens smooth</a:t>
            </a:r>
            <a:endParaRPr lang="en-US" sz="2800" dirty="0"/>
          </a:p>
          <a:p>
            <a:pPr marL="1314450" lvl="2" indent="-400050">
              <a:buFont typeface="+mj-lt"/>
              <a:buAutoNum type="romanUcPeriod"/>
            </a:pPr>
            <a:r>
              <a:rPr lang="en-US" sz="4000" dirty="0"/>
              <a:t>aa- cooler, thicker, slower moving basaltic lava-hardens sharp</a:t>
            </a:r>
            <a:endParaRPr lang="en-US" sz="2800" dirty="0"/>
          </a:p>
          <a:p>
            <a:pPr marL="1314450" lvl="2" indent="-400050">
              <a:buFont typeface="+mj-lt"/>
              <a:buAutoNum type="romanUcPeriod"/>
            </a:pPr>
            <a:r>
              <a:rPr lang="en-US" sz="4000" dirty="0"/>
              <a:t>Pillow lava- when lava erupts underwater forming rounded lumps</a:t>
            </a:r>
            <a:endParaRPr lang="en-US" sz="2800" dirty="0"/>
          </a:p>
          <a:p>
            <a:endParaRPr lang="en-US" dirty="0"/>
          </a:p>
        </p:txBody>
      </p:sp>
    </p:spTree>
    <p:extLst>
      <p:ext uri="{BB962C8B-B14F-4D97-AF65-F5344CB8AC3E}">
        <p14:creationId xmlns:p14="http://schemas.microsoft.com/office/powerpoint/2010/main" val="2114052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VOLCANO</a:t>
            </a:r>
            <a:endParaRPr lang="en-US" dirty="0"/>
          </a:p>
        </p:txBody>
      </p:sp>
      <p:sp>
        <p:nvSpPr>
          <p:cNvPr id="3" name="Content Placeholder 2"/>
          <p:cNvSpPr>
            <a:spLocks noGrp="1"/>
          </p:cNvSpPr>
          <p:nvPr>
            <p:ph idx="1"/>
          </p:nvPr>
        </p:nvSpPr>
        <p:spPr/>
        <p:txBody>
          <a:bodyPr>
            <a:normAutofit/>
          </a:bodyPr>
          <a:lstStyle/>
          <a:p>
            <a:r>
              <a:rPr lang="en-US" sz="4400" dirty="0"/>
              <a:t>areas on earth's surface where magma and volcanic gases pass through a vent or fissure</a:t>
            </a:r>
          </a:p>
        </p:txBody>
      </p:sp>
    </p:spTree>
    <p:extLst>
      <p:ext uri="{BB962C8B-B14F-4D97-AF65-F5344CB8AC3E}">
        <p14:creationId xmlns:p14="http://schemas.microsoft.com/office/powerpoint/2010/main" val="332244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a:t>
            </a:r>
            <a:endParaRPr lang="en-US" dirty="0"/>
          </a:p>
        </p:txBody>
      </p:sp>
      <p:pic>
        <p:nvPicPr>
          <p:cNvPr id="5" name="Content Placeholder 4"/>
          <p:cNvPicPr>
            <a:picLocks noGrp="1" noChangeAspect="1"/>
          </p:cNvPicPr>
          <p:nvPr>
            <p:ph idx="1"/>
          </p:nvPr>
        </p:nvPicPr>
        <p:blipFill>
          <a:blip r:embed="rId2"/>
          <a:stretch>
            <a:fillRect/>
          </a:stretch>
        </p:blipFill>
        <p:spPr>
          <a:xfrm>
            <a:off x="4463907" y="-1222"/>
            <a:ext cx="4968851" cy="6748392"/>
          </a:xfrm>
          <a:prstGeom prst="rect">
            <a:avLst/>
          </a:prstGeom>
        </p:spPr>
      </p:pic>
    </p:spTree>
    <p:extLst>
      <p:ext uri="{BB962C8B-B14F-4D97-AF65-F5344CB8AC3E}">
        <p14:creationId xmlns:p14="http://schemas.microsoft.com/office/powerpoint/2010/main" val="3507919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a:t>
            </a:r>
            <a:endParaRPr lang="en-US" dirty="0"/>
          </a:p>
        </p:txBody>
      </p:sp>
      <p:sp>
        <p:nvSpPr>
          <p:cNvPr id="3" name="Content Placeholder 2"/>
          <p:cNvSpPr>
            <a:spLocks noGrp="1"/>
          </p:cNvSpPr>
          <p:nvPr>
            <p:ph idx="1"/>
          </p:nvPr>
        </p:nvSpPr>
        <p:spPr/>
        <p:txBody>
          <a:bodyPr/>
          <a:lstStyle/>
          <a:p>
            <a:endParaRPr lang="en-US"/>
          </a:p>
        </p:txBody>
      </p:sp>
      <p:pic>
        <p:nvPicPr>
          <p:cNvPr id="2050" name="Picture 2" descr="Pillow Lava – National Geographic Education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455243"/>
            <a:ext cx="9525000" cy="536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58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a:t>
            </a:r>
            <a:endParaRPr lang="en-US" dirty="0"/>
          </a:p>
        </p:txBody>
      </p:sp>
      <p:sp>
        <p:nvSpPr>
          <p:cNvPr id="3" name="Content Placeholder 2"/>
          <p:cNvSpPr>
            <a:spLocks noGrp="1"/>
          </p:cNvSpPr>
          <p:nvPr>
            <p:ph idx="1"/>
          </p:nvPr>
        </p:nvSpPr>
        <p:spPr/>
        <p:txBody>
          <a:bodyPr/>
          <a:lstStyle/>
          <a:p>
            <a:endParaRPr lang="en-US"/>
          </a:p>
        </p:txBody>
      </p:sp>
      <p:pic>
        <p:nvPicPr>
          <p:cNvPr id="3074" name="Picture 2" descr="The Pillow Lavas of Oman Ophiolite | Amusing Pl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36218"/>
            <a:ext cx="7620000"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755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a:t>
            </a:r>
            <a:endParaRPr lang="en-US" dirty="0"/>
          </a:p>
        </p:txBody>
      </p:sp>
      <p:sp>
        <p:nvSpPr>
          <p:cNvPr id="3" name="Content Placeholder 2"/>
          <p:cNvSpPr>
            <a:spLocks noGrp="1"/>
          </p:cNvSpPr>
          <p:nvPr>
            <p:ph idx="1"/>
          </p:nvPr>
        </p:nvSpPr>
        <p:spPr/>
        <p:txBody>
          <a:bodyPr/>
          <a:lstStyle/>
          <a:p>
            <a:endParaRPr lang="en-US"/>
          </a:p>
        </p:txBody>
      </p:sp>
      <p:pic>
        <p:nvPicPr>
          <p:cNvPr id="4098" name="Picture 2" descr="A'a Lava - Universe To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168" y="1813760"/>
            <a:ext cx="8967537" cy="504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896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a:t>
            </a:r>
            <a:endParaRPr lang="en-US" dirty="0"/>
          </a:p>
        </p:txBody>
      </p:sp>
      <p:pic>
        <p:nvPicPr>
          <p:cNvPr id="5122" name="Picture 2" descr="USGS: Volcano Hazards Program Glossary - A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2987" y="179032"/>
            <a:ext cx="8680701" cy="651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51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GASES</a:t>
            </a:r>
            <a:endParaRPr lang="en-US" dirty="0"/>
          </a:p>
        </p:txBody>
      </p:sp>
      <p:sp>
        <p:nvSpPr>
          <p:cNvPr id="3" name="Content Placeholder 2"/>
          <p:cNvSpPr>
            <a:spLocks noGrp="1"/>
          </p:cNvSpPr>
          <p:nvPr>
            <p:ph idx="1"/>
          </p:nvPr>
        </p:nvSpPr>
        <p:spPr>
          <a:xfrm>
            <a:off x="680321" y="2336873"/>
            <a:ext cx="11190837" cy="3599316"/>
          </a:xfrm>
        </p:spPr>
        <p:txBody>
          <a:bodyPr/>
          <a:lstStyle/>
          <a:p>
            <a:pPr marL="1314450" lvl="2" indent="-400050">
              <a:buFont typeface="+mj-lt"/>
              <a:buAutoNum type="romanUcPeriod"/>
            </a:pPr>
            <a:r>
              <a:rPr lang="en-US" sz="4400" dirty="0"/>
              <a:t>volcanoes can emit thousands of tons of gases each day</a:t>
            </a:r>
            <a:endParaRPr lang="en-US" sz="3200" dirty="0"/>
          </a:p>
          <a:p>
            <a:pPr marL="1314450" lvl="2" indent="-400050">
              <a:buFont typeface="+mj-lt"/>
              <a:buAutoNum type="romanUcPeriod"/>
            </a:pPr>
            <a:r>
              <a:rPr lang="en-US" sz="4400" dirty="0"/>
              <a:t>more gas = explosive, especially with thick lava</a:t>
            </a:r>
            <a:endParaRPr lang="en-US" sz="3200" dirty="0"/>
          </a:p>
          <a:p>
            <a:pPr marL="1314450" lvl="2" indent="-400050">
              <a:buFont typeface="+mj-lt"/>
              <a:buAutoNum type="romanUcPeriod"/>
            </a:pPr>
            <a:r>
              <a:rPr lang="en-US" sz="4400" dirty="0"/>
              <a:t>less gas = more quiet</a:t>
            </a:r>
            <a:endParaRPr lang="en-US" sz="3200" dirty="0"/>
          </a:p>
          <a:p>
            <a:endParaRPr lang="en-US" dirty="0"/>
          </a:p>
        </p:txBody>
      </p:sp>
    </p:spTree>
    <p:extLst>
      <p:ext uri="{BB962C8B-B14F-4D97-AF65-F5344CB8AC3E}">
        <p14:creationId xmlns:p14="http://schemas.microsoft.com/office/powerpoint/2010/main" val="1950452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descr="Analyzing Volcanic Gas, Water and Sedimen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359"/>
            <a:ext cx="12192000" cy="6844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40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969" y="128337"/>
            <a:ext cx="11566358" cy="2069431"/>
          </a:xfrm>
        </p:spPr>
        <p:txBody>
          <a:bodyPr>
            <a:normAutofit/>
          </a:bodyPr>
          <a:lstStyle/>
          <a:p>
            <a:r>
              <a:rPr lang="en-US" dirty="0"/>
              <a:t>pyroclastic materials- solid fragments ejected from a volcano (not lava) that appears as a dark cloud and races downhill at over 200 km/ hour and 700 degrees C</a:t>
            </a:r>
            <a:br>
              <a:rPr lang="en-US" dirty="0"/>
            </a:br>
            <a:endParaRPr lang="en-US" dirty="0"/>
          </a:p>
        </p:txBody>
      </p:sp>
      <p:sp>
        <p:nvSpPr>
          <p:cNvPr id="3" name="Content Placeholder 2"/>
          <p:cNvSpPr>
            <a:spLocks noGrp="1"/>
          </p:cNvSpPr>
          <p:nvPr>
            <p:ph idx="1"/>
          </p:nvPr>
        </p:nvSpPr>
        <p:spPr>
          <a:xfrm>
            <a:off x="368969" y="2336873"/>
            <a:ext cx="11454063" cy="3599316"/>
          </a:xfrm>
        </p:spPr>
        <p:txBody>
          <a:bodyPr>
            <a:noAutofit/>
          </a:bodyPr>
          <a:lstStyle/>
          <a:p>
            <a:pPr marL="1314450" lvl="2" indent="-400050">
              <a:buFont typeface="+mj-lt"/>
              <a:buAutoNum type="romanUcPeriod"/>
            </a:pPr>
            <a:r>
              <a:rPr lang="en-US" sz="2800" dirty="0"/>
              <a:t>dust- (less than .25mm) tiny glass shards that are microscopic and hundreds of degrees</a:t>
            </a:r>
            <a:endParaRPr lang="en-US" dirty="0"/>
          </a:p>
          <a:p>
            <a:pPr marL="1314450" lvl="2" indent="-400050">
              <a:buFont typeface="+mj-lt"/>
              <a:buAutoNum type="romanUcPeriod"/>
            </a:pPr>
            <a:r>
              <a:rPr lang="en-US" sz="2800" dirty="0"/>
              <a:t>Volcanic ash- (less than 2mm) gases in magma form bubbles, then the walls of the bubbles break into tiny, glasslike slivers</a:t>
            </a:r>
            <a:endParaRPr lang="en-US" dirty="0"/>
          </a:p>
          <a:p>
            <a:pPr marL="1314450" lvl="2" indent="-400050">
              <a:buFont typeface="+mj-lt"/>
              <a:buAutoNum type="romanUcPeriod"/>
            </a:pPr>
            <a:r>
              <a:rPr lang="en-US" sz="2800" dirty="0"/>
              <a:t>lapilli- (less than 64 millimeters) sand sized to tennis ball-lava bits that harden while in the air</a:t>
            </a:r>
            <a:endParaRPr lang="en-US" dirty="0"/>
          </a:p>
          <a:p>
            <a:pPr marL="1314450" lvl="2" indent="-400050">
              <a:buFont typeface="+mj-lt"/>
              <a:buAutoNum type="romanUcPeriod"/>
            </a:pPr>
            <a:r>
              <a:rPr lang="en-US" sz="2800" dirty="0"/>
              <a:t>volcanic blocks- larger than 64 mm (baseball-to house sized) solid rock blasted out</a:t>
            </a:r>
            <a:endParaRPr lang="en-US" dirty="0"/>
          </a:p>
          <a:p>
            <a:pPr marL="1314450" lvl="2" indent="-400050">
              <a:buFont typeface="+mj-lt"/>
              <a:buAutoNum type="romanUcPeriod"/>
            </a:pPr>
            <a:r>
              <a:rPr lang="en-US" sz="2800" dirty="0"/>
              <a:t>volcanic bombs- larger than 64 mm (baseball-to house sized) lava blob that cools in the air</a:t>
            </a:r>
            <a:endParaRPr lang="en-US" dirty="0"/>
          </a:p>
          <a:p>
            <a:endParaRPr lang="en-US" sz="2800" dirty="0"/>
          </a:p>
        </p:txBody>
      </p:sp>
    </p:spTree>
    <p:extLst>
      <p:ext uri="{BB962C8B-B14F-4D97-AF65-F5344CB8AC3E}">
        <p14:creationId xmlns:p14="http://schemas.microsoft.com/office/powerpoint/2010/main" val="710051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a:t>
            </a:r>
            <a:endParaRPr lang="en-US" dirty="0"/>
          </a:p>
        </p:txBody>
      </p:sp>
      <p:pic>
        <p:nvPicPr>
          <p:cNvPr id="7170" name="Picture 2" descr="Volcanoes can be deadl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04197" y="1137464"/>
            <a:ext cx="7627381" cy="5720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990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a:t>
            </a:r>
            <a:endParaRPr lang="en-US" dirty="0"/>
          </a:p>
        </p:txBody>
      </p:sp>
      <p:sp>
        <p:nvSpPr>
          <p:cNvPr id="3" name="Content Placeholder 2"/>
          <p:cNvSpPr>
            <a:spLocks noGrp="1"/>
          </p:cNvSpPr>
          <p:nvPr>
            <p:ph idx="1"/>
          </p:nvPr>
        </p:nvSpPr>
        <p:spPr/>
        <p:txBody>
          <a:bodyPr/>
          <a:lstStyle/>
          <a:p>
            <a:endParaRPr lang="en-US"/>
          </a:p>
        </p:txBody>
      </p:sp>
      <p:pic>
        <p:nvPicPr>
          <p:cNvPr id="9218" name="Picture 2" descr="Volcanic Bomb | Properties, Formation, Composition » Geology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269" y="1421732"/>
            <a:ext cx="762000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437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ORIGIN OF MAGMA</a:t>
            </a:r>
            <a:endParaRPr lang="en-US" dirty="0"/>
          </a:p>
        </p:txBody>
      </p:sp>
      <p:sp>
        <p:nvSpPr>
          <p:cNvPr id="3" name="Content Placeholder 2"/>
          <p:cNvSpPr>
            <a:spLocks noGrp="1"/>
          </p:cNvSpPr>
          <p:nvPr>
            <p:ph idx="1"/>
          </p:nvPr>
        </p:nvSpPr>
        <p:spPr/>
        <p:txBody>
          <a:bodyPr/>
          <a:lstStyle/>
          <a:p>
            <a:pPr marL="914400" lvl="1" indent="-457200">
              <a:buFont typeface="+mj-lt"/>
              <a:buAutoNum type="arabicPeriod"/>
            </a:pPr>
            <a:r>
              <a:rPr lang="en-US" sz="2800" dirty="0"/>
              <a:t>All magma is made of liquid minerals</a:t>
            </a:r>
            <a:endParaRPr lang="en-US" sz="1800" dirty="0"/>
          </a:p>
          <a:p>
            <a:pPr marL="914400" lvl="1" indent="-457200">
              <a:buFont typeface="+mj-lt"/>
              <a:buAutoNum type="arabicPeriod"/>
            </a:pPr>
            <a:r>
              <a:rPr lang="en-US" sz="2800" dirty="0"/>
              <a:t>Can form by adding heat (from friction + Earth’s hot interior)</a:t>
            </a:r>
            <a:endParaRPr lang="en-US" sz="1800" dirty="0"/>
          </a:p>
          <a:p>
            <a:pPr marL="914400" lvl="1" indent="-457200">
              <a:buFont typeface="+mj-lt"/>
              <a:buAutoNum type="arabicPeriod"/>
            </a:pPr>
            <a:r>
              <a:rPr lang="en-US" sz="2800" dirty="0"/>
              <a:t>Can form by decompression melting – pressure is released as magma rises (pressure can force very hot liquid to act like a solid by restricting movement)</a:t>
            </a:r>
            <a:endParaRPr lang="en-US" sz="1800" dirty="0"/>
          </a:p>
          <a:p>
            <a:pPr marL="914400" lvl="1" indent="-457200">
              <a:buFont typeface="+mj-lt"/>
              <a:buAutoNum type="arabicPeriod"/>
            </a:pPr>
            <a:r>
              <a:rPr lang="en-US" sz="2800" dirty="0"/>
              <a:t>Can form by adding water to rock—lowers it’s melting point</a:t>
            </a:r>
            <a:endParaRPr lang="en-US" sz="1800" dirty="0"/>
          </a:p>
          <a:p>
            <a:endParaRPr lang="en-US" dirty="0"/>
          </a:p>
        </p:txBody>
      </p:sp>
    </p:spTree>
    <p:extLst>
      <p:ext uri="{BB962C8B-B14F-4D97-AF65-F5344CB8AC3E}">
        <p14:creationId xmlns:p14="http://schemas.microsoft.com/office/powerpoint/2010/main" val="560979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a:t>
            </a:r>
            <a:endParaRPr lang="en-US" dirty="0"/>
          </a:p>
        </p:txBody>
      </p:sp>
      <p:sp>
        <p:nvSpPr>
          <p:cNvPr id="3" name="Content Placeholder 2"/>
          <p:cNvSpPr>
            <a:spLocks noGrp="1"/>
          </p:cNvSpPr>
          <p:nvPr>
            <p:ph idx="1"/>
          </p:nvPr>
        </p:nvSpPr>
        <p:spPr/>
        <p:txBody>
          <a:bodyPr/>
          <a:lstStyle/>
          <a:p>
            <a:endParaRPr lang="en-US"/>
          </a:p>
        </p:txBody>
      </p:sp>
      <p:pic>
        <p:nvPicPr>
          <p:cNvPr id="8194" name="Picture 2" descr="Lapilli cement mortar lightened with treated expanded polystyrene beads -  Cement Lime Gyp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0059" y="1650506"/>
            <a:ext cx="76200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914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a:t>
            </a:r>
            <a:endParaRPr lang="en-US" dirty="0"/>
          </a:p>
        </p:txBody>
      </p:sp>
      <p:sp>
        <p:nvSpPr>
          <p:cNvPr id="3" name="Content Placeholder 2"/>
          <p:cNvSpPr>
            <a:spLocks noGrp="1"/>
          </p:cNvSpPr>
          <p:nvPr>
            <p:ph idx="1"/>
          </p:nvPr>
        </p:nvSpPr>
        <p:spPr/>
        <p:txBody>
          <a:bodyPr/>
          <a:lstStyle/>
          <a:p>
            <a:endParaRPr lang="en-US"/>
          </a:p>
        </p:txBody>
      </p:sp>
      <p:pic>
        <p:nvPicPr>
          <p:cNvPr id="10242" name="Picture 2" descr="Volcanic Block in Santor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779" y="821429"/>
            <a:ext cx="7887870" cy="5885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791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a:t>
            </a:r>
            <a:endParaRPr lang="en-US" dirty="0"/>
          </a:p>
        </p:txBody>
      </p:sp>
      <p:sp>
        <p:nvSpPr>
          <p:cNvPr id="3" name="Content Placeholder 2"/>
          <p:cNvSpPr>
            <a:spLocks noGrp="1"/>
          </p:cNvSpPr>
          <p:nvPr>
            <p:ph idx="1"/>
          </p:nvPr>
        </p:nvSpPr>
        <p:spPr/>
        <p:txBody>
          <a:bodyPr/>
          <a:lstStyle/>
          <a:p>
            <a:endParaRPr lang="en-US"/>
          </a:p>
        </p:txBody>
      </p:sp>
      <p:pic>
        <p:nvPicPr>
          <p:cNvPr id="11266" name="Picture 2" descr="Lava bomb' rolls down side of Spanish volc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674" y="1739919"/>
            <a:ext cx="8770185" cy="4933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377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t>
            </a:r>
            <a:r>
              <a:rPr lang="en-US" dirty="0"/>
              <a:t>Volcano anatomy:</a:t>
            </a:r>
            <a:br>
              <a:rPr lang="en-US" dirty="0"/>
            </a:br>
            <a:endParaRPr lang="en-US" dirty="0"/>
          </a:p>
        </p:txBody>
      </p:sp>
      <p:sp>
        <p:nvSpPr>
          <p:cNvPr id="3" name="Content Placeholder 2"/>
          <p:cNvSpPr>
            <a:spLocks noGrp="1"/>
          </p:cNvSpPr>
          <p:nvPr>
            <p:ph idx="1"/>
          </p:nvPr>
        </p:nvSpPr>
        <p:spPr>
          <a:xfrm>
            <a:off x="680321" y="2336873"/>
            <a:ext cx="11126668" cy="3599316"/>
          </a:xfrm>
        </p:spPr>
        <p:txBody>
          <a:bodyPr>
            <a:noAutofit/>
          </a:bodyPr>
          <a:lstStyle/>
          <a:p>
            <a:pPr marL="971550" lvl="1" indent="-514350">
              <a:buFont typeface="+mj-lt"/>
              <a:buAutoNum type="romanUcPeriod"/>
            </a:pPr>
            <a:r>
              <a:rPr lang="en-US" sz="4000" dirty="0"/>
              <a:t>fissure- the first crack magma breaks through</a:t>
            </a:r>
            <a:endParaRPr lang="en-US" sz="2800" dirty="0"/>
          </a:p>
          <a:p>
            <a:pPr marL="971550" lvl="1" indent="-514350">
              <a:buFont typeface="+mj-lt"/>
              <a:buAutoNum type="romanUcPeriod"/>
            </a:pPr>
            <a:r>
              <a:rPr lang="en-US" sz="4000" dirty="0"/>
              <a:t>vent- opening at the top of a volcano</a:t>
            </a:r>
            <a:endParaRPr lang="en-US" sz="2800" dirty="0"/>
          </a:p>
          <a:p>
            <a:pPr marL="971550" lvl="1" indent="-514350">
              <a:buFont typeface="+mj-lt"/>
              <a:buAutoNum type="romanUcPeriod"/>
            </a:pPr>
            <a:r>
              <a:rPr lang="en-US" sz="4000" dirty="0"/>
              <a:t>magma chamber- large blob of melted magma under the volcano</a:t>
            </a:r>
            <a:endParaRPr lang="en-US" sz="2800" dirty="0"/>
          </a:p>
          <a:p>
            <a:pPr marL="971550" lvl="1" indent="-514350">
              <a:buFont typeface="+mj-lt"/>
              <a:buAutoNum type="romanUcPeriod"/>
            </a:pPr>
            <a:r>
              <a:rPr lang="en-US" sz="4000" dirty="0"/>
              <a:t>conduit- main pipe through which magma exits</a:t>
            </a:r>
            <a:endParaRPr lang="en-US" sz="2800" dirty="0"/>
          </a:p>
          <a:p>
            <a:endParaRPr lang="en-US" sz="2800" dirty="0"/>
          </a:p>
        </p:txBody>
      </p:sp>
    </p:spTree>
    <p:extLst>
      <p:ext uri="{BB962C8B-B14F-4D97-AF65-F5344CB8AC3E}">
        <p14:creationId xmlns:p14="http://schemas.microsoft.com/office/powerpoint/2010/main" val="1717518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a:t>
            </a:r>
            <a:endParaRPr lang="en-US" dirty="0"/>
          </a:p>
        </p:txBody>
      </p:sp>
      <p:pic>
        <p:nvPicPr>
          <p:cNvPr id="12290" name="Picture 2" descr="Icelandic Fissure Finally Erupts - Eo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5862" y="1570387"/>
            <a:ext cx="9200564" cy="5175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730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he Giant's Causeway Story - The Giant's Causeway Tour | Antrim Coa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8168" y="713263"/>
            <a:ext cx="9031706" cy="60241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07016" y="713263"/>
            <a:ext cx="9613861" cy="1080938"/>
          </a:xfrm>
        </p:spPr>
        <p:txBody>
          <a:bodyPr/>
          <a:lstStyle/>
          <a:p>
            <a:r>
              <a:rPr lang="en-US" dirty="0" smtClean="0">
                <a:solidFill>
                  <a:schemeClr val="bg1"/>
                </a:solidFill>
              </a:rPr>
              <a:t>GIANT’S CAUSEWAY IN IRELAND- ANCIENT REMAINS OF A FISSURE ERUPTION</a:t>
            </a:r>
            <a:endParaRPr lang="en-US" dirty="0">
              <a:solidFill>
                <a:schemeClr val="bg1"/>
              </a:solidFill>
            </a:endParaRPr>
          </a:p>
        </p:txBody>
      </p:sp>
    </p:spTree>
    <p:extLst>
      <p:ext uri="{BB962C8B-B14F-4D97-AF65-F5344CB8AC3E}">
        <p14:creationId xmlns:p14="http://schemas.microsoft.com/office/powerpoint/2010/main" val="503092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AutoShape 2" descr="Home - Giant's Causeway Guide | Tours | Info | Things To D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1163880" y="160338"/>
            <a:ext cx="9857046" cy="6532556"/>
          </a:xfrm>
          <a:prstGeom prst="rect">
            <a:avLst/>
          </a:prstGeom>
        </p:spPr>
      </p:pic>
    </p:spTree>
    <p:extLst>
      <p:ext uri="{BB962C8B-B14F-4D97-AF65-F5344CB8AC3E}">
        <p14:creationId xmlns:p14="http://schemas.microsoft.com/office/powerpoint/2010/main" val="115750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338864" y="1620254"/>
            <a:ext cx="8723064" cy="5058662"/>
          </a:xfrm>
          <a:prstGeom prst="rect">
            <a:avLst/>
          </a:prstGeom>
        </p:spPr>
      </p:pic>
    </p:spTree>
    <p:extLst>
      <p:ext uri="{BB962C8B-B14F-4D97-AF65-F5344CB8AC3E}">
        <p14:creationId xmlns:p14="http://schemas.microsoft.com/office/powerpoint/2010/main" val="2408608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48001" y="1661410"/>
            <a:ext cx="8960904" cy="5196590"/>
          </a:xfrm>
          <a:prstGeom prst="rect">
            <a:avLst/>
          </a:prstGeom>
        </p:spPr>
      </p:pic>
    </p:spTree>
    <p:extLst>
      <p:ext uri="{BB962C8B-B14F-4D97-AF65-F5344CB8AC3E}">
        <p14:creationId xmlns:p14="http://schemas.microsoft.com/office/powerpoint/2010/main" val="1399755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48001" y="1661410"/>
            <a:ext cx="8960904" cy="5196590"/>
          </a:xfrm>
          <a:prstGeom prst="rect">
            <a:avLst/>
          </a:prstGeom>
        </p:spPr>
      </p:pic>
    </p:spTree>
    <p:extLst>
      <p:ext uri="{BB962C8B-B14F-4D97-AF65-F5344CB8AC3E}">
        <p14:creationId xmlns:p14="http://schemas.microsoft.com/office/powerpoint/2010/main" val="1884458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Divergent </a:t>
            </a:r>
            <a:r>
              <a:rPr lang="en-US" dirty="0"/>
              <a:t>volcanism- </a:t>
            </a:r>
            <a:r>
              <a:rPr lang="en-US" dirty="0" smtClean="0"/>
              <a:t>plates </a:t>
            </a:r>
            <a:r>
              <a:rPr lang="en-US" dirty="0"/>
              <a:t>pull apart and lava fills the void</a:t>
            </a:r>
          </a:p>
        </p:txBody>
      </p:sp>
      <p:sp>
        <p:nvSpPr>
          <p:cNvPr id="3" name="Content Placeholder 2"/>
          <p:cNvSpPr>
            <a:spLocks noGrp="1"/>
          </p:cNvSpPr>
          <p:nvPr>
            <p:ph idx="1"/>
          </p:nvPr>
        </p:nvSpPr>
        <p:spPr/>
        <p:txBody>
          <a:bodyPr>
            <a:normAutofit/>
          </a:bodyPr>
          <a:lstStyle/>
          <a:p>
            <a:pPr marL="1257300" lvl="2" indent="-342900">
              <a:buFont typeface="+mj-lt"/>
              <a:buAutoNum type="arabicPeriod"/>
            </a:pPr>
            <a:r>
              <a:rPr lang="en-US" sz="4000" dirty="0"/>
              <a:t>If underwater, landform is an ocean ridge</a:t>
            </a:r>
          </a:p>
          <a:p>
            <a:pPr marL="1371600" lvl="2" indent="-457200">
              <a:buFont typeface="+mj-lt"/>
              <a:buAutoNum type="arabicPeriod"/>
            </a:pPr>
            <a:r>
              <a:rPr lang="en-US" sz="4000" dirty="0"/>
              <a:t>If on land, landform is a rift</a:t>
            </a:r>
          </a:p>
        </p:txBody>
      </p:sp>
    </p:spTree>
    <p:extLst>
      <p:ext uri="{BB962C8B-B14F-4D97-AF65-F5344CB8AC3E}">
        <p14:creationId xmlns:p14="http://schemas.microsoft.com/office/powerpoint/2010/main" val="3247831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TYPES OF VOLCANOES:</a:t>
            </a:r>
            <a:br>
              <a:rPr lang="en-US" dirty="0" smtClean="0"/>
            </a:br>
            <a:r>
              <a:rPr lang="en-US" dirty="0"/>
              <a:t>	</a:t>
            </a:r>
            <a:r>
              <a:rPr lang="en-US" dirty="0" smtClean="0"/>
              <a:t>a. Shield</a:t>
            </a:r>
            <a:endParaRPr lang="en-US" dirty="0"/>
          </a:p>
        </p:txBody>
      </p:sp>
      <p:sp>
        <p:nvSpPr>
          <p:cNvPr id="3" name="Content Placeholder 2"/>
          <p:cNvSpPr>
            <a:spLocks noGrp="1"/>
          </p:cNvSpPr>
          <p:nvPr>
            <p:ph idx="1"/>
          </p:nvPr>
        </p:nvSpPr>
        <p:spPr>
          <a:xfrm>
            <a:off x="680321" y="2336872"/>
            <a:ext cx="11078542" cy="4031843"/>
          </a:xfrm>
        </p:spPr>
        <p:txBody>
          <a:bodyPr/>
          <a:lstStyle/>
          <a:p>
            <a:pPr marL="1314450" lvl="2" indent="-400050">
              <a:buFont typeface="+mj-lt"/>
              <a:buAutoNum type="romanUcPeriod"/>
            </a:pPr>
            <a:r>
              <a:rPr lang="en-US" sz="4000" dirty="0"/>
              <a:t>dome shaped volcano </a:t>
            </a:r>
            <a:endParaRPr lang="en-US" sz="2800" dirty="0"/>
          </a:p>
          <a:p>
            <a:pPr marL="1314450" lvl="2" indent="-400050">
              <a:buFont typeface="+mj-lt"/>
              <a:buAutoNum type="romanUcPeriod"/>
            </a:pPr>
            <a:r>
              <a:rPr lang="en-US" sz="4000" dirty="0"/>
              <a:t>built from layer upon layer of non-explosive eruptions </a:t>
            </a:r>
            <a:endParaRPr lang="en-US" sz="2800" dirty="0"/>
          </a:p>
          <a:p>
            <a:pPr marL="1314450" lvl="2" indent="-400050">
              <a:buFont typeface="+mj-lt"/>
              <a:buAutoNum type="romanUcPeriod"/>
            </a:pPr>
            <a:r>
              <a:rPr lang="en-US" sz="4000" dirty="0"/>
              <a:t>thin runny lava</a:t>
            </a:r>
            <a:endParaRPr lang="en-US" sz="2800" dirty="0"/>
          </a:p>
          <a:p>
            <a:pPr marL="1314450" lvl="2" indent="-400050">
              <a:buFont typeface="+mj-lt"/>
              <a:buAutoNum type="romanUcPeriod"/>
            </a:pPr>
            <a:r>
              <a:rPr lang="en-US" sz="4000" dirty="0"/>
              <a:t>EXAMPLE: Mauna Kea in Hawaii (the tallest </a:t>
            </a:r>
            <a:r>
              <a:rPr lang="en-US" sz="4000" dirty="0" err="1"/>
              <a:t>mt</a:t>
            </a:r>
            <a:r>
              <a:rPr lang="en-US" sz="4000" dirty="0"/>
              <a:t> in the world)</a:t>
            </a:r>
            <a:endParaRPr lang="en-US" sz="2800" dirty="0"/>
          </a:p>
          <a:p>
            <a:endParaRPr lang="en-US" dirty="0"/>
          </a:p>
        </p:txBody>
      </p:sp>
    </p:spTree>
    <p:extLst>
      <p:ext uri="{BB962C8B-B14F-4D97-AF65-F5344CB8AC3E}">
        <p14:creationId xmlns:p14="http://schemas.microsoft.com/office/powerpoint/2010/main" val="3352488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Shield Volcano | Characteristics, Facts, &amp; Examples - Video &amp; Lesson  Transcript | Study.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5" y="208522"/>
            <a:ext cx="11665746" cy="6649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546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Cinder </a:t>
            </a:r>
            <a:r>
              <a:rPr lang="en-US" dirty="0"/>
              <a:t>cone- </a:t>
            </a:r>
            <a:r>
              <a:rPr lang="en-US" sz="2400" dirty="0"/>
              <a:t/>
            </a:r>
            <a:br>
              <a:rPr lang="en-US" sz="2400" dirty="0"/>
            </a:br>
            <a:endParaRPr lang="en-US" dirty="0"/>
          </a:p>
        </p:txBody>
      </p:sp>
      <p:sp>
        <p:nvSpPr>
          <p:cNvPr id="3" name="Content Placeholder 2"/>
          <p:cNvSpPr>
            <a:spLocks noGrp="1"/>
          </p:cNvSpPr>
          <p:nvPr>
            <p:ph idx="1"/>
          </p:nvPr>
        </p:nvSpPr>
        <p:spPr>
          <a:xfrm>
            <a:off x="680321" y="2336873"/>
            <a:ext cx="10998332" cy="3599316"/>
          </a:xfrm>
        </p:spPr>
        <p:txBody>
          <a:bodyPr>
            <a:normAutofit fontScale="92500"/>
          </a:bodyPr>
          <a:lstStyle/>
          <a:p>
            <a:pPr marL="1314450" lvl="2" indent="-400050">
              <a:buFont typeface="+mj-lt"/>
              <a:buAutoNum type="romanUcPeriod"/>
            </a:pPr>
            <a:r>
              <a:rPr lang="en-US" sz="4000" dirty="0" smtClean="0"/>
              <a:t>steep </a:t>
            </a:r>
            <a:r>
              <a:rPr lang="en-US" sz="4000" dirty="0"/>
              <a:t>volcano </a:t>
            </a:r>
            <a:endParaRPr lang="en-US" sz="2800" dirty="0"/>
          </a:p>
          <a:p>
            <a:pPr marL="1314450" lvl="2" indent="-400050">
              <a:buFont typeface="+mj-lt"/>
              <a:buAutoNum type="romanUcPeriod"/>
            </a:pPr>
            <a:r>
              <a:rPr lang="en-US" sz="4000" dirty="0"/>
              <a:t>built from pyroclastic explosive eruptions</a:t>
            </a:r>
            <a:endParaRPr lang="en-US" sz="2800" dirty="0"/>
          </a:p>
          <a:p>
            <a:pPr marL="1314450" lvl="2" indent="-400050">
              <a:buFont typeface="+mj-lt"/>
              <a:buAutoNum type="romanUcPeriod"/>
            </a:pPr>
            <a:r>
              <a:rPr lang="en-US" sz="4000" dirty="0"/>
              <a:t>thick lava and big chunky rocks exit and don't move far</a:t>
            </a:r>
            <a:endParaRPr lang="en-US" sz="2800" dirty="0"/>
          </a:p>
          <a:p>
            <a:pPr marL="1314450" lvl="2" indent="-400050">
              <a:buFont typeface="+mj-lt"/>
              <a:buAutoNum type="romanUcPeriod"/>
            </a:pPr>
            <a:r>
              <a:rPr lang="en-US" sz="4000" dirty="0"/>
              <a:t>relatively small </a:t>
            </a:r>
            <a:endParaRPr lang="en-US" sz="2800" dirty="0"/>
          </a:p>
          <a:p>
            <a:pPr marL="1314450" lvl="2" indent="-400050">
              <a:buFont typeface="+mj-lt"/>
              <a:buAutoNum type="romanUcPeriod"/>
            </a:pPr>
            <a:r>
              <a:rPr lang="en-US" sz="4000" dirty="0"/>
              <a:t>example: Paricutin in Mexico</a:t>
            </a:r>
            <a:endParaRPr lang="en-US" sz="2800" dirty="0"/>
          </a:p>
          <a:p>
            <a:endParaRPr lang="en-US" dirty="0"/>
          </a:p>
        </p:txBody>
      </p:sp>
    </p:spTree>
    <p:extLst>
      <p:ext uri="{BB962C8B-B14F-4D97-AF65-F5344CB8AC3E}">
        <p14:creationId xmlns:p14="http://schemas.microsoft.com/office/powerpoint/2010/main" val="3525112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Cinder Cone - an overview | ScienceDirect Top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765" y="227085"/>
            <a:ext cx="9806572" cy="6513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574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477962"/>
          </a:xfrm>
        </p:spPr>
        <p:txBody>
          <a:bodyPr/>
          <a:lstStyle/>
          <a:p>
            <a:pPr eaLnBrk="1" hangingPunct="1">
              <a:defRPr/>
            </a:pPr>
            <a:r>
              <a:rPr lang="en-US" dirty="0" smtClean="0"/>
              <a:t>Famous </a:t>
            </a:r>
            <a:r>
              <a:rPr lang="en-US" smtClean="0"/>
              <a:t>volcano </a:t>
            </a:r>
            <a:r>
              <a:rPr lang="en-US" dirty="0" err="1" smtClean="0"/>
              <a:t>P</a:t>
            </a:r>
            <a:r>
              <a:rPr lang="en-US" smtClean="0"/>
              <a:t>aricutin- </a:t>
            </a:r>
            <a:r>
              <a:rPr lang="en-US" dirty="0" smtClean="0"/>
              <a:t>born Feb 20, 1943 in a farmer’s cornfield</a:t>
            </a:r>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82889" y="1981200"/>
            <a:ext cx="6626225" cy="4495800"/>
          </a:xfrm>
        </p:spPr>
      </p:pic>
    </p:spTree>
    <p:extLst>
      <p:ext uri="{BB962C8B-B14F-4D97-AF65-F5344CB8AC3E}">
        <p14:creationId xmlns:p14="http://schemas.microsoft.com/office/powerpoint/2010/main" val="36859569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42837" y="1384299"/>
            <a:ext cx="8248072" cy="5442992"/>
          </a:xfrm>
        </p:spPr>
      </p:pic>
      <p:sp>
        <p:nvSpPr>
          <p:cNvPr id="5" name="Title 1"/>
          <p:cNvSpPr>
            <a:spLocks noGrp="1"/>
          </p:cNvSpPr>
          <p:nvPr>
            <p:ph type="title"/>
          </p:nvPr>
        </p:nvSpPr>
        <p:spPr>
          <a:solidFill>
            <a:schemeClr val="bg1">
              <a:lumMod val="85000"/>
            </a:schemeClr>
          </a:solidFill>
        </p:spPr>
        <p:txBody>
          <a:bodyPr/>
          <a:lstStyle/>
          <a:p>
            <a:pPr eaLnBrk="1" hangingPunct="1">
              <a:defRPr/>
            </a:pPr>
            <a:r>
              <a:rPr lang="en-US" dirty="0" smtClean="0"/>
              <a:t>164 feet high after just one day</a:t>
            </a:r>
            <a:endParaRPr lang="en-US" dirty="0"/>
          </a:p>
        </p:txBody>
      </p:sp>
    </p:spTree>
    <p:extLst>
      <p:ext uri="{BB962C8B-B14F-4D97-AF65-F5344CB8AC3E}">
        <p14:creationId xmlns:p14="http://schemas.microsoft.com/office/powerpoint/2010/main" val="21373144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32435" y="1600199"/>
            <a:ext cx="7989020" cy="5182067"/>
          </a:xfrm>
        </p:spPr>
      </p:pic>
      <p:sp>
        <p:nvSpPr>
          <p:cNvPr id="5" name="Title 1"/>
          <p:cNvSpPr>
            <a:spLocks noGrp="1"/>
          </p:cNvSpPr>
          <p:nvPr>
            <p:ph type="title"/>
          </p:nvPr>
        </p:nvSpPr>
        <p:spPr/>
        <p:txBody>
          <a:bodyPr/>
          <a:lstStyle/>
          <a:p>
            <a:pPr eaLnBrk="1" hangingPunct="1">
              <a:defRPr/>
            </a:pPr>
            <a:r>
              <a:rPr lang="en-US" dirty="0" smtClean="0"/>
              <a:t>Paricutin—currently 2,800 </a:t>
            </a:r>
            <a:r>
              <a:rPr lang="en-US" dirty="0" err="1" smtClean="0"/>
              <a:t>ft</a:t>
            </a:r>
            <a:r>
              <a:rPr lang="en-US" dirty="0" smtClean="0"/>
              <a:t> high</a:t>
            </a:r>
            <a:endParaRPr lang="en-US" dirty="0"/>
          </a:p>
        </p:txBody>
      </p:sp>
    </p:spTree>
    <p:extLst>
      <p:ext uri="{BB962C8B-B14F-4D97-AF65-F5344CB8AC3E}">
        <p14:creationId xmlns:p14="http://schemas.microsoft.com/office/powerpoint/2010/main" val="20932379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p>
        </p:txBody>
      </p:sp>
      <p:sp>
        <p:nvSpPr>
          <p:cNvPr id="3" name="Content Placeholder 2"/>
          <p:cNvSpPr>
            <a:spLocks noGrp="1"/>
          </p:cNvSpPr>
          <p:nvPr>
            <p:ph idx="1"/>
          </p:nvPr>
        </p:nvSpPr>
        <p:spPr/>
        <p:txBody>
          <a:bodyPr/>
          <a:lstStyle/>
          <a:p>
            <a:pPr eaLnBrk="1" hangingPunct="1">
              <a:defRPr/>
            </a:pPr>
            <a:endParaRPr lang="en-US" smtClean="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7" y="-357188"/>
            <a:ext cx="9382126" cy="7572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2133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fontScale="90000" lnSpcReduction="20000"/>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eaLnBrk="1" hangingPunct="1">
              <a:defRPr/>
            </a:pPr>
            <a:r>
              <a:rPr lang="en-US"/>
              <a:t>All you can see is the church steeple of the town</a:t>
            </a:r>
            <a:endParaRPr lang="en-US" dirty="0"/>
          </a:p>
        </p:txBody>
      </p:sp>
    </p:spTree>
    <p:extLst>
      <p:ext uri="{BB962C8B-B14F-4D97-AF65-F5344CB8AC3E}">
        <p14:creationId xmlns:p14="http://schemas.microsoft.com/office/powerpoint/2010/main" val="8192360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731" y="-193256"/>
            <a:ext cx="9613861" cy="1080938"/>
          </a:xfrm>
        </p:spPr>
        <p:txBody>
          <a:bodyPr/>
          <a:lstStyle/>
          <a:p>
            <a:r>
              <a:rPr lang="en-US" dirty="0" smtClean="0"/>
              <a:t>PARICUTIN- BORN 1943</a:t>
            </a:r>
            <a:endParaRPr lang="en-US" dirty="0"/>
          </a:p>
        </p:txBody>
      </p:sp>
      <p:sp>
        <p:nvSpPr>
          <p:cNvPr id="3" name="Content Placeholder 2"/>
          <p:cNvSpPr>
            <a:spLocks noGrp="1"/>
          </p:cNvSpPr>
          <p:nvPr>
            <p:ph idx="1"/>
          </p:nvPr>
        </p:nvSpPr>
        <p:spPr>
          <a:xfrm>
            <a:off x="160421" y="673768"/>
            <a:ext cx="11742821" cy="5967664"/>
          </a:xfrm>
        </p:spPr>
        <p:txBody>
          <a:bodyPr>
            <a:normAutofit fontScale="70000" lnSpcReduction="20000"/>
          </a:bodyPr>
          <a:lstStyle/>
          <a:p>
            <a:pPr marL="0" indent="0">
              <a:buNone/>
            </a:pPr>
            <a:r>
              <a:rPr lang="en-US" dirty="0" err="1"/>
              <a:t>Parícutin</a:t>
            </a:r>
            <a:r>
              <a:rPr lang="en-US" dirty="0"/>
              <a:t> erupted from 1943 to 1952, unusually long for this type of volcano, and with several eruptive phases. For weeks prior, residents of the area reported hearing noises similar to thunder but without clouds in the sky. This sound is consistent with deep earthquakes caused by the movement of </a:t>
            </a:r>
            <a:r>
              <a:rPr lang="en-US" u="sng" dirty="0">
                <a:hlinkClick r:id="rId2" tooltip="Magma"/>
              </a:rPr>
              <a:t>magma</a:t>
            </a:r>
            <a:r>
              <a:rPr lang="en-US" dirty="0"/>
              <a:t>. A later study indicated that the eruption was preceded by 21 earthquakes over 3.2 in intensity starting five weeks before the eruption. One week prior to the eruption, newspapers reported 25–30 per day. The day before the eruption, the number was estimated at 300. </a:t>
            </a:r>
          </a:p>
          <a:p>
            <a:pPr marL="0" indent="0">
              <a:buNone/>
            </a:pPr>
            <a:r>
              <a:rPr lang="en-US" dirty="0"/>
              <a:t>The eruption began on February 20, 1943, at about 4:00 pm local time. The center of the activity was a cornfield owned by </a:t>
            </a:r>
            <a:r>
              <a:rPr lang="en-US" dirty="0" err="1"/>
              <a:t>Dionisio</a:t>
            </a:r>
            <a:r>
              <a:rPr lang="en-US" dirty="0"/>
              <a:t> Pulido, near the town of </a:t>
            </a:r>
            <a:r>
              <a:rPr lang="en-US" dirty="0" err="1"/>
              <a:t>Parícutin</a:t>
            </a:r>
            <a:r>
              <a:rPr lang="en-US" dirty="0"/>
              <a:t>. During that day, he and his family had been working their land, clearing it to prepare for spring planting. Suddenly the ground nearby swelled upward and formed a fissure between 2 and 2.5 meters across. They reported that they heard hissing sounds, and saw smoke which smelled like rotten eggs, indicating the presence of hydrogen sulfide. Within hours, the fissure would develop into a small crater. </a:t>
            </a:r>
          </a:p>
          <a:p>
            <a:pPr marL="0" indent="0">
              <a:buNone/>
            </a:pPr>
            <a:r>
              <a:rPr lang="en-US" dirty="0"/>
              <a:t>Pulido reported:</a:t>
            </a:r>
          </a:p>
          <a:p>
            <a:pPr marL="0" indent="0">
              <a:buNone/>
            </a:pPr>
            <a:r>
              <a:rPr lang="en-US" dirty="0"/>
              <a:t>At 4 p.m., I left my wife to set fire to a pile of branches when I noticed that a crack, which was situated on one of the knolls of my farm, had opened . . . and I saw that it was a kind of fissure that had a depth of only half a meter. I set about to ignite the branches again when I felt a thunder, the trees trembled, and I turned to speak to Paula; and it was then I saw how, in the hole, the ground swelled and raised itself 2 or 2.5 meters high, and a kind of smoke or fine dust – grey, like ashes – began to rise up in a portion of the crack that I had not previously seen . . . Immediately more smoke began to rise with a hiss or whistle, loud and continuous; and there was a smell of sulfur</a:t>
            </a:r>
            <a:r>
              <a:rPr lang="en-US" dirty="0" smtClean="0"/>
              <a:t>.</a:t>
            </a:r>
            <a:endParaRPr lang="en-US" dirty="0"/>
          </a:p>
          <a:p>
            <a:pPr marL="0" indent="0">
              <a:buNone/>
            </a:pPr>
            <a:r>
              <a:rPr lang="en-US" dirty="0"/>
              <a:t>He tried to find his family and oxen but they had disappeared; so he rode his horse to town where he found his family and friends, happy to see him alive. The volcano grew fast and furiously after this. </a:t>
            </a:r>
            <a:r>
              <a:rPr lang="en-US" dirty="0" err="1"/>
              <a:t>Celedonio</a:t>
            </a:r>
            <a:r>
              <a:rPr lang="en-US" dirty="0"/>
              <a:t> Gutierrez, who witnessed the eruption on the first night, reported:</a:t>
            </a:r>
          </a:p>
          <a:p>
            <a:pPr marL="0" indent="0">
              <a:buNone/>
            </a:pPr>
            <a:r>
              <a:rPr lang="en-US" dirty="0"/>
              <a:t>…when night began to fall, we heard noises like the surge of the sea, and red flames of fire rose into the darkened sky, some rising 800 meters or more into the air, that burst like golden marigolds, and a rain like fireworks fell to the ground. </a:t>
            </a:r>
          </a:p>
          <a:p>
            <a:pPr marL="0" indent="0">
              <a:buNone/>
            </a:pPr>
            <a:r>
              <a:rPr lang="en-US" dirty="0"/>
              <a:t>On that first day, the volcano had begun </a:t>
            </a:r>
            <a:r>
              <a:rPr lang="en-US" u="sng" dirty="0" err="1">
                <a:hlinkClick r:id="rId3" tooltip="Strombolian"/>
              </a:rPr>
              <a:t>strombolian</a:t>
            </a:r>
            <a:r>
              <a:rPr lang="en-US" dirty="0"/>
              <a:t> pyroclastic activity; and within 24 hours there was a </a:t>
            </a:r>
            <a:r>
              <a:rPr lang="en-US" dirty="0" err="1"/>
              <a:t>scorian</a:t>
            </a:r>
            <a:r>
              <a:rPr lang="en-US" dirty="0"/>
              <a:t> cone fifty meters high, created by the ejection of </a:t>
            </a:r>
            <a:r>
              <a:rPr lang="en-US" u="sng" dirty="0">
                <a:hlinkClick r:id="rId4" tooltip="Lapilli"/>
              </a:rPr>
              <a:t>lapilli</a:t>
            </a:r>
            <a:r>
              <a:rPr lang="en-US" dirty="0"/>
              <a:t> fragments up to the size of a walnut and larger, semi-molten </a:t>
            </a:r>
            <a:r>
              <a:rPr lang="en-US" u="sng" dirty="0">
                <a:hlinkClick r:id="rId5" tooltip="Volcanic bomb"/>
              </a:rPr>
              <a:t>volcanic bombs</a:t>
            </a:r>
            <a:r>
              <a:rPr lang="en-US" dirty="0"/>
              <a:t>. By the end of the week, reports held that the cone was between 100 and 150 meters high. Soon after the start, the valley was covered in smoke and ash. </a:t>
            </a:r>
          </a:p>
          <a:p>
            <a:pPr marL="0" indent="0">
              <a:buNone/>
            </a:pPr>
            <a:endParaRPr lang="en-US" dirty="0"/>
          </a:p>
        </p:txBody>
      </p:sp>
    </p:spTree>
    <p:extLst>
      <p:ext uri="{BB962C8B-B14F-4D97-AF65-F5344CB8AC3E}">
        <p14:creationId xmlns:p14="http://schemas.microsoft.com/office/powerpoint/2010/main" val="1169057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59833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955979"/>
            <a:ext cx="11997909" cy="4867306"/>
          </a:xfrm>
          <a:prstGeom prst="rect">
            <a:avLst/>
          </a:prstGeom>
        </p:spPr>
      </p:pic>
    </p:spTree>
    <p:extLst>
      <p:ext uri="{BB962C8B-B14F-4D97-AF65-F5344CB8AC3E}">
        <p14:creationId xmlns:p14="http://schemas.microsoft.com/office/powerpoint/2010/main" val="3117919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684568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a:t>
            </a:r>
            <a:r>
              <a:rPr lang="en-US" dirty="0"/>
              <a:t>Composite / stratovolcanoes- </a:t>
            </a:r>
            <a:br>
              <a:rPr lang="en-US" dirty="0"/>
            </a:br>
            <a:endParaRPr lang="en-US" dirty="0"/>
          </a:p>
        </p:txBody>
      </p:sp>
      <p:sp>
        <p:nvSpPr>
          <p:cNvPr id="3" name="Content Placeholder 2"/>
          <p:cNvSpPr>
            <a:spLocks noGrp="1"/>
          </p:cNvSpPr>
          <p:nvPr>
            <p:ph idx="1"/>
          </p:nvPr>
        </p:nvSpPr>
        <p:spPr>
          <a:xfrm>
            <a:off x="680321" y="2336873"/>
            <a:ext cx="11014374" cy="3599316"/>
          </a:xfrm>
        </p:spPr>
        <p:txBody>
          <a:bodyPr>
            <a:normAutofit/>
          </a:bodyPr>
          <a:lstStyle/>
          <a:p>
            <a:pPr marL="1314450" lvl="2" indent="-400050">
              <a:buFont typeface="+mj-lt"/>
              <a:buAutoNum type="romanUcPeriod"/>
            </a:pPr>
            <a:r>
              <a:rPr lang="en-US" sz="4000" dirty="0"/>
              <a:t>forms from alternating explosive and non explosive eruptions</a:t>
            </a:r>
            <a:endParaRPr lang="en-US" sz="2800" dirty="0"/>
          </a:p>
          <a:p>
            <a:pPr marL="1314450" lvl="2" indent="-400050">
              <a:buFont typeface="+mj-lt"/>
              <a:buAutoNum type="romanUcPeriod"/>
            </a:pPr>
            <a:r>
              <a:rPr lang="en-US" sz="4000" dirty="0"/>
              <a:t>earth's most dangerous volcanoes</a:t>
            </a:r>
            <a:endParaRPr lang="en-US" sz="2800" dirty="0"/>
          </a:p>
          <a:p>
            <a:pPr marL="1314450" lvl="2" indent="-400050">
              <a:buFont typeface="+mj-lt"/>
              <a:buAutoNum type="romanUcPeriod"/>
            </a:pPr>
            <a:r>
              <a:rPr lang="en-US" sz="4000" dirty="0"/>
              <a:t>huge quantities of pyroclastic material</a:t>
            </a:r>
            <a:endParaRPr lang="en-US" sz="2800" dirty="0"/>
          </a:p>
          <a:p>
            <a:pPr marL="1314450" lvl="2" indent="-400050">
              <a:buFont typeface="+mj-lt"/>
              <a:buAutoNum type="romanUcPeriod"/>
            </a:pPr>
            <a:r>
              <a:rPr lang="en-US" sz="4000" dirty="0"/>
              <a:t>example: Mt. St. Helens in Washington</a:t>
            </a:r>
            <a:endParaRPr lang="en-US" sz="2800" dirty="0"/>
          </a:p>
          <a:p>
            <a:endParaRPr lang="en-US" dirty="0"/>
          </a:p>
        </p:txBody>
      </p:sp>
    </p:spTree>
    <p:extLst>
      <p:ext uri="{BB962C8B-B14F-4D97-AF65-F5344CB8AC3E}">
        <p14:creationId xmlns:p14="http://schemas.microsoft.com/office/powerpoint/2010/main" val="837837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omposite Volcano Diagram | Quizl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8779" y="144804"/>
            <a:ext cx="10331116" cy="659433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577777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3314" name="Picture 2" descr="Types of Volcanoes | Earth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117" y="164301"/>
            <a:ext cx="9875086" cy="6576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725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OTHER VOLCANIC LANDFORMS</a:t>
            </a:r>
            <a:endParaRPr lang="en-US" dirty="0"/>
          </a:p>
        </p:txBody>
      </p:sp>
      <p:sp>
        <p:nvSpPr>
          <p:cNvPr id="3" name="Content Placeholder 2"/>
          <p:cNvSpPr>
            <a:spLocks noGrp="1"/>
          </p:cNvSpPr>
          <p:nvPr>
            <p:ph idx="1"/>
          </p:nvPr>
        </p:nvSpPr>
        <p:spPr>
          <a:xfrm>
            <a:off x="336885" y="2336873"/>
            <a:ext cx="11261558" cy="3599316"/>
          </a:xfrm>
        </p:spPr>
        <p:txBody>
          <a:bodyPr>
            <a:noAutofit/>
          </a:bodyPr>
          <a:lstStyle/>
          <a:p>
            <a:pPr marL="914400" lvl="1" indent="-457200">
              <a:buFont typeface="+mj-lt"/>
              <a:buAutoNum type="alphaLcParenR"/>
            </a:pPr>
            <a:r>
              <a:rPr lang="en-US" sz="3600" dirty="0"/>
              <a:t>Crater- funnel shaped pit at the top of a volcano</a:t>
            </a:r>
            <a:endParaRPr lang="en-US" sz="2400" dirty="0"/>
          </a:p>
          <a:p>
            <a:pPr marL="914400" lvl="1" indent="-457200">
              <a:buFont typeface="+mj-lt"/>
              <a:buAutoNum type="alphaLcParenR"/>
            </a:pPr>
            <a:r>
              <a:rPr lang="en-US" sz="3600" dirty="0"/>
              <a:t>Caldera- large pit created when the magma chamber collapses</a:t>
            </a:r>
            <a:endParaRPr lang="en-US" sz="2400" dirty="0"/>
          </a:p>
          <a:p>
            <a:pPr marL="914400" lvl="1" indent="-457200">
              <a:buFont typeface="+mj-lt"/>
              <a:buAutoNum type="alphaLcParenR"/>
            </a:pPr>
            <a:r>
              <a:rPr lang="en-US" sz="3600" dirty="0"/>
              <a:t>Lava plateau- wide, flat, raised landform that results from repeated non explosive eruptions</a:t>
            </a:r>
            <a:endParaRPr lang="en-US" sz="2400" dirty="0"/>
          </a:p>
          <a:p>
            <a:pPr marL="914400" lvl="1" indent="-457200">
              <a:buFont typeface="+mj-lt"/>
              <a:buAutoNum type="alphaLcParenR"/>
            </a:pPr>
            <a:r>
              <a:rPr lang="en-US" sz="3600" dirty="0"/>
              <a:t>volcanic necks- rock formation made of core of volcano that is now eroded</a:t>
            </a:r>
            <a:endParaRPr lang="en-US" sz="2400" dirty="0"/>
          </a:p>
          <a:p>
            <a:endParaRPr lang="en-US" sz="2800" dirty="0"/>
          </a:p>
        </p:txBody>
      </p:sp>
    </p:spTree>
    <p:extLst>
      <p:ext uri="{BB962C8B-B14F-4D97-AF65-F5344CB8AC3E}">
        <p14:creationId xmlns:p14="http://schemas.microsoft.com/office/powerpoint/2010/main" val="1997638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3811" y="9296413"/>
            <a:ext cx="3730804" cy="287709"/>
          </a:xfrm>
        </p:spPr>
        <p:txBody>
          <a:bodyPr>
            <a:normAutofit fontScale="90000"/>
          </a:bodyPr>
          <a:lstStyle/>
          <a:p>
            <a:endParaRPr lang="en-US" dirty="0"/>
          </a:p>
        </p:txBody>
      </p:sp>
      <p:sp>
        <p:nvSpPr>
          <p:cNvPr id="3" name="Content Placeholder 2"/>
          <p:cNvSpPr>
            <a:spLocks noGrp="1"/>
          </p:cNvSpPr>
          <p:nvPr>
            <p:ph idx="1"/>
          </p:nvPr>
        </p:nvSpPr>
        <p:spPr/>
        <p:txBody>
          <a:bodyPr/>
          <a:lstStyle/>
          <a:p>
            <a:endParaRPr lang="en-US"/>
          </a:p>
        </p:txBody>
      </p:sp>
      <p:pic>
        <p:nvPicPr>
          <p:cNvPr id="17410" name="Picture 2" descr="Volcanic Craters (U.S. National Park Serv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074" y="-272202"/>
            <a:ext cx="10837611" cy="7130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307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10 Stunning Volcanoes Inside Lakes (Caldera)|🇷🇺🇺🇲🇪🇨🇯🇵🇵🇭🇮🇩🇳🇮🇳🇿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603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Lava Plateaus - Free ZIMSEC &amp; Cambridge Revision N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226" y="137156"/>
            <a:ext cx="9769639" cy="649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102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428" y="109129"/>
            <a:ext cx="10015119" cy="67488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The </a:t>
            </a:r>
            <a:r>
              <a:rPr lang="en-US" dirty="0" err="1">
                <a:hlinkClick r:id="rId3" tooltip="Pajarito Plateau"/>
              </a:rPr>
              <a:t>Pajarito</a:t>
            </a:r>
            <a:r>
              <a:rPr lang="en-US" dirty="0">
                <a:hlinkClick r:id="rId3" tooltip="Pajarito Plateau"/>
              </a:rPr>
              <a:t> Plateau</a:t>
            </a:r>
            <a:r>
              <a:rPr lang="en-US" dirty="0"/>
              <a:t> in New Mexico</a:t>
            </a:r>
            <a:endParaRPr lang="en-US" dirty="0"/>
          </a:p>
        </p:txBody>
      </p:sp>
    </p:spTree>
    <p:extLst>
      <p:ext uri="{BB962C8B-B14F-4D97-AF65-F5344CB8AC3E}">
        <p14:creationId xmlns:p14="http://schemas.microsoft.com/office/powerpoint/2010/main" val="31697636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SHIPROCK IN NM</a:t>
            </a:r>
            <a:endParaRPr lang="en-US" dirty="0"/>
          </a:p>
        </p:txBody>
      </p:sp>
      <p:sp>
        <p:nvSpPr>
          <p:cNvPr id="3" name="Content Placeholder 2"/>
          <p:cNvSpPr>
            <a:spLocks noGrp="1"/>
          </p:cNvSpPr>
          <p:nvPr>
            <p:ph idx="1"/>
          </p:nvPr>
        </p:nvSpPr>
        <p:spPr/>
        <p:txBody>
          <a:bodyPr/>
          <a:lstStyle/>
          <a:p>
            <a:endParaRPr lang="en-US"/>
          </a:p>
        </p:txBody>
      </p:sp>
      <p:pic>
        <p:nvPicPr>
          <p:cNvPr id="21506" name="Picture 2" descr="http://geotripperimages.com/images/DSC06094%20Shipr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4880" y="-1676401"/>
            <a:ext cx="6400800" cy="853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653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descr="The longest underwater mountain range in the world - VOLT GK P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827" y="166353"/>
            <a:ext cx="11814214" cy="6691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988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descr="Erosional Features of Volcano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421" y="145122"/>
            <a:ext cx="9107070" cy="6581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2897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VOLCANIC HAZARDS</a:t>
            </a:r>
            <a:endParaRPr lang="en-US" dirty="0"/>
          </a:p>
        </p:txBody>
      </p:sp>
      <p:sp>
        <p:nvSpPr>
          <p:cNvPr id="3" name="Content Placeholder 2"/>
          <p:cNvSpPr>
            <a:spLocks noGrp="1"/>
          </p:cNvSpPr>
          <p:nvPr>
            <p:ph idx="1"/>
          </p:nvPr>
        </p:nvSpPr>
        <p:spPr>
          <a:xfrm>
            <a:off x="680321" y="1983946"/>
            <a:ext cx="10533111" cy="4384769"/>
          </a:xfrm>
        </p:spPr>
        <p:txBody>
          <a:bodyPr>
            <a:noAutofit/>
          </a:bodyPr>
          <a:lstStyle/>
          <a:p>
            <a:pPr marL="914400" lvl="1" indent="-457200">
              <a:buFont typeface="+mj-lt"/>
              <a:buAutoNum type="alphaLcPeriod"/>
            </a:pPr>
            <a:r>
              <a:rPr lang="en-US" sz="3200" dirty="0"/>
              <a:t>Climate change- ash in atmosphere blocks sunlight, reduces temperature, and messes up food chain (Mt </a:t>
            </a:r>
            <a:r>
              <a:rPr lang="en-US" sz="3200" dirty="0" err="1"/>
              <a:t>Tanborn</a:t>
            </a:r>
            <a:r>
              <a:rPr lang="en-US" sz="3200" dirty="0"/>
              <a:t> eruption in 1815 blanketed Indonesia in darkness for 3 days causing 80,000 to die from food shortages)</a:t>
            </a:r>
            <a:endParaRPr lang="en-US" dirty="0"/>
          </a:p>
          <a:p>
            <a:pPr marL="914400" lvl="1" indent="-457200">
              <a:buFont typeface="+mj-lt"/>
              <a:buAutoNum type="alphaLcPeriod"/>
            </a:pPr>
            <a:r>
              <a:rPr lang="en-US" sz="3200" dirty="0"/>
              <a:t>mudflows (lahars), </a:t>
            </a:r>
            <a:endParaRPr lang="en-US" dirty="0"/>
          </a:p>
          <a:p>
            <a:pPr marL="914400" lvl="1" indent="-457200">
              <a:buFont typeface="+mj-lt"/>
              <a:buAutoNum type="alphaLcPeriod"/>
            </a:pPr>
            <a:r>
              <a:rPr lang="en-US" sz="3200" dirty="0"/>
              <a:t>pyroclastic flows, </a:t>
            </a:r>
            <a:endParaRPr lang="en-US" dirty="0"/>
          </a:p>
          <a:p>
            <a:pPr marL="914400" lvl="1" indent="-457200">
              <a:buFont typeface="+mj-lt"/>
              <a:buAutoNum type="alphaLcPeriod"/>
            </a:pPr>
            <a:r>
              <a:rPr lang="en-US" sz="3200" dirty="0"/>
              <a:t>lava flows, </a:t>
            </a:r>
            <a:endParaRPr lang="en-US" dirty="0"/>
          </a:p>
          <a:p>
            <a:pPr marL="914400" lvl="1" indent="-457200">
              <a:buFont typeface="+mj-lt"/>
              <a:buAutoNum type="alphaLcPeriod"/>
            </a:pPr>
            <a:r>
              <a:rPr lang="en-US" sz="3200" dirty="0"/>
              <a:t>volcanic ash</a:t>
            </a:r>
            <a:endParaRPr lang="en-US" dirty="0"/>
          </a:p>
          <a:p>
            <a:pPr marL="914400" lvl="1" indent="-457200">
              <a:buFont typeface="+mj-lt"/>
              <a:buAutoNum type="alphaLcPeriod"/>
            </a:pPr>
            <a:r>
              <a:rPr lang="en-US" sz="3200" dirty="0"/>
              <a:t>Tsunamis (if under water)</a:t>
            </a:r>
            <a:endParaRPr lang="en-US" dirty="0"/>
          </a:p>
          <a:p>
            <a:endParaRPr lang="en-US" sz="2800" dirty="0"/>
          </a:p>
        </p:txBody>
      </p:sp>
    </p:spTree>
    <p:extLst>
      <p:ext uri="{BB962C8B-B14F-4D97-AF65-F5344CB8AC3E}">
        <p14:creationId xmlns:p14="http://schemas.microsoft.com/office/powerpoint/2010/main" val="34400532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Plutons </a:t>
            </a:r>
            <a:r>
              <a:rPr lang="en-US" dirty="0"/>
              <a:t>-magma body that hardens underground (from Pluto God of the underworld</a:t>
            </a:r>
            <a:r>
              <a:rPr lang="en-US" dirty="0" smtClean="0"/>
              <a:t>)</a:t>
            </a:r>
            <a:endParaRPr lang="en-US" dirty="0"/>
          </a:p>
        </p:txBody>
      </p:sp>
      <p:sp>
        <p:nvSpPr>
          <p:cNvPr id="3" name="Content Placeholder 2"/>
          <p:cNvSpPr>
            <a:spLocks noGrp="1"/>
          </p:cNvSpPr>
          <p:nvPr>
            <p:ph idx="1"/>
          </p:nvPr>
        </p:nvSpPr>
        <p:spPr>
          <a:xfrm>
            <a:off x="304801" y="2336873"/>
            <a:ext cx="11036968" cy="3599316"/>
          </a:xfrm>
        </p:spPr>
        <p:txBody>
          <a:bodyPr>
            <a:normAutofit/>
          </a:bodyPr>
          <a:lstStyle/>
          <a:p>
            <a:pPr marL="914400" lvl="1" indent="-457200">
              <a:buFont typeface="+mj-lt"/>
              <a:buAutoNum type="alphaLcPeriod"/>
            </a:pPr>
            <a:r>
              <a:rPr lang="en-US" sz="3200" dirty="0"/>
              <a:t>sill-flat magma flow between layers of sedimentary rock</a:t>
            </a:r>
            <a:endParaRPr lang="en-US" dirty="0"/>
          </a:p>
          <a:p>
            <a:pPr marL="914400" lvl="1" indent="-457200">
              <a:buFont typeface="+mj-lt"/>
              <a:buAutoNum type="alphaLcPeriod"/>
            </a:pPr>
            <a:r>
              <a:rPr lang="en-US" sz="3200" dirty="0"/>
              <a:t>laccolith- rounded magma flow between layers of sedimentary rock</a:t>
            </a:r>
            <a:endParaRPr lang="en-US" dirty="0"/>
          </a:p>
          <a:p>
            <a:pPr marL="914400" lvl="1" indent="-457200">
              <a:buFont typeface="+mj-lt"/>
              <a:buAutoNum type="alphaLcPeriod"/>
            </a:pPr>
            <a:r>
              <a:rPr lang="en-US" sz="3200" dirty="0"/>
              <a:t>dike-flow of magma that moves upward and cuts across sedimentary rock layers</a:t>
            </a:r>
            <a:endParaRPr lang="en-US" dirty="0"/>
          </a:p>
          <a:p>
            <a:pPr marL="914400" lvl="1" indent="-457200">
              <a:buFont typeface="+mj-lt"/>
              <a:buAutoNum type="alphaLcPeriod"/>
            </a:pPr>
            <a:r>
              <a:rPr lang="en-US" sz="3200" dirty="0"/>
              <a:t>batholith-largest pluton; over 100 square kilometers</a:t>
            </a:r>
            <a:endParaRPr lang="en-US" dirty="0"/>
          </a:p>
          <a:p>
            <a:endParaRPr lang="en-US" dirty="0"/>
          </a:p>
        </p:txBody>
      </p:sp>
    </p:spTree>
    <p:extLst>
      <p:ext uri="{BB962C8B-B14F-4D97-AF65-F5344CB8AC3E}">
        <p14:creationId xmlns:p14="http://schemas.microsoft.com/office/powerpoint/2010/main" val="7702110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Igneous and Volcanic Rock Fea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9179"/>
            <a:ext cx="12371451" cy="561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2202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0983" y="0"/>
            <a:ext cx="11410035" cy="6858000"/>
          </a:xfrm>
          <a:prstGeom prst="rect">
            <a:avLst/>
          </a:prstGeom>
        </p:spPr>
      </p:pic>
    </p:spTree>
    <p:extLst>
      <p:ext uri="{BB962C8B-B14F-4D97-AF65-F5344CB8AC3E}">
        <p14:creationId xmlns:p14="http://schemas.microsoft.com/office/powerpoint/2010/main" val="28500953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VOLCANO CATEGORIES</a:t>
            </a:r>
            <a:endParaRPr lang="en-US" dirty="0"/>
          </a:p>
        </p:txBody>
      </p:sp>
      <p:sp>
        <p:nvSpPr>
          <p:cNvPr id="3" name="Content Placeholder 2"/>
          <p:cNvSpPr>
            <a:spLocks noGrp="1"/>
          </p:cNvSpPr>
          <p:nvPr>
            <p:ph idx="1"/>
          </p:nvPr>
        </p:nvSpPr>
        <p:spPr>
          <a:xfrm>
            <a:off x="160421" y="2336873"/>
            <a:ext cx="11790947" cy="4192264"/>
          </a:xfrm>
        </p:spPr>
        <p:txBody>
          <a:bodyPr/>
          <a:lstStyle/>
          <a:p>
            <a:pPr marL="914400" lvl="1" indent="-457200">
              <a:buFont typeface="+mj-lt"/>
              <a:buAutoNum type="alphaLcPeriod"/>
            </a:pPr>
            <a:r>
              <a:rPr lang="en-US" sz="4000" dirty="0"/>
              <a:t>Extinct- not erupted in recorded history and probably never will erupt</a:t>
            </a:r>
            <a:endParaRPr lang="en-US" sz="2800" dirty="0"/>
          </a:p>
          <a:p>
            <a:pPr marL="914400" lvl="1" indent="-457200">
              <a:buFont typeface="+mj-lt"/>
              <a:buAutoNum type="alphaLcPeriod"/>
            </a:pPr>
            <a:r>
              <a:rPr lang="en-US" sz="4000" dirty="0"/>
              <a:t>Dormant- (sleeping) currently not erupting but probably will again</a:t>
            </a:r>
            <a:endParaRPr lang="en-US" sz="2800" dirty="0"/>
          </a:p>
          <a:p>
            <a:pPr marL="914400" lvl="1" indent="-457200">
              <a:buFont typeface="+mj-lt"/>
              <a:buAutoNum type="alphaLcPeriod"/>
            </a:pPr>
            <a:r>
              <a:rPr lang="en-US" sz="4000" dirty="0"/>
              <a:t>Active- currently erupting or showing signs of erupting in the near future.</a:t>
            </a:r>
            <a:endParaRPr lang="en-US" sz="2800" dirty="0"/>
          </a:p>
          <a:p>
            <a:endParaRPr lang="en-US" dirty="0"/>
          </a:p>
        </p:txBody>
      </p:sp>
    </p:spTree>
    <p:extLst>
      <p:ext uri="{BB962C8B-B14F-4D97-AF65-F5344CB8AC3E}">
        <p14:creationId xmlns:p14="http://schemas.microsoft.com/office/powerpoint/2010/main" val="3516192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3. PREDICTING VOLCANOES</a:t>
            </a:r>
            <a:endParaRPr lang="en-US" sz="4400" dirty="0"/>
          </a:p>
        </p:txBody>
      </p:sp>
      <p:sp>
        <p:nvSpPr>
          <p:cNvPr id="3" name="Content Placeholder 2"/>
          <p:cNvSpPr>
            <a:spLocks noGrp="1"/>
          </p:cNvSpPr>
          <p:nvPr>
            <p:ph idx="1"/>
          </p:nvPr>
        </p:nvSpPr>
        <p:spPr>
          <a:xfrm>
            <a:off x="680321" y="2336872"/>
            <a:ext cx="10869995" cy="4063927"/>
          </a:xfrm>
        </p:spPr>
        <p:txBody>
          <a:bodyPr/>
          <a:lstStyle/>
          <a:p>
            <a:pPr marL="914400" lvl="1" indent="-457200">
              <a:buFont typeface="+mj-lt"/>
              <a:buAutoNum type="alphaLcPeriod"/>
            </a:pPr>
            <a:r>
              <a:rPr lang="en-US" sz="4800" dirty="0"/>
              <a:t>Earthquake activity increases</a:t>
            </a:r>
            <a:endParaRPr lang="en-US" sz="3600" dirty="0"/>
          </a:p>
          <a:p>
            <a:pPr marL="914400" lvl="1" indent="-457200">
              <a:buFont typeface="+mj-lt"/>
              <a:buAutoNum type="alphaLcPeriod"/>
            </a:pPr>
            <a:r>
              <a:rPr lang="en-US" sz="4800" dirty="0"/>
              <a:t>Surface starts bulging (</a:t>
            </a:r>
            <a:r>
              <a:rPr lang="en-US" sz="4800" dirty="0" err="1"/>
              <a:t>gps</a:t>
            </a:r>
            <a:r>
              <a:rPr lang="en-US" sz="4800" dirty="0"/>
              <a:t> monitors)</a:t>
            </a:r>
            <a:endParaRPr lang="en-US" sz="3600" dirty="0"/>
          </a:p>
          <a:p>
            <a:pPr marL="914400" lvl="1" indent="-457200">
              <a:buFont typeface="+mj-lt"/>
              <a:buAutoNum type="alphaLcPeriod"/>
            </a:pPr>
            <a:r>
              <a:rPr lang="en-US" sz="4800" dirty="0"/>
              <a:t>Changes in the composition of the gases that come out</a:t>
            </a:r>
            <a:endParaRPr lang="en-US" sz="3600" dirty="0"/>
          </a:p>
          <a:p>
            <a:endParaRPr lang="en-US" dirty="0"/>
          </a:p>
        </p:txBody>
      </p:sp>
    </p:spTree>
    <p:extLst>
      <p:ext uri="{BB962C8B-B14F-4D97-AF65-F5344CB8AC3E}">
        <p14:creationId xmlns:p14="http://schemas.microsoft.com/office/powerpoint/2010/main" val="4198003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0421" y="333105"/>
            <a:ext cx="11919283" cy="6216891"/>
          </a:xfrm>
          <a:prstGeom prst="rect">
            <a:avLst/>
          </a:prstGeom>
        </p:spPr>
      </p:pic>
    </p:spTree>
    <p:extLst>
      <p:ext uri="{BB962C8B-B14F-4D97-AF65-F5344CB8AC3E}">
        <p14:creationId xmlns:p14="http://schemas.microsoft.com/office/powerpoint/2010/main" val="1756153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descr="Africa is slowly splitting in two – but this 'crack' in Kenya has little to  do with it | Geography | The Guard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65" y="-1"/>
            <a:ext cx="11430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419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r>
              <a:rPr lang="en-US" sz="4000" dirty="0" smtClean="0">
                <a:solidFill>
                  <a:schemeClr val="tx1"/>
                </a:solidFill>
              </a:rPr>
              <a:t>B. Convergent </a:t>
            </a:r>
            <a:r>
              <a:rPr lang="en-US" sz="4000" dirty="0">
                <a:solidFill>
                  <a:schemeClr val="tx1"/>
                </a:solidFill>
              </a:rPr>
              <a:t>volcanism- plates </a:t>
            </a:r>
            <a:r>
              <a:rPr lang="en-US" sz="4000" dirty="0" err="1">
                <a:solidFill>
                  <a:schemeClr val="tx1"/>
                </a:solidFill>
              </a:rPr>
              <a:t>subduct</a:t>
            </a:r>
            <a:r>
              <a:rPr lang="en-US" sz="4000" dirty="0">
                <a:solidFill>
                  <a:schemeClr val="tx1"/>
                </a:solidFill>
              </a:rPr>
              <a:t>, melt, then volcanoes form</a:t>
            </a:r>
            <a:endParaRPr lang="en-US" sz="2800" dirty="0">
              <a:solidFill>
                <a:schemeClr val="tx1"/>
              </a:solidFill>
            </a:endParaRPr>
          </a:p>
        </p:txBody>
      </p:sp>
      <p:sp>
        <p:nvSpPr>
          <p:cNvPr id="3" name="Content Placeholder 2"/>
          <p:cNvSpPr>
            <a:spLocks noGrp="1"/>
          </p:cNvSpPr>
          <p:nvPr>
            <p:ph idx="1"/>
          </p:nvPr>
        </p:nvSpPr>
        <p:spPr/>
        <p:txBody>
          <a:bodyPr>
            <a:normAutofit/>
          </a:bodyPr>
          <a:lstStyle/>
          <a:p>
            <a:pPr marL="1257300" lvl="2" indent="-342900">
              <a:buFont typeface="+mj-lt"/>
              <a:buAutoNum type="arabicPeriod"/>
            </a:pPr>
            <a:r>
              <a:rPr lang="en-US" sz="4000" dirty="0"/>
              <a:t>If underwater, volcanic island arcs form</a:t>
            </a:r>
          </a:p>
          <a:p>
            <a:pPr marL="1257300" lvl="2" indent="-342900">
              <a:buFont typeface="+mj-lt"/>
              <a:buAutoNum type="arabicPeriod"/>
            </a:pPr>
            <a:r>
              <a:rPr lang="en-US" sz="4000" dirty="0"/>
              <a:t>If on land, continental volcanic arcs form</a:t>
            </a:r>
          </a:p>
        </p:txBody>
      </p:sp>
    </p:spTree>
    <p:extLst>
      <p:ext uri="{BB962C8B-B14F-4D97-AF65-F5344CB8AC3E}">
        <p14:creationId xmlns:p14="http://schemas.microsoft.com/office/powerpoint/2010/main" val="569012476"/>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392</TotalTime>
  <Words>1491</Words>
  <Application>Microsoft Office PowerPoint</Application>
  <PresentationFormat>Widescreen</PresentationFormat>
  <Paragraphs>114</Paragraphs>
  <Slides>66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66</vt:i4>
      </vt:variant>
    </vt:vector>
  </HeadingPairs>
  <TitlesOfParts>
    <vt:vector size="69" baseType="lpstr">
      <vt:lpstr>Arial</vt:lpstr>
      <vt:lpstr>Trebuchet MS</vt:lpstr>
      <vt:lpstr>Berlin</vt:lpstr>
      <vt:lpstr>VOLCANOES </vt:lpstr>
      <vt:lpstr>VOLCANO</vt:lpstr>
      <vt:lpstr>1] ORIGIN OF MAGMA</vt:lpstr>
      <vt:lpstr>A. Divergent volcanism- plates pull apart and lava fills the void</vt:lpstr>
      <vt:lpstr>PowerPoint Presentation</vt:lpstr>
      <vt:lpstr>PowerPoint Presentation</vt:lpstr>
      <vt:lpstr>PowerPoint Presentation</vt:lpstr>
      <vt:lpstr>PowerPoint Presentation</vt:lpstr>
      <vt:lpstr>B. Convergent volcanism- plates subduct, melt, then volcanoes form</vt:lpstr>
      <vt:lpstr>PowerPoint Presentation</vt:lpstr>
      <vt:lpstr>PowerPoint Presentation</vt:lpstr>
      <vt:lpstr>PowerPoint Presentation</vt:lpstr>
      <vt:lpstr>PowerPoint Presentation</vt:lpstr>
      <vt:lpstr>C] Intraplate volcanism – hotspot in earth melts a hole in a tectonic plate and makes a volcano </vt:lpstr>
      <vt:lpstr>PowerPoint Presentation</vt:lpstr>
      <vt:lpstr>PowerPoint Presentation</vt:lpstr>
      <vt:lpstr>1. FACTORS AFFECTING ERUPTIONS</vt:lpstr>
      <vt:lpstr>B. DISSOLVED GASES</vt:lpstr>
      <vt:lpstr>2. VOLCANIC MATERIAL:          A. LAVA</vt:lpstr>
      <vt:lpstr>WHICH ONE?</vt:lpstr>
      <vt:lpstr>WHICH ONE?</vt:lpstr>
      <vt:lpstr>WHICH ONE?</vt:lpstr>
      <vt:lpstr>WHICH ONE?</vt:lpstr>
      <vt:lpstr>WHICH ONE?</vt:lpstr>
      <vt:lpstr>B. GASES</vt:lpstr>
      <vt:lpstr>PowerPoint Presentation</vt:lpstr>
      <vt:lpstr>pyroclastic materials- solid fragments ejected from a volcano (not lava) that appears as a dark cloud and races downhill at over 200 km/ hour and 700 degrees C </vt:lpstr>
      <vt:lpstr>WHICH ONE?</vt:lpstr>
      <vt:lpstr>WHICH ONE?</vt:lpstr>
      <vt:lpstr>WHICH ONE?</vt:lpstr>
      <vt:lpstr>WHICH ONE?</vt:lpstr>
      <vt:lpstr>WHICH ONE?</vt:lpstr>
      <vt:lpstr>3. Volcano anatomy: </vt:lpstr>
      <vt:lpstr>WHICH ONE?</vt:lpstr>
      <vt:lpstr>GIANT’S CAUSEWAY IN IRELAND- ANCIENT REMAINS OF A FISSURE ERUPTION</vt:lpstr>
      <vt:lpstr>PowerPoint Presentation</vt:lpstr>
      <vt:lpstr>WHICH ONE?</vt:lpstr>
      <vt:lpstr>WHICH ONE?</vt:lpstr>
      <vt:lpstr>WHICH ONE?</vt:lpstr>
      <vt:lpstr>4. TYPES OF VOLCANOES:  a. Shield</vt:lpstr>
      <vt:lpstr>PowerPoint Presentation</vt:lpstr>
      <vt:lpstr>B. Cinder cone-  </vt:lpstr>
      <vt:lpstr>PowerPoint Presentation</vt:lpstr>
      <vt:lpstr>Famous volcano Paricutin- born Feb 20, 1943 in a farmer’s cornfield</vt:lpstr>
      <vt:lpstr>164 feet high after just one day</vt:lpstr>
      <vt:lpstr>Paricutin—currently 2,800 ft high</vt:lpstr>
      <vt:lpstr>PowerPoint Presentation</vt:lpstr>
      <vt:lpstr>PARICUTIN- BORN 1943</vt:lpstr>
      <vt:lpstr>PowerPoint Presentation</vt:lpstr>
      <vt:lpstr>PowerPoint Presentation</vt:lpstr>
      <vt:lpstr>C. Composite / stratovolcanoes-  </vt:lpstr>
      <vt:lpstr>PowerPoint Presentation</vt:lpstr>
      <vt:lpstr>PowerPoint Presentation</vt:lpstr>
      <vt:lpstr>5. OTHER VOLCANIC LANDFORMS</vt:lpstr>
      <vt:lpstr>PowerPoint Presentation</vt:lpstr>
      <vt:lpstr>PowerPoint Presentation</vt:lpstr>
      <vt:lpstr>PowerPoint Presentation</vt:lpstr>
      <vt:lpstr>The Pajarito Plateau in New Mexico</vt:lpstr>
      <vt:lpstr>SHIPROCK IN NM</vt:lpstr>
      <vt:lpstr>PowerPoint Presentation</vt:lpstr>
      <vt:lpstr>6. VOLCANIC HAZARDS</vt:lpstr>
      <vt:lpstr>1. Plutons -magma body that hardens underground (from Pluto God of the underworld)</vt:lpstr>
      <vt:lpstr>PowerPoint Presentation</vt:lpstr>
      <vt:lpstr>PowerPoint Presentation</vt:lpstr>
      <vt:lpstr>2. VOLCANO CATEGORIES</vt:lpstr>
      <vt:lpstr>3. PREDICTING VOLCANOES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VOLCANOES</dc:title>
  <dc:creator>Lisa Dailey</dc:creator>
  <cp:lastModifiedBy>Lisa Dailey</cp:lastModifiedBy>
  <cp:revision>14</cp:revision>
  <dcterms:created xsi:type="dcterms:W3CDTF">2024-01-11T18:20:33Z</dcterms:created>
  <dcterms:modified xsi:type="dcterms:W3CDTF">2024-01-16T22:06:57Z</dcterms:modified>
</cp:coreProperties>
</file>