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7"/>
  </p:notesMasterIdLst>
  <p:sldIdLst>
    <p:sldId id="256" r:id="rId2"/>
    <p:sldId id="346" r:id="rId3"/>
    <p:sldId id="347" r:id="rId4"/>
    <p:sldId id="296" r:id="rId5"/>
    <p:sldId id="297" r:id="rId6"/>
    <p:sldId id="298" r:id="rId7"/>
    <p:sldId id="337" r:id="rId8"/>
    <p:sldId id="315" r:id="rId9"/>
    <p:sldId id="299" r:id="rId10"/>
    <p:sldId id="344" r:id="rId11"/>
    <p:sldId id="300" r:id="rId12"/>
    <p:sldId id="313" r:id="rId13"/>
    <p:sldId id="314" r:id="rId14"/>
    <p:sldId id="312" r:id="rId15"/>
    <p:sldId id="301" r:id="rId16"/>
    <p:sldId id="304" r:id="rId17"/>
    <p:sldId id="305" r:id="rId18"/>
    <p:sldId id="345" r:id="rId19"/>
    <p:sldId id="306" r:id="rId20"/>
    <p:sldId id="307" r:id="rId21"/>
    <p:sldId id="309" r:id="rId22"/>
    <p:sldId id="308" r:id="rId23"/>
    <p:sldId id="310" r:id="rId24"/>
    <p:sldId id="338" r:id="rId25"/>
    <p:sldId id="311" r:id="rId26"/>
    <p:sldId id="316" r:id="rId27"/>
    <p:sldId id="317" r:id="rId28"/>
    <p:sldId id="318" r:id="rId29"/>
    <p:sldId id="319" r:id="rId30"/>
    <p:sldId id="320" r:id="rId31"/>
    <p:sldId id="321" r:id="rId32"/>
    <p:sldId id="322" r:id="rId33"/>
    <p:sldId id="323" r:id="rId34"/>
    <p:sldId id="324" r:id="rId35"/>
    <p:sldId id="325" r:id="rId36"/>
    <p:sldId id="368" r:id="rId37"/>
    <p:sldId id="341" r:id="rId38"/>
    <p:sldId id="326" r:id="rId39"/>
    <p:sldId id="327" r:id="rId40"/>
    <p:sldId id="328" r:id="rId41"/>
    <p:sldId id="329" r:id="rId42"/>
    <p:sldId id="339" r:id="rId43"/>
    <p:sldId id="340" r:id="rId44"/>
    <p:sldId id="352" r:id="rId45"/>
    <p:sldId id="355" r:id="rId46"/>
    <p:sldId id="342" r:id="rId47"/>
    <p:sldId id="353" r:id="rId48"/>
    <p:sldId id="330" r:id="rId49"/>
    <p:sldId id="348" r:id="rId50"/>
    <p:sldId id="331" r:id="rId51"/>
    <p:sldId id="350" r:id="rId52"/>
    <p:sldId id="332" r:id="rId53"/>
    <p:sldId id="351" r:id="rId54"/>
    <p:sldId id="357" r:id="rId55"/>
    <p:sldId id="358" r:id="rId56"/>
    <p:sldId id="356" r:id="rId57"/>
    <p:sldId id="359" r:id="rId58"/>
    <p:sldId id="354" r:id="rId59"/>
    <p:sldId id="362" r:id="rId60"/>
    <p:sldId id="360" r:id="rId61"/>
    <p:sldId id="363" r:id="rId62"/>
    <p:sldId id="364" r:id="rId63"/>
    <p:sldId id="365" r:id="rId64"/>
    <p:sldId id="366" r:id="rId65"/>
    <p:sldId id="367" r:id="rId6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65" autoAdjust="0"/>
  </p:normalViewPr>
  <p:slideViewPr>
    <p:cSldViewPr>
      <p:cViewPr varScale="1">
        <p:scale>
          <a:sx n="64" d="100"/>
          <a:sy n="64" d="100"/>
        </p:scale>
        <p:origin x="2002" y="6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E5520F5-4FE2-43AB-8ECD-D2809D5DBCAB}" type="datetimeFigureOut">
              <a:rPr lang="en-US" smtClean="0"/>
              <a:t>3/14/2023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D09A3C8-74ED-4013-9ED1-A7EFC3115640}" type="slidenum">
              <a:rPr lang="en-US" smtClean="0"/>
              <a:t>‹#›</a:t>
            </a:fld>
            <a:endParaRPr lang="en-US"/>
          </a:p>
        </p:txBody>
      </p:sp>
    </p:spTree>
    <p:extLst>
      <p:ext uri="{BB962C8B-B14F-4D97-AF65-F5344CB8AC3E}">
        <p14:creationId xmlns:p14="http://schemas.microsoft.com/office/powerpoint/2010/main" val="32826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a:t>
            </a:fld>
            <a:endParaRPr lang="en-US"/>
          </a:p>
        </p:txBody>
      </p:sp>
    </p:spTree>
    <p:extLst>
      <p:ext uri="{BB962C8B-B14F-4D97-AF65-F5344CB8AC3E}">
        <p14:creationId xmlns:p14="http://schemas.microsoft.com/office/powerpoint/2010/main" val="80572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really no</a:t>
            </a:r>
            <a:r>
              <a:rPr lang="en-US" baseline="0" dirty="0" smtClean="0"/>
              <a:t> way we would be able to dig down to get to that watery ocean.   Some people wonder if there is life in that ocean.  Here on earth we have life at the bottom of the ocean that does not need any sunlight to exist.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10</a:t>
            </a:fld>
            <a:endParaRPr lang="en-US"/>
          </a:p>
        </p:txBody>
      </p:sp>
    </p:spTree>
    <p:extLst>
      <p:ext uri="{BB962C8B-B14F-4D97-AF65-F5344CB8AC3E}">
        <p14:creationId xmlns:p14="http://schemas.microsoft.com/office/powerpoint/2010/main" val="2786618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might think that planet earth is filled with water, but in total it</a:t>
            </a:r>
            <a:r>
              <a:rPr lang="en-US" baseline="0" dirty="0" smtClean="0"/>
              <a:t> is only .06% water.  The water is a thin layer on the surface of the planet.  Take that droplet and spread it out in a thin little layer all around the planet.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11</a:t>
            </a:fld>
            <a:endParaRPr lang="en-US"/>
          </a:p>
        </p:txBody>
      </p:sp>
    </p:spTree>
    <p:extLst>
      <p:ext uri="{BB962C8B-B14F-4D97-AF65-F5344CB8AC3E}">
        <p14:creationId xmlns:p14="http://schemas.microsoft.com/office/powerpoint/2010/main" val="199264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a:t>
            </a:r>
            <a:r>
              <a:rPr lang="en-US" baseline="0" dirty="0" smtClean="0"/>
              <a:t> is hundreds of degrees below zero, so all the water SHOULD be frozen.  The core is what makes it liquid</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12</a:t>
            </a:fld>
            <a:endParaRPr lang="en-US"/>
          </a:p>
        </p:txBody>
      </p:sp>
    </p:spTree>
    <p:extLst>
      <p:ext uri="{BB962C8B-B14F-4D97-AF65-F5344CB8AC3E}">
        <p14:creationId xmlns:p14="http://schemas.microsoft.com/office/powerpoint/2010/main" val="2997727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planet earth there are ecosystems at the bottom of the ocean that don’t need sunlight to exist.  There are bacteria that hang out near the underwater volcanoes.  They actually eat the toxic gases that the volcanic vent spits out.  Then other critters eat that bacteria, and so on.  No sunlight is needed.  So maybe there is a similar set up on Europa?</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13</a:t>
            </a:fld>
            <a:endParaRPr lang="en-US"/>
          </a:p>
        </p:txBody>
      </p:sp>
    </p:spTree>
    <p:extLst>
      <p:ext uri="{BB962C8B-B14F-4D97-AF65-F5344CB8AC3E}">
        <p14:creationId xmlns:p14="http://schemas.microsoft.com/office/powerpoint/2010/main" val="3117593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scientists</a:t>
            </a:r>
            <a:r>
              <a:rPr lang="en-US" baseline="0" dirty="0" smtClean="0"/>
              <a:t> think that we might be able to land a probe near one of these cracks.  The idea is that if there IS life in the water, it might float up to the surface to fill in one of the cracks and we would be able to possibly detect it.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14</a:t>
            </a:fld>
            <a:endParaRPr lang="en-US"/>
          </a:p>
        </p:txBody>
      </p:sp>
    </p:spTree>
    <p:extLst>
      <p:ext uri="{BB962C8B-B14F-4D97-AF65-F5344CB8AC3E}">
        <p14:creationId xmlns:p14="http://schemas.microsoft.com/office/powerpoint/2010/main" val="36412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 real picture.  On the top to the right is Jupiter with its faint</a:t>
            </a:r>
            <a:r>
              <a:rPr lang="en-US" baseline="0" dirty="0" smtClean="0"/>
              <a:t> set of rings.  All gas giants have rings, but only Saturn has impressive ones.  Jupiter appears black in this painting because you are seeing the backside that is currently unlit by the sun.</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15</a:t>
            </a:fld>
            <a:endParaRPr lang="en-US"/>
          </a:p>
        </p:txBody>
      </p:sp>
    </p:spTree>
    <p:extLst>
      <p:ext uri="{BB962C8B-B14F-4D97-AF65-F5344CB8AC3E}">
        <p14:creationId xmlns:p14="http://schemas.microsoft.com/office/powerpoint/2010/main" val="1058726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little black “pimples” on the surface?  Those</a:t>
            </a:r>
            <a:r>
              <a:rPr lang="en-US" baseline="0" dirty="0" smtClean="0"/>
              <a:t> are all volcanoes.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16</a:t>
            </a:fld>
            <a:endParaRPr lang="en-US"/>
          </a:p>
        </p:txBody>
      </p:sp>
    </p:spTree>
    <p:extLst>
      <p:ext uri="{BB962C8B-B14F-4D97-AF65-F5344CB8AC3E}">
        <p14:creationId xmlns:p14="http://schemas.microsoft.com/office/powerpoint/2010/main" val="266233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the little blue hazy plume.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17</a:t>
            </a:fld>
            <a:endParaRPr lang="en-US"/>
          </a:p>
        </p:txBody>
      </p:sp>
    </p:spTree>
    <p:extLst>
      <p:ext uri="{BB962C8B-B14F-4D97-AF65-F5344CB8AC3E}">
        <p14:creationId xmlns:p14="http://schemas.microsoft.com/office/powerpoint/2010/main" val="1524970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think that the pull of Jupiter’s gravity tugs on the roundness of this moon.  It’s kind of like slightly flattening a ball of clay then squishing it the other way to get it round again.  These motions cause the insides of IO to have lots of friction and heat.  That is what leads to the volcanic activity</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18</a:t>
            </a:fld>
            <a:endParaRPr lang="en-US"/>
          </a:p>
        </p:txBody>
      </p:sp>
    </p:spTree>
    <p:extLst>
      <p:ext uri="{BB962C8B-B14F-4D97-AF65-F5344CB8AC3E}">
        <p14:creationId xmlns:p14="http://schemas.microsoft.com/office/powerpoint/2010/main" val="102296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19</a:t>
            </a:fld>
            <a:endParaRPr lang="en-US"/>
          </a:p>
        </p:txBody>
      </p:sp>
    </p:spTree>
    <p:extLst>
      <p:ext uri="{BB962C8B-B14F-4D97-AF65-F5344CB8AC3E}">
        <p14:creationId xmlns:p14="http://schemas.microsoft.com/office/powerpoint/2010/main" val="24409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Voyager</a:t>
            </a:r>
            <a:r>
              <a:rPr lang="en-US" baseline="0" dirty="0" smtClean="0"/>
              <a:t> 1 did </a:t>
            </a:r>
            <a:r>
              <a:rPr lang="en-US" baseline="0" dirty="0" err="1" smtClean="0"/>
              <a:t>jupiter</a:t>
            </a:r>
            <a:r>
              <a:rPr lang="en-US" baseline="0" dirty="0" smtClean="0"/>
              <a:t> and </a:t>
            </a:r>
            <a:r>
              <a:rPr lang="en-US" baseline="0" dirty="0" err="1" smtClean="0"/>
              <a:t>saturn</a:t>
            </a:r>
            <a:r>
              <a:rPr lang="en-US" baseline="0" dirty="0" smtClean="0"/>
              <a:t> only and has passed Voyager 2.   2 studied </a:t>
            </a:r>
            <a:r>
              <a:rPr lang="en-US" baseline="0" dirty="0" err="1" smtClean="0"/>
              <a:t>jupiter</a:t>
            </a:r>
            <a:r>
              <a:rPr lang="en-US" baseline="0" dirty="0" smtClean="0"/>
              <a:t>, </a:t>
            </a:r>
            <a:r>
              <a:rPr lang="en-US" baseline="0" dirty="0" err="1" smtClean="0"/>
              <a:t>saturn</a:t>
            </a:r>
            <a:r>
              <a:rPr lang="en-US" baseline="0" dirty="0" smtClean="0"/>
              <a:t>, </a:t>
            </a:r>
            <a:r>
              <a:rPr lang="en-US" baseline="0" dirty="0" err="1" smtClean="0"/>
              <a:t>uranus</a:t>
            </a:r>
            <a:r>
              <a:rPr lang="en-US" baseline="0" dirty="0" smtClean="0"/>
              <a:t> and Neptune</a:t>
            </a:r>
          </a:p>
          <a:p>
            <a:pPr defTabSz="933237">
              <a:defRPr/>
            </a:pPr>
            <a:r>
              <a:rPr lang="en-US" baseline="0" dirty="0" smtClean="0"/>
              <a:t>The </a:t>
            </a:r>
            <a:r>
              <a:rPr lang="en-US" baseline="0" dirty="0" err="1" smtClean="0"/>
              <a:t>heliopause</a:t>
            </a:r>
            <a:r>
              <a:rPr lang="en-US" baseline="0" dirty="0" smtClean="0"/>
              <a:t> is where the solar wind / radiation of our sun would come into contact with the solar wind of the next nearest star.</a:t>
            </a:r>
          </a:p>
          <a:p>
            <a:pPr defTabSz="933237">
              <a:defRPr/>
            </a:pPr>
            <a:r>
              <a:rPr lang="en-US" baseline="0" dirty="0" smtClean="0"/>
              <a:t>It is NOT, however, the edge of the sun’s gravitational influence.  The sun’s gravity reaches into the </a:t>
            </a:r>
            <a:r>
              <a:rPr lang="en-US" baseline="0" dirty="0" err="1" smtClean="0"/>
              <a:t>oort</a:t>
            </a:r>
            <a:r>
              <a:rPr lang="en-US" baseline="0" dirty="0" smtClean="0"/>
              <a:t> cloud, a zone of ice objects</a:t>
            </a:r>
          </a:p>
          <a:p>
            <a:pPr defTabSz="933237">
              <a:defRPr/>
            </a:pPr>
            <a:r>
              <a:rPr lang="en-US" baseline="0" dirty="0" smtClean="0"/>
              <a:t>That will take voyager 30,000 more years to get past.</a:t>
            </a:r>
            <a:endParaRPr lang="en-US" dirty="0" smtClean="0"/>
          </a:p>
        </p:txBody>
      </p:sp>
      <p:sp>
        <p:nvSpPr>
          <p:cNvPr id="4" name="Slide Number Placeholder 3"/>
          <p:cNvSpPr>
            <a:spLocks noGrp="1"/>
          </p:cNvSpPr>
          <p:nvPr>
            <p:ph type="sldNum" sz="quarter" idx="10"/>
          </p:nvPr>
        </p:nvSpPr>
        <p:spPr/>
        <p:txBody>
          <a:bodyPr/>
          <a:lstStyle/>
          <a:p>
            <a:fld id="{AD09A3C8-74ED-4013-9ED1-A7EFC3115640}" type="slidenum">
              <a:rPr lang="en-US" smtClean="0"/>
              <a:t>2</a:t>
            </a:fld>
            <a:endParaRPr lang="en-US"/>
          </a:p>
        </p:txBody>
      </p:sp>
    </p:spTree>
    <p:extLst>
      <p:ext uri="{BB962C8B-B14F-4D97-AF65-F5344CB8AC3E}">
        <p14:creationId xmlns:p14="http://schemas.microsoft.com/office/powerpoint/2010/main" val="921633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 real picture, but if you could live on Ganymede, this might be what you would see…. A big giant</a:t>
            </a:r>
            <a:r>
              <a:rPr lang="en-US" baseline="0" dirty="0" smtClean="0"/>
              <a:t> planet and the sun off to the left.  Ask the kids where the sun would be in this picture.  (To the left)  ask them to also notice the fact that Jupiter would look huge in the sky and that you would also see your “sister” moons.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20</a:t>
            </a:fld>
            <a:endParaRPr lang="en-US"/>
          </a:p>
        </p:txBody>
      </p:sp>
    </p:spTree>
    <p:extLst>
      <p:ext uri="{BB962C8B-B14F-4D97-AF65-F5344CB8AC3E}">
        <p14:creationId xmlns:p14="http://schemas.microsoft.com/office/powerpoint/2010/main" val="1185509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bigger than mercury</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21</a:t>
            </a:fld>
            <a:endParaRPr lang="en-US"/>
          </a:p>
        </p:txBody>
      </p:sp>
    </p:spTree>
    <p:extLst>
      <p:ext uri="{BB962C8B-B14F-4D97-AF65-F5344CB8AC3E}">
        <p14:creationId xmlns:p14="http://schemas.microsoft.com/office/powerpoint/2010/main" val="314711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moon with lots of water.  Again, there may be underground</a:t>
            </a:r>
            <a:r>
              <a:rPr lang="en-US" baseline="0" dirty="0" smtClean="0"/>
              <a:t> oceans and possibly life.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22</a:t>
            </a:fld>
            <a:endParaRPr lang="en-US"/>
          </a:p>
        </p:txBody>
      </p:sp>
    </p:spTree>
    <p:extLst>
      <p:ext uri="{BB962C8B-B14F-4D97-AF65-F5344CB8AC3E}">
        <p14:creationId xmlns:p14="http://schemas.microsoft.com/office/powerpoint/2010/main" val="3371835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moon Luna is almost ¼ the diameter of our planet.  If the globe is the earth, the moon would be the size of a softball.  If the globe were Jupiter, its moons would not even be the size of a marble.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23</a:t>
            </a:fld>
            <a:endParaRPr lang="en-US"/>
          </a:p>
        </p:txBody>
      </p:sp>
    </p:spTree>
    <p:extLst>
      <p:ext uri="{BB962C8B-B14F-4D97-AF65-F5344CB8AC3E}">
        <p14:creationId xmlns:p14="http://schemas.microsoft.com/office/powerpoint/2010/main" val="2341877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24</a:t>
            </a:fld>
            <a:endParaRPr lang="en-US"/>
          </a:p>
        </p:txBody>
      </p:sp>
    </p:spTree>
    <p:extLst>
      <p:ext uri="{BB962C8B-B14F-4D97-AF65-F5344CB8AC3E}">
        <p14:creationId xmlns:p14="http://schemas.microsoft.com/office/powerpoint/2010/main" val="610872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tiny white dots </a:t>
            </a:r>
            <a:r>
              <a:rPr lang="en-US" smtClean="0"/>
              <a:t>are moons.  </a:t>
            </a:r>
            <a:r>
              <a:rPr lang="en-US" dirty="0" smtClean="0"/>
              <a:t>Saturn has fewer moons than Jupiter.  Why</a:t>
            </a:r>
            <a:r>
              <a:rPr lang="en-US" baseline="0" dirty="0" smtClean="0"/>
              <a:t> would that be?  (smaller, thus less gravity)</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25</a:t>
            </a:fld>
            <a:endParaRPr lang="en-US"/>
          </a:p>
        </p:txBody>
      </p:sp>
    </p:spTree>
    <p:extLst>
      <p:ext uri="{BB962C8B-B14F-4D97-AF65-F5344CB8AC3E}">
        <p14:creationId xmlns:p14="http://schemas.microsoft.com/office/powerpoint/2010/main" val="438475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this aurora tell us? (that Saturn has a magnetic field)</a:t>
            </a:r>
            <a:r>
              <a:rPr lang="en-US" baseline="0" dirty="0" smtClean="0"/>
              <a:t> </a:t>
            </a:r>
            <a:r>
              <a:rPr lang="en-US" dirty="0" smtClean="0"/>
              <a:t>This happens for the same reason we have auroras</a:t>
            </a:r>
            <a:r>
              <a:rPr lang="en-US" baseline="0" dirty="0" smtClean="0"/>
              <a:t> on earth.  The solar wind is following the magnetic field to the south pole and then the particles are colliding with particles in Saturn’s atmosphere.  The collisions release lots of energy in the form of light.</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26</a:t>
            </a:fld>
            <a:endParaRPr lang="en-US"/>
          </a:p>
        </p:txBody>
      </p:sp>
    </p:spTree>
    <p:extLst>
      <p:ext uri="{BB962C8B-B14F-4D97-AF65-F5344CB8AC3E}">
        <p14:creationId xmlns:p14="http://schemas.microsoft.com/office/powerpoint/2010/main" val="759038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people</a:t>
            </a:r>
            <a:r>
              <a:rPr lang="en-US" baseline="0" dirty="0" smtClean="0"/>
              <a:t> think that the rings are a flat surface you could land your spaceship on.  Your spaceship would fly right through the rings, and get pelted with rocks along the way.</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27</a:t>
            </a:fld>
            <a:endParaRPr lang="en-US"/>
          </a:p>
        </p:txBody>
      </p:sp>
    </p:spTree>
    <p:extLst>
      <p:ext uri="{BB962C8B-B14F-4D97-AF65-F5344CB8AC3E}">
        <p14:creationId xmlns:p14="http://schemas.microsoft.com/office/powerpoint/2010/main" val="1554434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smallest</a:t>
            </a:r>
            <a:r>
              <a:rPr lang="en-US" baseline="0" dirty="0" smtClean="0"/>
              <a:t> particles in the rings are sand sized and the biggest are rocks the size of houses.  This painting does a good job of showing they are not solid.</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28</a:t>
            </a:fld>
            <a:endParaRPr lang="en-US"/>
          </a:p>
        </p:txBody>
      </p:sp>
    </p:spTree>
    <p:extLst>
      <p:ext uri="{BB962C8B-B14F-4D97-AF65-F5344CB8AC3E}">
        <p14:creationId xmlns:p14="http://schemas.microsoft.com/office/powerpoint/2010/main" val="1567626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Navigating</a:t>
            </a:r>
            <a:r>
              <a:rPr lang="en-US" baseline="0" dirty="0" smtClean="0"/>
              <a:t> your ship through the rings is not recommended!</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29</a:t>
            </a:fld>
            <a:endParaRPr lang="en-US"/>
          </a:p>
        </p:txBody>
      </p:sp>
    </p:spTree>
    <p:extLst>
      <p:ext uri="{BB962C8B-B14F-4D97-AF65-F5344CB8AC3E}">
        <p14:creationId xmlns:p14="http://schemas.microsoft.com/office/powerpoint/2010/main" val="2368351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an artist’s drawing of voyager.  </a:t>
            </a:r>
            <a:r>
              <a:rPr lang="en-US" i="1" dirty="0" smtClean="0"/>
              <a:t>It</a:t>
            </a:r>
            <a:r>
              <a:rPr lang="en-US" i="1" baseline="0" dirty="0" smtClean="0"/>
              <a:t> can’t take selfies!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a:t>
            </a:fld>
            <a:endParaRPr lang="en-US"/>
          </a:p>
        </p:txBody>
      </p:sp>
    </p:spTree>
    <p:extLst>
      <p:ext uri="{BB962C8B-B14F-4D97-AF65-F5344CB8AC3E}">
        <p14:creationId xmlns:p14="http://schemas.microsoft.com/office/powerpoint/2010/main" val="3194228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moons are called shepherd moons</a:t>
            </a:r>
            <a:r>
              <a:rPr lang="en-US" baseline="0" dirty="0" smtClean="0"/>
              <a:t> because their gravity helps keep the particles in the rings organized.  The ring particles are not only attracted to Jupiter, but also to the shepherd moons.  Just like a shepherd keeps track of sheep, these moons keep track of the </a:t>
            </a:r>
            <a:r>
              <a:rPr lang="en-US" baseline="0" smtClean="0"/>
              <a:t>ring particles.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30</a:t>
            </a:fld>
            <a:endParaRPr lang="en-US"/>
          </a:p>
        </p:txBody>
      </p:sp>
    </p:spTree>
    <p:extLst>
      <p:ext uri="{BB962C8B-B14F-4D97-AF65-F5344CB8AC3E}">
        <p14:creationId xmlns:p14="http://schemas.microsoft.com/office/powerpoint/2010/main" val="3558705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that blue ring.  What</a:t>
            </a:r>
            <a:r>
              <a:rPr lang="en-US" baseline="0" dirty="0" smtClean="0"/>
              <a:t> does it remind you of?  (earth’s atmosphere)  This moon has a nitrogen atmosphere like Earth does!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31</a:t>
            </a:fld>
            <a:endParaRPr lang="en-US"/>
          </a:p>
        </p:txBody>
      </p:sp>
    </p:spTree>
    <p:extLst>
      <p:ext uri="{BB962C8B-B14F-4D97-AF65-F5344CB8AC3E}">
        <p14:creationId xmlns:p14="http://schemas.microsoft.com/office/powerpoint/2010/main" val="3101633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also has organic molecules so it makes scientists</a:t>
            </a:r>
            <a:r>
              <a:rPr lang="en-US" baseline="0" dirty="0" smtClean="0"/>
              <a:t> think there could be life here.  It was visited by the European Space Agency (ESA vs NASA).  Had they found life there, the whole world would know by now.  When we say life, we don’t mean that there would be intelligent beings with awesome spaceship technology.  We are hoping for cells at best… maybe bacteria.</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32</a:t>
            </a:fld>
            <a:endParaRPr lang="en-US"/>
          </a:p>
        </p:txBody>
      </p:sp>
    </p:spTree>
    <p:extLst>
      <p:ext uri="{BB962C8B-B14F-4D97-AF65-F5344CB8AC3E}">
        <p14:creationId xmlns:p14="http://schemas.microsoft.com/office/powerpoint/2010/main" val="407190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Huygens is pronounced  Hi  </a:t>
            </a:r>
            <a:r>
              <a:rPr lang="en-US" dirty="0" err="1" smtClean="0"/>
              <a:t>genz</a:t>
            </a:r>
            <a:r>
              <a:rPr lang="en-US" dirty="0" smtClean="0"/>
              <a:t>  </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33</a:t>
            </a:fld>
            <a:endParaRPr lang="en-US"/>
          </a:p>
        </p:txBody>
      </p:sp>
    </p:spTree>
    <p:extLst>
      <p:ext uri="{BB962C8B-B14F-4D97-AF65-F5344CB8AC3E}">
        <p14:creationId xmlns:p14="http://schemas.microsoft.com/office/powerpoint/2010/main" val="981910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34</a:t>
            </a:fld>
            <a:endParaRPr lang="en-US"/>
          </a:p>
        </p:txBody>
      </p:sp>
    </p:spTree>
    <p:extLst>
      <p:ext uri="{BB962C8B-B14F-4D97-AF65-F5344CB8AC3E}">
        <p14:creationId xmlns:p14="http://schemas.microsoft.com/office/powerpoint/2010/main" val="3080694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35</a:t>
            </a:fld>
            <a:endParaRPr lang="en-US"/>
          </a:p>
        </p:txBody>
      </p:sp>
    </p:spTree>
    <p:extLst>
      <p:ext uri="{BB962C8B-B14F-4D97-AF65-F5344CB8AC3E}">
        <p14:creationId xmlns:p14="http://schemas.microsoft.com/office/powerpoint/2010/main" val="1841038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37</a:t>
            </a:fld>
            <a:endParaRPr lang="en-US"/>
          </a:p>
        </p:txBody>
      </p:sp>
    </p:spTree>
    <p:extLst>
      <p:ext uri="{BB962C8B-B14F-4D97-AF65-F5344CB8AC3E}">
        <p14:creationId xmlns:p14="http://schemas.microsoft.com/office/powerpoint/2010/main" val="901929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38</a:t>
            </a:fld>
            <a:endParaRPr lang="en-US"/>
          </a:p>
        </p:txBody>
      </p:sp>
    </p:spTree>
    <p:extLst>
      <p:ext uri="{BB962C8B-B14F-4D97-AF65-F5344CB8AC3E}">
        <p14:creationId xmlns:p14="http://schemas.microsoft.com/office/powerpoint/2010/main" val="1627003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39</a:t>
            </a:fld>
            <a:endParaRPr lang="en-US"/>
          </a:p>
        </p:txBody>
      </p:sp>
    </p:spTree>
    <p:extLst>
      <p:ext uri="{BB962C8B-B14F-4D97-AF65-F5344CB8AC3E}">
        <p14:creationId xmlns:p14="http://schemas.microsoft.com/office/powerpoint/2010/main" val="2210490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40</a:t>
            </a:fld>
            <a:endParaRPr lang="en-US"/>
          </a:p>
        </p:txBody>
      </p:sp>
    </p:spTree>
    <p:extLst>
      <p:ext uri="{BB962C8B-B14F-4D97-AF65-F5344CB8AC3E}">
        <p14:creationId xmlns:p14="http://schemas.microsoft.com/office/powerpoint/2010/main" val="189094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Jupiter is the first of the gas giants,</a:t>
            </a:r>
            <a:r>
              <a:rPr lang="en-US" baseline="0" dirty="0" smtClean="0"/>
              <a:t> and the biggest.  The different colors are the swirling gases of the planet.  There is no solid surface for you to stand on or land your ship on.  It is a giant ball of gas.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4</a:t>
            </a:fld>
            <a:endParaRPr lang="en-US"/>
          </a:p>
        </p:txBody>
      </p:sp>
    </p:spTree>
    <p:extLst>
      <p:ext uri="{BB962C8B-B14F-4D97-AF65-F5344CB8AC3E}">
        <p14:creationId xmlns:p14="http://schemas.microsoft.com/office/powerpoint/2010/main" val="191866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41</a:t>
            </a:fld>
            <a:endParaRPr lang="en-US"/>
          </a:p>
        </p:txBody>
      </p:sp>
    </p:spTree>
    <p:extLst>
      <p:ext uri="{BB962C8B-B14F-4D97-AF65-F5344CB8AC3E}">
        <p14:creationId xmlns:p14="http://schemas.microsoft.com/office/powerpoint/2010/main" val="20583052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42</a:t>
            </a:fld>
            <a:endParaRPr lang="en-US"/>
          </a:p>
        </p:txBody>
      </p:sp>
    </p:spTree>
    <p:extLst>
      <p:ext uri="{BB962C8B-B14F-4D97-AF65-F5344CB8AC3E}">
        <p14:creationId xmlns:p14="http://schemas.microsoft.com/office/powerpoint/2010/main" val="4073419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43</a:t>
            </a:fld>
            <a:endParaRPr lang="en-US"/>
          </a:p>
        </p:txBody>
      </p:sp>
    </p:spTree>
    <p:extLst>
      <p:ext uri="{BB962C8B-B14F-4D97-AF65-F5344CB8AC3E}">
        <p14:creationId xmlns:p14="http://schemas.microsoft.com/office/powerpoint/2010/main" val="3138578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44</a:t>
            </a:fld>
            <a:endParaRPr lang="en-US"/>
          </a:p>
        </p:txBody>
      </p:sp>
    </p:spTree>
    <p:extLst>
      <p:ext uri="{BB962C8B-B14F-4D97-AF65-F5344CB8AC3E}">
        <p14:creationId xmlns:p14="http://schemas.microsoft.com/office/powerpoint/2010/main" val="3308056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45</a:t>
            </a:fld>
            <a:endParaRPr lang="en-US"/>
          </a:p>
        </p:txBody>
      </p:sp>
    </p:spTree>
    <p:extLst>
      <p:ext uri="{BB962C8B-B14F-4D97-AF65-F5344CB8AC3E}">
        <p14:creationId xmlns:p14="http://schemas.microsoft.com/office/powerpoint/2010/main" val="194353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46</a:t>
            </a:fld>
            <a:endParaRPr lang="en-US"/>
          </a:p>
        </p:txBody>
      </p:sp>
    </p:spTree>
    <p:extLst>
      <p:ext uri="{BB962C8B-B14F-4D97-AF65-F5344CB8AC3E}">
        <p14:creationId xmlns:p14="http://schemas.microsoft.com/office/powerpoint/2010/main" val="1042062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47</a:t>
            </a:fld>
            <a:endParaRPr lang="en-US"/>
          </a:p>
        </p:txBody>
      </p:sp>
    </p:spTree>
    <p:extLst>
      <p:ext uri="{BB962C8B-B14F-4D97-AF65-F5344CB8AC3E}">
        <p14:creationId xmlns:p14="http://schemas.microsoft.com/office/powerpoint/2010/main" val="701043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48</a:t>
            </a:fld>
            <a:endParaRPr lang="en-US"/>
          </a:p>
        </p:txBody>
      </p:sp>
    </p:spTree>
    <p:extLst>
      <p:ext uri="{BB962C8B-B14F-4D97-AF65-F5344CB8AC3E}">
        <p14:creationId xmlns:p14="http://schemas.microsoft.com/office/powerpoint/2010/main" val="2641275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49</a:t>
            </a:fld>
            <a:endParaRPr lang="en-US"/>
          </a:p>
        </p:txBody>
      </p:sp>
    </p:spTree>
    <p:extLst>
      <p:ext uri="{BB962C8B-B14F-4D97-AF65-F5344CB8AC3E}">
        <p14:creationId xmlns:p14="http://schemas.microsoft.com/office/powerpoint/2010/main" val="1508035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50</a:t>
            </a:fld>
            <a:endParaRPr lang="en-US"/>
          </a:p>
        </p:txBody>
      </p:sp>
    </p:spTree>
    <p:extLst>
      <p:ext uri="{BB962C8B-B14F-4D97-AF65-F5344CB8AC3E}">
        <p14:creationId xmlns:p14="http://schemas.microsoft.com/office/powerpoint/2010/main" val="235249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size of one of its moons relative to its size.  You can see the shad</a:t>
            </a:r>
            <a:r>
              <a:rPr lang="en-US" baseline="0" dirty="0" smtClean="0"/>
              <a:t>ow that the moon is casting on the left side of the picture.  Anyone located in that shadow (If you could stand on Jupiter) would be seeing a solar eclipse.  The sunlight would be blocked (eclipsed) by the moon getting in the way.</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5</a:t>
            </a:fld>
            <a:endParaRPr lang="en-US"/>
          </a:p>
        </p:txBody>
      </p:sp>
    </p:spTree>
    <p:extLst>
      <p:ext uri="{BB962C8B-B14F-4D97-AF65-F5344CB8AC3E}">
        <p14:creationId xmlns:p14="http://schemas.microsoft.com/office/powerpoint/2010/main" val="4113616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51</a:t>
            </a:fld>
            <a:endParaRPr lang="en-US"/>
          </a:p>
        </p:txBody>
      </p:sp>
    </p:spTree>
    <p:extLst>
      <p:ext uri="{BB962C8B-B14F-4D97-AF65-F5344CB8AC3E}">
        <p14:creationId xmlns:p14="http://schemas.microsoft.com/office/powerpoint/2010/main" val="12099316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52</a:t>
            </a:fld>
            <a:endParaRPr lang="en-US"/>
          </a:p>
        </p:txBody>
      </p:sp>
    </p:spTree>
    <p:extLst>
      <p:ext uri="{BB962C8B-B14F-4D97-AF65-F5344CB8AC3E}">
        <p14:creationId xmlns:p14="http://schemas.microsoft.com/office/powerpoint/2010/main" val="5884045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53</a:t>
            </a:fld>
            <a:endParaRPr lang="en-US"/>
          </a:p>
        </p:txBody>
      </p:sp>
    </p:spTree>
    <p:extLst>
      <p:ext uri="{BB962C8B-B14F-4D97-AF65-F5344CB8AC3E}">
        <p14:creationId xmlns:p14="http://schemas.microsoft.com/office/powerpoint/2010/main" val="19458241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54</a:t>
            </a:fld>
            <a:endParaRPr lang="en-US"/>
          </a:p>
        </p:txBody>
      </p:sp>
    </p:spTree>
    <p:extLst>
      <p:ext uri="{BB962C8B-B14F-4D97-AF65-F5344CB8AC3E}">
        <p14:creationId xmlns:p14="http://schemas.microsoft.com/office/powerpoint/2010/main" val="39703686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55</a:t>
            </a:fld>
            <a:endParaRPr lang="en-US"/>
          </a:p>
        </p:txBody>
      </p:sp>
    </p:spTree>
    <p:extLst>
      <p:ext uri="{BB962C8B-B14F-4D97-AF65-F5344CB8AC3E}">
        <p14:creationId xmlns:p14="http://schemas.microsoft.com/office/powerpoint/2010/main" val="229671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56</a:t>
            </a:fld>
            <a:endParaRPr lang="en-US"/>
          </a:p>
        </p:txBody>
      </p:sp>
    </p:spTree>
    <p:extLst>
      <p:ext uri="{BB962C8B-B14F-4D97-AF65-F5344CB8AC3E}">
        <p14:creationId xmlns:p14="http://schemas.microsoft.com/office/powerpoint/2010/main" val="1544519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57</a:t>
            </a:fld>
            <a:endParaRPr lang="en-US"/>
          </a:p>
        </p:txBody>
      </p:sp>
    </p:spTree>
    <p:extLst>
      <p:ext uri="{BB962C8B-B14F-4D97-AF65-F5344CB8AC3E}">
        <p14:creationId xmlns:p14="http://schemas.microsoft.com/office/powerpoint/2010/main" val="2751540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58</a:t>
            </a:fld>
            <a:endParaRPr lang="en-US"/>
          </a:p>
        </p:txBody>
      </p:sp>
    </p:spTree>
    <p:extLst>
      <p:ext uri="{BB962C8B-B14F-4D97-AF65-F5344CB8AC3E}">
        <p14:creationId xmlns:p14="http://schemas.microsoft.com/office/powerpoint/2010/main" val="2049667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59</a:t>
            </a:fld>
            <a:endParaRPr lang="en-US"/>
          </a:p>
        </p:txBody>
      </p:sp>
    </p:spTree>
    <p:extLst>
      <p:ext uri="{BB962C8B-B14F-4D97-AF65-F5344CB8AC3E}">
        <p14:creationId xmlns:p14="http://schemas.microsoft.com/office/powerpoint/2010/main" val="470612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zoomed</a:t>
            </a:r>
            <a:r>
              <a:rPr lang="en-US" baseline="0" dirty="0" smtClean="0"/>
              <a:t> in view of the giant red spot on Jupiter.  It is a huge hurricane that is bigger than earth.  It has been raging for over 200 years.  It’s probably been going on longer than that, but that is the first record we have of it.  Basically as soon as we invented a telescope good enough to see it up close, it was there.</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6</a:t>
            </a:fld>
            <a:endParaRPr lang="en-US"/>
          </a:p>
        </p:txBody>
      </p:sp>
    </p:spTree>
    <p:extLst>
      <p:ext uri="{BB962C8B-B14F-4D97-AF65-F5344CB8AC3E}">
        <p14:creationId xmlns:p14="http://schemas.microsoft.com/office/powerpoint/2010/main" val="1889175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Jupiter is made of the same stuff</a:t>
            </a:r>
            <a:r>
              <a:rPr lang="en-US" baseline="0" dirty="0" smtClean="0"/>
              <a:t> that a star is, but it never got big enough to become a star.  It would have needed to pull in much more hydrogen and helium.  If It had gotten massive enough, the gravity would have become great enough to crush the atoms together hard enough to start the fusion process.</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7</a:t>
            </a:fld>
            <a:endParaRPr lang="en-US"/>
          </a:p>
        </p:txBody>
      </p:sp>
    </p:spTree>
    <p:extLst>
      <p:ext uri="{BB962C8B-B14F-4D97-AF65-F5344CB8AC3E}">
        <p14:creationId xmlns:p14="http://schemas.microsoft.com/office/powerpoint/2010/main" val="3297629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Jupiter actually has</a:t>
            </a:r>
            <a:r>
              <a:rPr lang="en-US" baseline="0" dirty="0" smtClean="0"/>
              <a:t> 67 moons, but these are the 4 largest.  Notice they are large enough that gravity has had the opportunity to pull them into perfectly round shapes.  Ganymede is larger than Mercury, yet it is not called a planet.  Why not?  A planet does </a:t>
            </a:r>
            <a:r>
              <a:rPr lang="en-US" baseline="0" dirty="0" err="1" smtClean="0"/>
              <a:t>loopty</a:t>
            </a:r>
            <a:r>
              <a:rPr lang="en-US" baseline="0" dirty="0" smtClean="0"/>
              <a:t> loops around a star, and a moon does </a:t>
            </a:r>
            <a:r>
              <a:rPr lang="en-US" baseline="0" dirty="0" err="1" smtClean="0"/>
              <a:t>loopty</a:t>
            </a:r>
            <a:r>
              <a:rPr lang="en-US" baseline="0" dirty="0" smtClean="0"/>
              <a:t> loops around a planet.  If </a:t>
            </a:r>
            <a:r>
              <a:rPr lang="en-US" baseline="0" dirty="0" err="1" smtClean="0"/>
              <a:t>ganymede</a:t>
            </a:r>
            <a:r>
              <a:rPr lang="en-US" baseline="0" dirty="0" smtClean="0"/>
              <a:t> were revolving around our star, it would be called a planet.  </a:t>
            </a:r>
            <a:endParaRPr lang="en-US" dirty="0"/>
          </a:p>
        </p:txBody>
      </p:sp>
      <p:sp>
        <p:nvSpPr>
          <p:cNvPr id="4" name="Slide Number Placeholder 3"/>
          <p:cNvSpPr>
            <a:spLocks noGrp="1"/>
          </p:cNvSpPr>
          <p:nvPr>
            <p:ph type="sldNum" sz="quarter" idx="10"/>
          </p:nvPr>
        </p:nvSpPr>
        <p:spPr/>
        <p:txBody>
          <a:bodyPr/>
          <a:lstStyle/>
          <a:p>
            <a:fld id="{AD09A3C8-74ED-4013-9ED1-A7EFC3115640}" type="slidenum">
              <a:rPr lang="en-US" smtClean="0"/>
              <a:t>8</a:t>
            </a:fld>
            <a:endParaRPr lang="en-US"/>
          </a:p>
        </p:txBody>
      </p:sp>
    </p:spTree>
    <p:extLst>
      <p:ext uri="{BB962C8B-B14F-4D97-AF65-F5344CB8AC3E}">
        <p14:creationId xmlns:p14="http://schemas.microsoft.com/office/powerpoint/2010/main" val="2185731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09A3C8-74ED-4013-9ED1-A7EFC3115640}" type="slidenum">
              <a:rPr lang="en-US" smtClean="0"/>
              <a:t>9</a:t>
            </a:fld>
            <a:endParaRPr lang="en-US"/>
          </a:p>
        </p:txBody>
      </p:sp>
    </p:spTree>
    <p:extLst>
      <p:ext uri="{BB962C8B-B14F-4D97-AF65-F5344CB8AC3E}">
        <p14:creationId xmlns:p14="http://schemas.microsoft.com/office/powerpoint/2010/main" val="298843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360F06-7A14-4548-880E-BAC8BE703E15}"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60F06-7A14-4548-880E-BAC8BE703E15}"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60F06-7A14-4548-880E-BAC8BE703E15}"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60F06-7A14-4548-880E-BAC8BE703E15}"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360F06-7A14-4548-880E-BAC8BE703E15}" type="datetimeFigureOut">
              <a:rPr lang="en-US" smtClean="0"/>
              <a:t>3/14/2023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360F06-7A14-4548-880E-BAC8BE703E15}"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360F06-7A14-4548-880E-BAC8BE703E15}" type="datetimeFigureOut">
              <a:rPr lang="en-US" smtClean="0"/>
              <a:t>3/14/2023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360F06-7A14-4548-880E-BAC8BE703E15}" type="datetimeFigureOut">
              <a:rPr lang="en-US" smtClean="0"/>
              <a:t>3/14/2023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60F06-7A14-4548-880E-BAC8BE703E15}" type="datetimeFigureOut">
              <a:rPr lang="en-US" smtClean="0"/>
              <a:t>3/14/2023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60F06-7A14-4548-880E-BAC8BE703E15}"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360F06-7A14-4548-880E-BAC8BE703E15}" type="datetimeFigureOut">
              <a:rPr lang="en-US" smtClean="0"/>
              <a:t>3/14/2023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481F44-8CF9-4B98-A815-3CE45570D3E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60F06-7A14-4548-880E-BAC8BE703E15}" type="datetimeFigureOut">
              <a:rPr lang="en-US" smtClean="0"/>
              <a:t>3/14/2023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81F44-8CF9-4B98-A815-3CE45570D3E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74Cybar76vg?t=33"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www.tumblr.com/tagged/jupiter"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7200" smtClean="0">
                <a:latin typeface="Chintzy CPU BRK" pitchFamily="2" charset="0"/>
              </a:rPr>
              <a:t>OUTER </a:t>
            </a:r>
            <a:r>
              <a:rPr lang="en-US" sz="7200" dirty="0" smtClean="0">
                <a:latin typeface="Chintzy CPU BRK" pitchFamily="2" charset="0"/>
              </a:rPr>
              <a:t>PLANETS</a:t>
            </a:r>
            <a:endParaRPr lang="en-US" sz="7200" dirty="0">
              <a:latin typeface="Chintzy CPU BRK" pitchFamily="2" charset="0"/>
            </a:endParaRPr>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Surface may be 100 miles thick with ice with a watery ocean below</a:t>
            </a:r>
            <a:endParaRPr lang="en-US" dirty="0"/>
          </a:p>
        </p:txBody>
      </p:sp>
      <p:pic>
        <p:nvPicPr>
          <p:cNvPr id="46082" name="Picture 2"/>
          <p:cNvPicPr>
            <a:picLocks noGrp="1" noChangeAspect="1" noChangeArrowheads="1"/>
          </p:cNvPicPr>
          <p:nvPr>
            <p:ph idx="1"/>
          </p:nvPr>
        </p:nvPicPr>
        <p:blipFill>
          <a:blip r:embed="rId3" cstate="print"/>
          <a:srcRect/>
          <a:stretch>
            <a:fillRect/>
          </a:stretch>
        </p:blipFill>
        <p:spPr bwMode="auto">
          <a:xfrm>
            <a:off x="1828800" y="1577182"/>
            <a:ext cx="5334000" cy="5334000"/>
          </a:xfrm>
          <a:prstGeom prst="rect">
            <a:avLst/>
          </a:prstGeom>
          <a:noFill/>
          <a:ln w="9525">
            <a:noFill/>
            <a:miter lim="800000"/>
            <a:headEnd/>
            <a:tailEnd/>
          </a:ln>
        </p:spPr>
      </p:pic>
    </p:spTree>
    <p:extLst>
      <p:ext uri="{BB962C8B-B14F-4D97-AF65-F5344CB8AC3E}">
        <p14:creationId xmlns:p14="http://schemas.microsoft.com/office/powerpoint/2010/main" val="1884102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water on </a:t>
            </a:r>
            <a:r>
              <a:rPr lang="en-US" dirty="0" err="1" smtClean="0"/>
              <a:t>Europa</a:t>
            </a:r>
            <a:r>
              <a:rPr lang="en-US" dirty="0" smtClean="0"/>
              <a:t> than here</a:t>
            </a:r>
            <a:endParaRPr lang="en-US" dirty="0"/>
          </a:p>
        </p:txBody>
      </p:sp>
      <p:pic>
        <p:nvPicPr>
          <p:cNvPr id="47106" name="Picture 2"/>
          <p:cNvPicPr>
            <a:picLocks noGrp="1" noChangeAspect="1" noChangeArrowheads="1"/>
          </p:cNvPicPr>
          <p:nvPr>
            <p:ph idx="1"/>
          </p:nvPr>
        </p:nvPicPr>
        <p:blipFill>
          <a:blip r:embed="rId3" cstate="print"/>
          <a:srcRect/>
          <a:stretch>
            <a:fillRect/>
          </a:stretch>
        </p:blipFill>
        <p:spPr bwMode="auto">
          <a:xfrm>
            <a:off x="985308" y="1177132"/>
            <a:ext cx="7168091" cy="5376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fontScale="90000"/>
          </a:bodyPr>
          <a:lstStyle/>
          <a:p>
            <a:r>
              <a:rPr lang="en-US" dirty="0" smtClean="0"/>
              <a:t>The internal water is warmed by the core </a:t>
            </a:r>
            <a:endParaRPr lang="en-US" dirty="0"/>
          </a:p>
        </p:txBody>
      </p:sp>
      <p:pic>
        <p:nvPicPr>
          <p:cNvPr id="50178" name="Picture 2"/>
          <p:cNvPicPr>
            <a:picLocks noGrp="1" noChangeAspect="1" noChangeArrowheads="1"/>
          </p:cNvPicPr>
          <p:nvPr>
            <p:ph idx="1"/>
          </p:nvPr>
        </p:nvPicPr>
        <p:blipFill>
          <a:blip r:embed="rId3" cstate="print"/>
          <a:srcRect/>
          <a:stretch>
            <a:fillRect/>
          </a:stretch>
        </p:blipFill>
        <p:spPr bwMode="auto">
          <a:xfrm>
            <a:off x="1524000" y="1524000"/>
            <a:ext cx="6671463"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p:cNvPicPr>
            <a:picLocks noGrp="1" noChangeAspect="1" noChangeArrowheads="1"/>
          </p:cNvPicPr>
          <p:nvPr>
            <p:ph idx="1"/>
          </p:nvPr>
        </p:nvPicPr>
        <p:blipFill>
          <a:blip r:embed="rId3" cstate="print"/>
          <a:srcRect/>
          <a:stretch>
            <a:fillRect/>
          </a:stretch>
        </p:blipFill>
        <p:spPr bwMode="auto">
          <a:xfrm>
            <a:off x="1524000" y="171292"/>
            <a:ext cx="6934200" cy="65874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3" cstate="print"/>
          <a:srcRect/>
          <a:stretch>
            <a:fillRect/>
          </a:stretch>
        </p:blipFill>
        <p:spPr bwMode="auto">
          <a:xfrm>
            <a:off x="533400" y="55420"/>
            <a:ext cx="8468316" cy="680258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dirty="0" smtClean="0">
                <a:solidFill>
                  <a:schemeClr val="bg1"/>
                </a:solidFill>
              </a:rPr>
              <a:t>Surface continually cracks and refreezes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Artist’s imagination of </a:t>
            </a:r>
            <a:r>
              <a:rPr lang="en-US" dirty="0" err="1" smtClean="0"/>
              <a:t>Europa</a:t>
            </a:r>
            <a:endParaRPr lang="en-US" dirty="0"/>
          </a:p>
        </p:txBody>
      </p:sp>
      <p:pic>
        <p:nvPicPr>
          <p:cNvPr id="48130" name="Picture 2"/>
          <p:cNvPicPr>
            <a:picLocks noGrp="1" noChangeAspect="1" noChangeArrowheads="1"/>
          </p:cNvPicPr>
          <p:nvPr>
            <p:ph idx="1"/>
          </p:nvPr>
        </p:nvPicPr>
        <p:blipFill>
          <a:blip r:embed="rId3" cstate="print"/>
          <a:srcRect/>
          <a:stretch>
            <a:fillRect/>
          </a:stretch>
        </p:blipFill>
        <p:spPr bwMode="auto">
          <a:xfrm>
            <a:off x="-7161" y="1413986"/>
            <a:ext cx="8998761" cy="49868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Moon </a:t>
            </a:r>
            <a:r>
              <a:rPr lang="en-US" dirty="0"/>
              <a:t>I</a:t>
            </a:r>
            <a:r>
              <a:rPr lang="en-US" dirty="0" smtClean="0"/>
              <a:t>o</a:t>
            </a:r>
            <a:endParaRPr lang="en-US" dirty="0"/>
          </a:p>
        </p:txBody>
      </p:sp>
      <p:pic>
        <p:nvPicPr>
          <p:cNvPr id="52226" name="Picture 2"/>
          <p:cNvPicPr>
            <a:picLocks noGrp="1" noChangeAspect="1" noChangeArrowheads="1"/>
          </p:cNvPicPr>
          <p:nvPr>
            <p:ph idx="1"/>
          </p:nvPr>
        </p:nvPicPr>
        <p:blipFill>
          <a:blip r:embed="rId3" cstate="print"/>
          <a:srcRect/>
          <a:stretch>
            <a:fillRect/>
          </a:stretch>
        </p:blipFill>
        <p:spPr bwMode="auto">
          <a:xfrm>
            <a:off x="2000250" y="1085850"/>
            <a:ext cx="5391150"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See the volcano going off to the left at the equator?</a:t>
            </a:r>
            <a:endParaRPr lang="en-US" dirty="0"/>
          </a:p>
        </p:txBody>
      </p:sp>
      <p:pic>
        <p:nvPicPr>
          <p:cNvPr id="53250" name="Picture 2"/>
          <p:cNvPicPr>
            <a:picLocks noGrp="1" noChangeAspect="1" noChangeArrowheads="1"/>
          </p:cNvPicPr>
          <p:nvPr>
            <p:ph idx="1"/>
          </p:nvPr>
        </p:nvPicPr>
        <p:blipFill>
          <a:blip r:embed="rId3" cstate="print"/>
          <a:srcRect/>
          <a:stretch>
            <a:fillRect/>
          </a:stretch>
        </p:blipFill>
        <p:spPr bwMode="auto">
          <a:xfrm>
            <a:off x="2514601" y="1524000"/>
            <a:ext cx="3748782" cy="5184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volcanically active object in solar system</a:t>
            </a:r>
            <a:endParaRPr lang="en-US" dirty="0"/>
          </a:p>
        </p:txBody>
      </p:sp>
      <p:pic>
        <p:nvPicPr>
          <p:cNvPr id="53250" name="Picture 2"/>
          <p:cNvPicPr>
            <a:picLocks noGrp="1" noChangeAspect="1" noChangeArrowheads="1"/>
          </p:cNvPicPr>
          <p:nvPr>
            <p:ph idx="1"/>
          </p:nvPr>
        </p:nvPicPr>
        <p:blipFill>
          <a:blip r:embed="rId3" cstate="print"/>
          <a:srcRect/>
          <a:stretch>
            <a:fillRect/>
          </a:stretch>
        </p:blipFill>
        <p:spPr bwMode="auto">
          <a:xfrm>
            <a:off x="2514601" y="1524000"/>
            <a:ext cx="3748782" cy="5184565"/>
          </a:xfrm>
          <a:prstGeom prst="rect">
            <a:avLst/>
          </a:prstGeom>
          <a:noFill/>
          <a:ln w="9525">
            <a:noFill/>
            <a:miter lim="800000"/>
            <a:headEnd/>
            <a:tailEnd/>
          </a:ln>
        </p:spPr>
      </p:pic>
    </p:spTree>
    <p:extLst>
      <p:ext uri="{BB962C8B-B14F-4D97-AF65-F5344CB8AC3E}">
        <p14:creationId xmlns:p14="http://schemas.microsoft.com/office/powerpoint/2010/main" val="2647440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Ganymede </a:t>
            </a:r>
            <a:endParaRPr lang="en-US" dirty="0"/>
          </a:p>
        </p:txBody>
      </p:sp>
      <p:pic>
        <p:nvPicPr>
          <p:cNvPr id="54274" name="Picture 2"/>
          <p:cNvPicPr>
            <a:picLocks noGrp="1" noChangeAspect="1" noChangeArrowheads="1"/>
          </p:cNvPicPr>
          <p:nvPr>
            <p:ph idx="1"/>
          </p:nvPr>
        </p:nvPicPr>
        <p:blipFill>
          <a:blip r:embed="rId3" cstate="print"/>
          <a:srcRect/>
          <a:stretch>
            <a:fillRect/>
          </a:stretch>
        </p:blipFill>
        <p:spPr bwMode="auto">
          <a:xfrm>
            <a:off x="1828800" y="1119981"/>
            <a:ext cx="54864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VOYAGER 1 &amp; 2</a:t>
            </a:r>
            <a:endParaRPr lang="en-US" dirty="0"/>
          </a:p>
        </p:txBody>
      </p:sp>
      <p:sp>
        <p:nvSpPr>
          <p:cNvPr id="3" name="Content Placeholder 2"/>
          <p:cNvSpPr>
            <a:spLocks noGrp="1"/>
          </p:cNvSpPr>
          <p:nvPr>
            <p:ph idx="1"/>
          </p:nvPr>
        </p:nvSpPr>
        <p:spPr/>
        <p:txBody>
          <a:bodyPr>
            <a:normAutofit fontScale="92500" lnSpcReduction="20000"/>
          </a:bodyPr>
          <a:lstStyle/>
          <a:p>
            <a:r>
              <a:rPr lang="en-US" b="1" i="1" dirty="0"/>
              <a:t>Voyager 1</a:t>
            </a:r>
            <a:r>
              <a:rPr lang="en-US" dirty="0"/>
              <a:t> is a 722-kilogram (1,592 </a:t>
            </a:r>
            <a:r>
              <a:rPr lang="en-US" dirty="0" err="1"/>
              <a:t>lb</a:t>
            </a:r>
            <a:r>
              <a:rPr lang="en-US" dirty="0"/>
              <a:t>) </a:t>
            </a:r>
            <a:r>
              <a:rPr lang="en-US" dirty="0">
                <a:solidFill>
                  <a:srgbClr val="FFFF00"/>
                </a:solidFill>
              </a:rPr>
              <a:t>space</a:t>
            </a:r>
            <a:r>
              <a:rPr lang="en-US" dirty="0"/>
              <a:t> </a:t>
            </a:r>
            <a:r>
              <a:rPr lang="en-US" dirty="0">
                <a:solidFill>
                  <a:srgbClr val="FFFF00"/>
                </a:solidFill>
              </a:rPr>
              <a:t>probe</a:t>
            </a:r>
            <a:r>
              <a:rPr lang="en-US" dirty="0"/>
              <a:t> launched by </a:t>
            </a:r>
            <a:r>
              <a:rPr lang="en-US" dirty="0">
                <a:solidFill>
                  <a:srgbClr val="FFFF00"/>
                </a:solidFill>
              </a:rPr>
              <a:t>NASA</a:t>
            </a:r>
            <a:r>
              <a:rPr lang="en-US" dirty="0"/>
              <a:t> on September 5, 1977, to study the </a:t>
            </a:r>
            <a:r>
              <a:rPr lang="en-US" dirty="0" smtClean="0"/>
              <a:t>outer </a:t>
            </a:r>
            <a:r>
              <a:rPr lang="en-US" dirty="0" smtClean="0">
                <a:solidFill>
                  <a:srgbClr val="FFFF00"/>
                </a:solidFill>
              </a:rPr>
              <a:t>Solar</a:t>
            </a:r>
            <a:r>
              <a:rPr lang="en-US" dirty="0" smtClean="0"/>
              <a:t> </a:t>
            </a:r>
            <a:r>
              <a:rPr lang="en-US" dirty="0">
                <a:solidFill>
                  <a:srgbClr val="FFFF00"/>
                </a:solidFill>
              </a:rPr>
              <a:t>System</a:t>
            </a:r>
            <a:r>
              <a:rPr lang="en-US" dirty="0" smtClean="0"/>
              <a:t>.</a:t>
            </a:r>
          </a:p>
          <a:p>
            <a:r>
              <a:rPr lang="en-US" dirty="0" smtClean="0"/>
              <a:t>Now traveling </a:t>
            </a:r>
            <a:r>
              <a:rPr lang="en-US" dirty="0"/>
              <a:t>at a velocity of 38,000 mph </a:t>
            </a:r>
            <a:endParaRPr lang="en-US" dirty="0" smtClean="0"/>
          </a:p>
          <a:p>
            <a:r>
              <a:rPr lang="en-US" dirty="0" smtClean="0"/>
              <a:t>On </a:t>
            </a:r>
            <a:r>
              <a:rPr lang="en-US" dirty="0"/>
              <a:t>September 12, 2013, NASA announced that </a:t>
            </a:r>
            <a:r>
              <a:rPr lang="en-US" i="1" dirty="0"/>
              <a:t>Voyager 1</a:t>
            </a:r>
            <a:r>
              <a:rPr lang="en-US" dirty="0"/>
              <a:t> had crossed </a:t>
            </a:r>
            <a:r>
              <a:rPr lang="en-US" dirty="0" smtClean="0"/>
              <a:t>the</a:t>
            </a:r>
            <a:r>
              <a:rPr lang="en-US" dirty="0"/>
              <a:t> </a:t>
            </a:r>
            <a:r>
              <a:rPr lang="en-US" dirty="0" smtClean="0"/>
              <a:t> </a:t>
            </a:r>
            <a:r>
              <a:rPr lang="en-US" dirty="0" err="1" smtClean="0">
                <a:solidFill>
                  <a:schemeClr val="bg2">
                    <a:lumMod val="60000"/>
                    <a:lumOff val="40000"/>
                  </a:schemeClr>
                </a:solidFill>
              </a:rPr>
              <a:t>heliopause</a:t>
            </a:r>
            <a:r>
              <a:rPr lang="en-US" dirty="0" smtClean="0">
                <a:solidFill>
                  <a:schemeClr val="bg2">
                    <a:lumMod val="60000"/>
                    <a:lumOff val="40000"/>
                  </a:schemeClr>
                </a:solidFill>
              </a:rPr>
              <a:t> (</a:t>
            </a:r>
            <a:r>
              <a:rPr lang="en-US" dirty="0" smtClean="0"/>
              <a:t>boundary </a:t>
            </a:r>
            <a:r>
              <a:rPr lang="en-US" dirty="0"/>
              <a:t>where the Sun's solar wind is stopped </a:t>
            </a:r>
            <a:r>
              <a:rPr lang="en-US" dirty="0" smtClean="0"/>
              <a:t>by interstellar wind</a:t>
            </a:r>
            <a:r>
              <a:rPr lang="en-US" dirty="0" smtClean="0">
                <a:solidFill>
                  <a:schemeClr val="bg2">
                    <a:lumMod val="60000"/>
                    <a:lumOff val="40000"/>
                  </a:schemeClr>
                </a:solidFill>
              </a:rPr>
              <a:t>)</a:t>
            </a:r>
          </a:p>
          <a:p>
            <a:r>
              <a:rPr lang="en-US" dirty="0" smtClean="0"/>
              <a:t>It </a:t>
            </a:r>
            <a:r>
              <a:rPr lang="en-US" dirty="0"/>
              <a:t>will take about 300 years for Voyager 1 to reach the inner edge of the </a:t>
            </a:r>
            <a:r>
              <a:rPr lang="en-US" dirty="0" err="1"/>
              <a:t>Oort</a:t>
            </a:r>
            <a:r>
              <a:rPr lang="en-US" dirty="0"/>
              <a:t> Cloud and possibly about 30,000 years to fly beyond it.</a:t>
            </a:r>
            <a:endParaRPr lang="en-US" dirty="0">
              <a:solidFill>
                <a:srgbClr val="FFFF00"/>
              </a:solidFill>
            </a:endParaRPr>
          </a:p>
        </p:txBody>
      </p:sp>
    </p:spTree>
    <p:extLst>
      <p:ext uri="{BB962C8B-B14F-4D97-AF65-F5344CB8AC3E}">
        <p14:creationId xmlns:p14="http://schemas.microsoft.com/office/powerpoint/2010/main" val="105488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View of Jupiter from Ganymede—artist imagination</a:t>
            </a:r>
            <a:endParaRPr lang="en-US" dirty="0"/>
          </a:p>
        </p:txBody>
      </p:sp>
      <p:pic>
        <p:nvPicPr>
          <p:cNvPr id="56322" name="Picture 2"/>
          <p:cNvPicPr>
            <a:picLocks noGrp="1" noChangeAspect="1" noChangeArrowheads="1"/>
          </p:cNvPicPr>
          <p:nvPr>
            <p:ph idx="1"/>
          </p:nvPr>
        </p:nvPicPr>
        <p:blipFill>
          <a:blip r:embed="rId3" cstate="print"/>
          <a:srcRect/>
          <a:stretch>
            <a:fillRect/>
          </a:stretch>
        </p:blipFill>
        <p:spPr bwMode="auto">
          <a:xfrm>
            <a:off x="414388" y="1378940"/>
            <a:ext cx="7891411" cy="52504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Ganymede is bigger than our moon</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s://upload.wikimedia.org/wikipedia/commons/7/76/Ganymede,_Earth_%26_Moon_size_compari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219200"/>
            <a:ext cx="7446988"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Callisto</a:t>
            </a:r>
            <a:r>
              <a:rPr lang="en-US" dirty="0" smtClean="0"/>
              <a:t>- may have underground oceans</a:t>
            </a:r>
            <a:endParaRPr lang="en-US" dirty="0"/>
          </a:p>
        </p:txBody>
      </p:sp>
      <p:pic>
        <p:nvPicPr>
          <p:cNvPr id="57346" name="Picture 2"/>
          <p:cNvPicPr>
            <a:picLocks noGrp="1" noChangeAspect="1" noChangeArrowheads="1"/>
          </p:cNvPicPr>
          <p:nvPr>
            <p:ph idx="1"/>
          </p:nvPr>
        </p:nvPicPr>
        <p:blipFill>
          <a:blip r:embed="rId3" cstate="print"/>
          <a:srcRect/>
          <a:stretch>
            <a:fillRect/>
          </a:stretch>
        </p:blipFill>
        <p:spPr bwMode="auto">
          <a:xfrm>
            <a:off x="1828800" y="1600200"/>
            <a:ext cx="5388456" cy="5474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Moons are tiny compared to Jupiter</a:t>
            </a:r>
            <a:endParaRPr lang="en-US" dirty="0"/>
          </a:p>
        </p:txBody>
      </p:sp>
      <p:pic>
        <p:nvPicPr>
          <p:cNvPr id="59394" name="Picture 2"/>
          <p:cNvPicPr>
            <a:picLocks noGrp="1" noChangeAspect="1" noChangeArrowheads="1"/>
          </p:cNvPicPr>
          <p:nvPr>
            <p:ph idx="1"/>
          </p:nvPr>
        </p:nvPicPr>
        <p:blipFill>
          <a:blip r:embed="rId3" cstate="print"/>
          <a:srcRect/>
          <a:stretch>
            <a:fillRect/>
          </a:stretch>
        </p:blipFill>
        <p:spPr bwMode="auto">
          <a:xfrm>
            <a:off x="304800" y="2362200"/>
            <a:ext cx="8646584" cy="32424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Jupiter’s moons</a:t>
            </a:r>
            <a:endParaRPr lang="en-US" dirty="0"/>
          </a:p>
        </p:txBody>
      </p:sp>
      <p:sp>
        <p:nvSpPr>
          <p:cNvPr id="3" name="Content Placeholder 2"/>
          <p:cNvSpPr>
            <a:spLocks noGrp="1"/>
          </p:cNvSpPr>
          <p:nvPr>
            <p:ph idx="1"/>
          </p:nvPr>
        </p:nvSpPr>
        <p:spPr/>
        <p:txBody>
          <a:bodyPr/>
          <a:lstStyle/>
          <a:p>
            <a:pPr lvl="0"/>
            <a:r>
              <a:rPr lang="en-US" smtClean="0"/>
              <a:t>79 </a:t>
            </a:r>
            <a:r>
              <a:rPr lang="en-US" dirty="0"/>
              <a:t>moons</a:t>
            </a:r>
          </a:p>
          <a:p>
            <a:pPr lvl="0"/>
            <a:r>
              <a:rPr lang="en-US" dirty="0"/>
              <a:t>Io-most volcanically active object in the solar system</a:t>
            </a:r>
          </a:p>
          <a:p>
            <a:pPr lvl="0"/>
            <a:r>
              <a:rPr lang="en-US" dirty="0"/>
              <a:t>Callisto- </a:t>
            </a:r>
            <a:r>
              <a:rPr lang="en-US" dirty="0" smtClean="0"/>
              <a:t>has underground </a:t>
            </a:r>
            <a:r>
              <a:rPr lang="en-US" dirty="0"/>
              <a:t>water</a:t>
            </a:r>
          </a:p>
          <a:p>
            <a:pPr lvl="0"/>
            <a:r>
              <a:rPr lang="en-US" dirty="0"/>
              <a:t>Ganymede- largest moon in the solar system and has frozen water</a:t>
            </a:r>
          </a:p>
          <a:p>
            <a:r>
              <a:rPr lang="en-US" dirty="0"/>
              <a:t>Europa- </a:t>
            </a:r>
            <a:r>
              <a:rPr lang="en-US" dirty="0" smtClean="0"/>
              <a:t>icy crust &amp; </a:t>
            </a:r>
            <a:r>
              <a:rPr lang="en-US" dirty="0"/>
              <a:t>underground oceans (maybe life?) </a:t>
            </a:r>
          </a:p>
          <a:p>
            <a:endParaRPr lang="en-US" dirty="0"/>
          </a:p>
        </p:txBody>
      </p:sp>
    </p:spTree>
    <p:extLst>
      <p:ext uri="{BB962C8B-B14F-4D97-AF65-F5344CB8AC3E}">
        <p14:creationId xmlns:p14="http://schemas.microsoft.com/office/powerpoint/2010/main" val="270031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 </a:t>
            </a:r>
            <a:endParaRPr lang="en-US" dirty="0"/>
          </a:p>
        </p:txBody>
      </p:sp>
      <p:pic>
        <p:nvPicPr>
          <p:cNvPr id="60418" name="Picture 2"/>
          <p:cNvPicPr>
            <a:picLocks noGrp="1" noChangeAspect="1" noChangeArrowheads="1"/>
          </p:cNvPicPr>
          <p:nvPr>
            <p:ph idx="1"/>
          </p:nvPr>
        </p:nvPicPr>
        <p:blipFill>
          <a:blip r:embed="rId3" cstate="print"/>
          <a:srcRect/>
          <a:stretch>
            <a:fillRect/>
          </a:stretch>
        </p:blipFill>
        <p:spPr bwMode="auto">
          <a:xfrm>
            <a:off x="1114206" y="1195564"/>
            <a:ext cx="6886794" cy="5357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p:cNvPicPr>
            <a:picLocks noGrp="1" noChangeAspect="1" noChangeArrowheads="1"/>
          </p:cNvPicPr>
          <p:nvPr>
            <p:ph idx="1"/>
          </p:nvPr>
        </p:nvPicPr>
        <p:blipFill>
          <a:blip r:embed="rId3" cstate="print"/>
          <a:srcRect/>
          <a:stretch>
            <a:fillRect/>
          </a:stretch>
        </p:blipFill>
        <p:spPr bwMode="auto">
          <a:xfrm>
            <a:off x="24839" y="8014"/>
            <a:ext cx="8738161" cy="6545186"/>
          </a:xfrm>
          <a:prstGeom prst="rect">
            <a:avLst/>
          </a:prstGeom>
          <a:noFill/>
          <a:ln w="9525">
            <a:noFill/>
            <a:miter lim="800000"/>
            <a:headEnd/>
            <a:tailEnd/>
          </a:ln>
        </p:spPr>
      </p:pic>
      <p:sp>
        <p:nvSpPr>
          <p:cNvPr id="3" name="TextBox 2"/>
          <p:cNvSpPr txBox="1"/>
          <p:nvPr/>
        </p:nvSpPr>
        <p:spPr>
          <a:xfrm>
            <a:off x="838200" y="5638800"/>
            <a:ext cx="7620000" cy="954107"/>
          </a:xfrm>
          <a:prstGeom prst="rect">
            <a:avLst/>
          </a:prstGeom>
          <a:noFill/>
        </p:spPr>
        <p:txBody>
          <a:bodyPr wrap="square" rtlCol="0">
            <a:spAutoFit/>
          </a:bodyPr>
          <a:lstStyle/>
          <a:p>
            <a:r>
              <a:rPr lang="en-US" sz="2800" dirty="0" smtClean="0"/>
              <a:t>SEE THE AURORA ON THE SOUTH POLE OF SATURN?</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Rings are not solid… made of rocks, sand and dust</a:t>
            </a:r>
            <a:endParaRPr lang="en-US" dirty="0"/>
          </a:p>
        </p:txBody>
      </p:sp>
      <p:pic>
        <p:nvPicPr>
          <p:cNvPr id="62466" name="Picture 2"/>
          <p:cNvPicPr>
            <a:picLocks noGrp="1" noChangeAspect="1" noChangeArrowheads="1"/>
          </p:cNvPicPr>
          <p:nvPr>
            <p:ph idx="1"/>
          </p:nvPr>
        </p:nvPicPr>
        <p:blipFill>
          <a:blip r:embed="rId3" cstate="print"/>
          <a:srcRect/>
          <a:stretch>
            <a:fillRect/>
          </a:stretch>
        </p:blipFill>
        <p:spPr bwMode="auto">
          <a:xfrm>
            <a:off x="40537" y="1516220"/>
            <a:ext cx="8722463" cy="48845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3490" name="Picture 2"/>
          <p:cNvPicPr>
            <a:picLocks noGrp="1" noChangeAspect="1" noChangeArrowheads="1"/>
          </p:cNvPicPr>
          <p:nvPr>
            <p:ph idx="1"/>
          </p:nvPr>
        </p:nvPicPr>
        <p:blipFill>
          <a:blip r:embed="rId3" cstate="print"/>
          <a:srcRect/>
          <a:stretch>
            <a:fillRect/>
          </a:stretch>
        </p:blipFill>
        <p:spPr bwMode="auto">
          <a:xfrm>
            <a:off x="314978" y="0"/>
            <a:ext cx="8651267" cy="6705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p:cNvPicPr>
            <a:picLocks noGrp="1" noChangeAspect="1" noChangeArrowheads="1"/>
          </p:cNvPicPr>
          <p:nvPr>
            <p:ph idx="1"/>
          </p:nvPr>
        </p:nvPicPr>
        <p:blipFill>
          <a:blip r:embed="rId3" cstate="print"/>
          <a:srcRect/>
          <a:stretch>
            <a:fillRect/>
          </a:stretch>
        </p:blipFill>
        <p:spPr bwMode="auto">
          <a:xfrm>
            <a:off x="75303" y="533400"/>
            <a:ext cx="9038685"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2523" y="914400"/>
            <a:ext cx="9814277" cy="552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8311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Saturn’s “shepherd” moons</a:t>
            </a:r>
            <a:endParaRPr lang="en-US" dirty="0"/>
          </a:p>
        </p:txBody>
      </p:sp>
      <p:pic>
        <p:nvPicPr>
          <p:cNvPr id="65538" name="Picture 2"/>
          <p:cNvPicPr>
            <a:picLocks noGrp="1" noChangeAspect="1" noChangeArrowheads="1"/>
          </p:cNvPicPr>
          <p:nvPr>
            <p:ph idx="1"/>
          </p:nvPr>
        </p:nvPicPr>
        <p:blipFill>
          <a:blip r:embed="rId3" cstate="print"/>
          <a:srcRect/>
          <a:stretch>
            <a:fillRect/>
          </a:stretch>
        </p:blipFill>
        <p:spPr bwMode="auto">
          <a:xfrm>
            <a:off x="766762" y="2482056"/>
            <a:ext cx="7610475" cy="276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Saturn’s biggest moon Titan</a:t>
            </a:r>
            <a:endParaRPr lang="en-US" dirty="0"/>
          </a:p>
        </p:txBody>
      </p:sp>
      <p:pic>
        <p:nvPicPr>
          <p:cNvPr id="66562" name="Picture 2"/>
          <p:cNvPicPr>
            <a:picLocks noGrp="1" noChangeAspect="1" noChangeArrowheads="1"/>
          </p:cNvPicPr>
          <p:nvPr>
            <p:ph idx="1"/>
          </p:nvPr>
        </p:nvPicPr>
        <p:blipFill>
          <a:blip r:embed="rId3" cstate="print"/>
          <a:srcRect/>
          <a:stretch>
            <a:fillRect/>
          </a:stretch>
        </p:blipFill>
        <p:spPr bwMode="auto">
          <a:xfrm>
            <a:off x="1981200" y="1219200"/>
            <a:ext cx="5410200" cy="547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Nitrogen atmosphere and organic molecules</a:t>
            </a:r>
            <a:endParaRPr lang="en-US" dirty="0"/>
          </a:p>
        </p:txBody>
      </p:sp>
      <p:pic>
        <p:nvPicPr>
          <p:cNvPr id="67586" name="Picture 2"/>
          <p:cNvPicPr>
            <a:picLocks noGrp="1" noChangeAspect="1" noChangeArrowheads="1"/>
          </p:cNvPicPr>
          <p:nvPr>
            <p:ph idx="1"/>
          </p:nvPr>
        </p:nvPicPr>
        <p:blipFill>
          <a:blip r:embed="rId3" cstate="print"/>
          <a:srcRect/>
          <a:stretch>
            <a:fillRect/>
          </a:stretch>
        </p:blipFill>
        <p:spPr bwMode="auto">
          <a:xfrm>
            <a:off x="977677" y="1600200"/>
            <a:ext cx="6947123" cy="5199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198179"/>
            <a:ext cx="3276600" cy="2047875"/>
          </a:xfrm>
          <a:prstGeom prst="rect">
            <a:avLst/>
          </a:prstGeom>
          <a:solidFill>
            <a:schemeClr val="accent5"/>
          </a:solidFill>
          <a:ln>
            <a:noFill/>
          </a:ln>
          <a:effectLst/>
        </p:spPr>
      </p:pic>
      <p:sp>
        <p:nvSpPr>
          <p:cNvPr id="3" name="Title 2"/>
          <p:cNvSpPr>
            <a:spLocks noGrp="1"/>
          </p:cNvSpPr>
          <p:nvPr>
            <p:ph type="title"/>
          </p:nvPr>
        </p:nvSpPr>
        <p:spPr/>
        <p:txBody>
          <a:bodyPr/>
          <a:lstStyle/>
          <a:p>
            <a:r>
              <a:rPr lang="en-US" dirty="0" smtClean="0"/>
              <a:t>Saturn</a:t>
            </a:r>
            <a:endParaRPr lang="en-US" dirty="0"/>
          </a:p>
        </p:txBody>
      </p:sp>
      <p:sp>
        <p:nvSpPr>
          <p:cNvPr id="4" name="Content Placeholder 3"/>
          <p:cNvSpPr>
            <a:spLocks noGrp="1"/>
          </p:cNvSpPr>
          <p:nvPr>
            <p:ph idx="1"/>
          </p:nvPr>
        </p:nvSpPr>
        <p:spPr>
          <a:xfrm>
            <a:off x="457200" y="1198180"/>
            <a:ext cx="6891750" cy="5202620"/>
          </a:xfrm>
        </p:spPr>
        <p:txBody>
          <a:bodyPr>
            <a:normAutofit fontScale="85000" lnSpcReduction="20000"/>
          </a:bodyPr>
          <a:lstStyle/>
          <a:p>
            <a:pPr lvl="0"/>
            <a:r>
              <a:rPr lang="en-US" dirty="0"/>
              <a:t>6</a:t>
            </a:r>
            <a:r>
              <a:rPr lang="en-US" baseline="30000" dirty="0"/>
              <a:t>th</a:t>
            </a:r>
            <a:r>
              <a:rPr lang="en-US" dirty="0"/>
              <a:t> planet</a:t>
            </a:r>
            <a:endParaRPr lang="en-US" sz="1200" dirty="0"/>
          </a:p>
          <a:p>
            <a:pPr lvl="0"/>
            <a:r>
              <a:rPr lang="en-US" dirty="0"/>
              <a:t>day 10hr 40 min</a:t>
            </a:r>
            <a:endParaRPr lang="en-US" sz="1200" dirty="0"/>
          </a:p>
          <a:p>
            <a:pPr lvl="0"/>
            <a:r>
              <a:rPr lang="en-US" dirty="0"/>
              <a:t>year=29 earth </a:t>
            </a:r>
            <a:r>
              <a:rPr lang="en-US" dirty="0" smtClean="0"/>
              <a:t>years</a:t>
            </a:r>
            <a:endParaRPr lang="en-US" sz="1200" dirty="0"/>
          </a:p>
          <a:p>
            <a:pPr lvl="0"/>
            <a:r>
              <a:rPr lang="en-US" dirty="0"/>
              <a:t>least dense (would float in water)</a:t>
            </a:r>
            <a:endParaRPr lang="en-US" sz="1200" dirty="0"/>
          </a:p>
          <a:p>
            <a:pPr lvl="0"/>
            <a:r>
              <a:rPr lang="en-US" dirty="0"/>
              <a:t>Rings of dust and rock</a:t>
            </a:r>
            <a:endParaRPr lang="en-US" sz="1200" dirty="0"/>
          </a:p>
          <a:p>
            <a:pPr lvl="0"/>
            <a:r>
              <a:rPr lang="en-US" dirty="0"/>
              <a:t>Made of helium and hydrogen</a:t>
            </a:r>
            <a:endParaRPr lang="en-US" sz="1200" dirty="0"/>
          </a:p>
          <a:p>
            <a:pPr lvl="0"/>
            <a:r>
              <a:rPr lang="en-US" dirty="0"/>
              <a:t>Giant lightning storms the size of the US</a:t>
            </a:r>
            <a:endParaRPr lang="en-US" sz="1200" dirty="0"/>
          </a:p>
          <a:p>
            <a:pPr lvl="0"/>
            <a:r>
              <a:rPr lang="en-US" dirty="0" smtClean="0"/>
              <a:t>50+ </a:t>
            </a:r>
            <a:r>
              <a:rPr lang="en-US" dirty="0"/>
              <a:t>moons</a:t>
            </a:r>
            <a:endParaRPr lang="en-US" sz="1200" dirty="0"/>
          </a:p>
          <a:p>
            <a:pPr lvl="0"/>
            <a:r>
              <a:rPr lang="en-US" dirty="0"/>
              <a:t>Titan – largest moon</a:t>
            </a:r>
            <a:endParaRPr lang="en-US" sz="1200" dirty="0"/>
          </a:p>
          <a:p>
            <a:pPr lvl="1"/>
            <a:r>
              <a:rPr lang="en-US" dirty="0"/>
              <a:t>(has atmosphere with nitrogen on it and maybe life?)</a:t>
            </a:r>
            <a:endParaRPr lang="en-US" sz="1100" dirty="0"/>
          </a:p>
          <a:p>
            <a:pPr lvl="1"/>
            <a:r>
              <a:rPr lang="en-US" dirty="0"/>
              <a:t>Visited by Huygens probe (European)</a:t>
            </a:r>
            <a:endParaRPr lang="en-US" sz="1100" dirty="0"/>
          </a:p>
          <a:p>
            <a:endParaRPr lang="en-US" dirty="0"/>
          </a:p>
        </p:txBody>
      </p:sp>
      <p:pic>
        <p:nvPicPr>
          <p:cNvPr id="2" name="Picture 1"/>
          <p:cNvPicPr>
            <a:picLocks noChangeAspect="1"/>
          </p:cNvPicPr>
          <p:nvPr/>
        </p:nvPicPr>
        <p:blipFill>
          <a:blip r:embed="rId4"/>
          <a:stretch>
            <a:fillRect/>
          </a:stretch>
        </p:blipFill>
        <p:spPr>
          <a:xfrm>
            <a:off x="7348950" y="4151452"/>
            <a:ext cx="1337850" cy="1938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Uranus </a:t>
            </a:r>
            <a:endParaRPr lang="en-US" dirty="0"/>
          </a:p>
        </p:txBody>
      </p:sp>
      <p:pic>
        <p:nvPicPr>
          <p:cNvPr id="69634" name="Picture 2"/>
          <p:cNvPicPr>
            <a:picLocks noGrp="1" noChangeAspect="1" noChangeArrowheads="1"/>
          </p:cNvPicPr>
          <p:nvPr>
            <p:ph idx="1"/>
          </p:nvPr>
        </p:nvPicPr>
        <p:blipFill>
          <a:blip r:embed="rId3" cstate="print"/>
          <a:srcRect/>
          <a:stretch>
            <a:fillRect/>
          </a:stretch>
        </p:blipFill>
        <p:spPr bwMode="auto">
          <a:xfrm>
            <a:off x="457200" y="1141753"/>
            <a:ext cx="7620000" cy="5916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Spins sideways</a:t>
            </a:r>
            <a:endParaRPr lang="en-US" dirty="0"/>
          </a:p>
        </p:txBody>
      </p:sp>
      <p:pic>
        <p:nvPicPr>
          <p:cNvPr id="70658" name="Picture 2"/>
          <p:cNvPicPr>
            <a:picLocks noGrp="1" noChangeAspect="1" noChangeArrowheads="1"/>
          </p:cNvPicPr>
          <p:nvPr>
            <p:ph idx="1"/>
          </p:nvPr>
        </p:nvPicPr>
        <p:blipFill>
          <a:blip r:embed="rId3" cstate="print"/>
          <a:srcRect/>
          <a:stretch>
            <a:fillRect/>
          </a:stretch>
        </p:blipFill>
        <p:spPr bwMode="auto">
          <a:xfrm>
            <a:off x="1600200" y="1405732"/>
            <a:ext cx="5486400" cy="5361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Moon- Mimas… makers of Star Wars used this moon as a model for the death star</a:t>
            </a:r>
            <a:endParaRPr lang="en-US" dirty="0"/>
          </a:p>
        </p:txBody>
      </p:sp>
      <p:pic>
        <p:nvPicPr>
          <p:cNvPr id="1026" name="Picture 2" descr="Image result for uranus mim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2332037"/>
            <a:ext cx="804615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285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Uranus</a:t>
            </a:r>
            <a:endParaRPr lang="en-US" dirty="0"/>
          </a:p>
        </p:txBody>
      </p:sp>
      <p:sp>
        <p:nvSpPr>
          <p:cNvPr id="3" name="Content Placeholder 2"/>
          <p:cNvSpPr>
            <a:spLocks noGrp="1"/>
          </p:cNvSpPr>
          <p:nvPr>
            <p:ph idx="1"/>
          </p:nvPr>
        </p:nvSpPr>
        <p:spPr>
          <a:xfrm>
            <a:off x="457200" y="1600200"/>
            <a:ext cx="6934200" cy="4800600"/>
          </a:xfrm>
        </p:spPr>
        <p:txBody>
          <a:bodyPr>
            <a:normAutofit fontScale="92500"/>
          </a:bodyPr>
          <a:lstStyle/>
          <a:p>
            <a:pPr lvl="0"/>
            <a:r>
              <a:rPr lang="en-US" dirty="0"/>
              <a:t>Day= 17 </a:t>
            </a:r>
            <a:r>
              <a:rPr lang="en-US" dirty="0" err="1"/>
              <a:t>hrs</a:t>
            </a:r>
            <a:endParaRPr lang="en-US" dirty="0"/>
          </a:p>
          <a:p>
            <a:pPr lvl="0"/>
            <a:r>
              <a:rPr lang="en-US" dirty="0"/>
              <a:t>Year= 83 years</a:t>
            </a:r>
          </a:p>
          <a:p>
            <a:pPr lvl="0"/>
            <a:r>
              <a:rPr lang="en-US" dirty="0"/>
              <a:t>Retrograde rotation</a:t>
            </a:r>
          </a:p>
          <a:p>
            <a:pPr lvl="0"/>
            <a:r>
              <a:rPr lang="en-US" dirty="0"/>
              <a:t>“sideways” planet due to 98* tilt of axis</a:t>
            </a:r>
          </a:p>
          <a:p>
            <a:pPr lvl="0"/>
            <a:r>
              <a:rPr lang="en-US" dirty="0"/>
              <a:t>named </a:t>
            </a:r>
            <a:r>
              <a:rPr lang="en-US"/>
              <a:t>after </a:t>
            </a:r>
            <a:r>
              <a:rPr lang="en-US" smtClean="0"/>
              <a:t>Greek </a:t>
            </a:r>
            <a:r>
              <a:rPr lang="en-US" dirty="0"/>
              <a:t>god of Titans</a:t>
            </a:r>
          </a:p>
          <a:p>
            <a:pPr lvl="0"/>
            <a:r>
              <a:rPr lang="en-US" dirty="0"/>
              <a:t>27 moons (none of interest</a:t>
            </a:r>
            <a:r>
              <a:rPr lang="en-US" dirty="0" smtClean="0"/>
              <a:t>)</a:t>
            </a:r>
          </a:p>
          <a:p>
            <a:pPr lvl="0"/>
            <a:r>
              <a:rPr lang="en-US" dirty="0" smtClean="0"/>
              <a:t>Methane gas give it blue-green color (methane absorbs red and yellow light)</a:t>
            </a:r>
            <a:endParaRPr lang="en-US" dirty="0"/>
          </a:p>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066800"/>
            <a:ext cx="1857375" cy="2209800"/>
          </a:xfrm>
          <a:prstGeom prst="rect">
            <a:avLst/>
          </a:prstGeom>
          <a:solidFill>
            <a:schemeClr val="accent5"/>
          </a:solidFill>
          <a:ln>
            <a:noFill/>
          </a:ln>
          <a:effectLst/>
        </p:spPr>
      </p:pic>
      <p:pic>
        <p:nvPicPr>
          <p:cNvPr id="4" name="Picture 3"/>
          <p:cNvPicPr>
            <a:picLocks noChangeAspect="1"/>
          </p:cNvPicPr>
          <p:nvPr/>
        </p:nvPicPr>
        <p:blipFill>
          <a:blip r:embed="rId4"/>
          <a:stretch>
            <a:fillRect/>
          </a:stretch>
        </p:blipFill>
        <p:spPr>
          <a:xfrm>
            <a:off x="7158037" y="3479469"/>
            <a:ext cx="1528763" cy="2718462"/>
          </a:xfrm>
          <a:prstGeom prst="rect">
            <a:avLst/>
          </a:prstGeom>
        </p:spPr>
      </p:pic>
    </p:spTree>
    <p:extLst>
      <p:ext uri="{BB962C8B-B14F-4D97-AF65-F5344CB8AC3E}">
        <p14:creationId xmlns:p14="http://schemas.microsoft.com/office/powerpoint/2010/main" val="363529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Neptune</a:t>
            </a:r>
            <a:endParaRPr lang="en-US" dirty="0"/>
          </a:p>
        </p:txBody>
      </p:sp>
      <p:pic>
        <p:nvPicPr>
          <p:cNvPr id="71682" name="Picture 2"/>
          <p:cNvPicPr>
            <a:picLocks noGrp="1" noChangeAspect="1" noChangeArrowheads="1"/>
          </p:cNvPicPr>
          <p:nvPr>
            <p:ph idx="1"/>
          </p:nvPr>
        </p:nvPicPr>
        <p:blipFill>
          <a:blip r:embed="rId3" cstate="print"/>
          <a:srcRect/>
          <a:stretch>
            <a:fillRect/>
          </a:stretch>
        </p:blipFill>
        <p:spPr bwMode="auto">
          <a:xfrm>
            <a:off x="1524000" y="1240631"/>
            <a:ext cx="5715000" cy="561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dark spot- massive tornado</a:t>
            </a:r>
            <a:endParaRPr lang="en-US" dirty="0"/>
          </a:p>
        </p:txBody>
      </p:sp>
      <p:pic>
        <p:nvPicPr>
          <p:cNvPr id="72706" name="Picture 2"/>
          <p:cNvPicPr>
            <a:picLocks noGrp="1" noChangeAspect="1" noChangeArrowheads="1"/>
          </p:cNvPicPr>
          <p:nvPr>
            <p:ph idx="1"/>
          </p:nvPr>
        </p:nvPicPr>
        <p:blipFill>
          <a:blip r:embed="rId3" cstate="print"/>
          <a:srcRect/>
          <a:stretch>
            <a:fillRect/>
          </a:stretch>
        </p:blipFill>
        <p:spPr bwMode="auto">
          <a:xfrm>
            <a:off x="1752600" y="1366975"/>
            <a:ext cx="5105399" cy="55748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a:t>
            </a:r>
            <a:endParaRPr lang="en-US" dirty="0"/>
          </a:p>
        </p:txBody>
      </p:sp>
      <p:pic>
        <p:nvPicPr>
          <p:cNvPr id="43010" name="Picture 2"/>
          <p:cNvPicPr>
            <a:picLocks noGrp="1" noChangeAspect="1" noChangeArrowheads="1"/>
          </p:cNvPicPr>
          <p:nvPr>
            <p:ph idx="1"/>
          </p:nvPr>
        </p:nvPicPr>
        <p:blipFill>
          <a:blip r:embed="rId3" cstate="print"/>
          <a:srcRect/>
          <a:stretch>
            <a:fillRect/>
          </a:stretch>
        </p:blipFill>
        <p:spPr bwMode="auto">
          <a:xfrm>
            <a:off x="2195277" y="1362091"/>
            <a:ext cx="4586523" cy="51911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Neptune compared to earth</a:t>
            </a:r>
            <a:endParaRPr lang="en-US" dirty="0"/>
          </a:p>
        </p:txBody>
      </p:sp>
      <p:pic>
        <p:nvPicPr>
          <p:cNvPr id="73730" name="Picture 2"/>
          <p:cNvPicPr>
            <a:picLocks noGrp="1" noChangeAspect="1" noChangeArrowheads="1"/>
          </p:cNvPicPr>
          <p:nvPr>
            <p:ph idx="1"/>
          </p:nvPr>
        </p:nvPicPr>
        <p:blipFill>
          <a:blip r:embed="rId3" cstate="print"/>
          <a:srcRect/>
          <a:stretch>
            <a:fillRect/>
          </a:stretch>
        </p:blipFill>
        <p:spPr bwMode="auto">
          <a:xfrm>
            <a:off x="946082" y="1200531"/>
            <a:ext cx="7359718" cy="55050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Wind speeds faster than the speed of sound!</a:t>
            </a:r>
            <a:endParaRPr lang="en-US" dirty="0"/>
          </a:p>
        </p:txBody>
      </p:sp>
      <p:pic>
        <p:nvPicPr>
          <p:cNvPr id="74754" name="Picture 2"/>
          <p:cNvPicPr>
            <a:picLocks noGrp="1" noChangeAspect="1" noChangeArrowheads="1"/>
          </p:cNvPicPr>
          <p:nvPr>
            <p:ph idx="1"/>
          </p:nvPr>
        </p:nvPicPr>
        <p:blipFill>
          <a:blip r:embed="rId3" cstate="print"/>
          <a:srcRect/>
          <a:stretch>
            <a:fillRect/>
          </a:stretch>
        </p:blipFill>
        <p:spPr bwMode="auto">
          <a:xfrm>
            <a:off x="1121748" y="1548227"/>
            <a:ext cx="6117252" cy="53097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Triton--Neptune’s biggest moon</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50373"/>
            <a:ext cx="6396680" cy="5379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2563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282" y="381000"/>
            <a:ext cx="2200275" cy="2085975"/>
          </a:xfrm>
          <a:prstGeom prst="rect">
            <a:avLst/>
          </a:prstGeom>
          <a:solidFill>
            <a:schemeClr val="accent5"/>
          </a:solidFill>
          <a:ln>
            <a:noFill/>
          </a:ln>
          <a:effectLst/>
        </p:spPr>
      </p:pic>
      <p:sp>
        <p:nvSpPr>
          <p:cNvPr id="2" name="Title 1"/>
          <p:cNvSpPr>
            <a:spLocks noGrp="1"/>
          </p:cNvSpPr>
          <p:nvPr>
            <p:ph type="title"/>
          </p:nvPr>
        </p:nvSpPr>
        <p:spPr>
          <a:xfrm>
            <a:off x="457200" y="193674"/>
            <a:ext cx="8229600" cy="563562"/>
          </a:xfrm>
        </p:spPr>
        <p:txBody>
          <a:bodyPr>
            <a:normAutofit fontScale="90000"/>
          </a:bodyPr>
          <a:lstStyle/>
          <a:p>
            <a:r>
              <a:rPr lang="en-US" dirty="0" smtClean="0"/>
              <a:t>Neptune </a:t>
            </a:r>
            <a:endParaRPr lang="en-US" dirty="0"/>
          </a:p>
        </p:txBody>
      </p:sp>
      <p:sp>
        <p:nvSpPr>
          <p:cNvPr id="3" name="Content Placeholder 2"/>
          <p:cNvSpPr>
            <a:spLocks noGrp="1"/>
          </p:cNvSpPr>
          <p:nvPr>
            <p:ph idx="1"/>
          </p:nvPr>
        </p:nvSpPr>
        <p:spPr>
          <a:xfrm>
            <a:off x="457200" y="944562"/>
            <a:ext cx="6934200" cy="5181601"/>
          </a:xfrm>
        </p:spPr>
        <p:txBody>
          <a:bodyPr>
            <a:normAutofit fontScale="85000" lnSpcReduction="20000"/>
          </a:bodyPr>
          <a:lstStyle/>
          <a:p>
            <a:pPr lvl="0"/>
            <a:r>
              <a:rPr lang="en-US" dirty="0"/>
              <a:t>8</a:t>
            </a:r>
            <a:r>
              <a:rPr lang="en-US" baseline="30000" dirty="0"/>
              <a:t>th</a:t>
            </a:r>
            <a:r>
              <a:rPr lang="en-US" dirty="0"/>
              <a:t> planet  day=16hr year=163 </a:t>
            </a:r>
            <a:r>
              <a:rPr lang="en-US" dirty="0" err="1"/>
              <a:t>yrs</a:t>
            </a:r>
            <a:endParaRPr lang="en-US" sz="1200" dirty="0"/>
          </a:p>
          <a:p>
            <a:pPr lvl="0"/>
            <a:r>
              <a:rPr lang="en-US" dirty="0"/>
              <a:t>named after Roman god of sea</a:t>
            </a:r>
            <a:endParaRPr lang="en-US" sz="1200" dirty="0"/>
          </a:p>
          <a:p>
            <a:pPr lvl="0"/>
            <a:r>
              <a:rPr lang="en-US" dirty="0"/>
              <a:t>Frozen methane gas gives it a whitish blue green color</a:t>
            </a:r>
            <a:endParaRPr lang="en-US" sz="1200" dirty="0"/>
          </a:p>
          <a:p>
            <a:pPr lvl="0"/>
            <a:r>
              <a:rPr lang="en-US" dirty="0"/>
              <a:t>System of faint rings</a:t>
            </a:r>
            <a:endParaRPr lang="en-US" sz="1200" dirty="0"/>
          </a:p>
          <a:p>
            <a:pPr lvl="0"/>
            <a:r>
              <a:rPr lang="en-US" dirty="0"/>
              <a:t>Great dark spot—massive tornado</a:t>
            </a:r>
            <a:endParaRPr lang="en-US" sz="1200" dirty="0"/>
          </a:p>
          <a:p>
            <a:pPr lvl="0"/>
            <a:r>
              <a:rPr lang="en-US" dirty="0"/>
              <a:t>Winds blow 1200 mph (almost 2x the speed of sound!)</a:t>
            </a:r>
            <a:endParaRPr lang="en-US" sz="1200" dirty="0"/>
          </a:p>
          <a:p>
            <a:pPr lvl="0"/>
            <a:r>
              <a:rPr lang="en-US" dirty="0"/>
              <a:t>It may rain diamonds in atmosphere</a:t>
            </a:r>
            <a:endParaRPr lang="en-US" sz="1200" dirty="0"/>
          </a:p>
          <a:p>
            <a:pPr lvl="0"/>
            <a:r>
              <a:rPr lang="en-US" dirty="0"/>
              <a:t>13 moons</a:t>
            </a:r>
            <a:endParaRPr lang="en-US" sz="1200" dirty="0"/>
          </a:p>
          <a:p>
            <a:pPr lvl="1"/>
            <a:r>
              <a:rPr lang="en-US" dirty="0"/>
              <a:t>Triton-largest moon</a:t>
            </a:r>
            <a:endParaRPr lang="en-US" sz="1100" dirty="0"/>
          </a:p>
          <a:p>
            <a:pPr lvl="1"/>
            <a:r>
              <a:rPr lang="en-US" dirty="0"/>
              <a:t>Nitrogen </a:t>
            </a:r>
            <a:r>
              <a:rPr lang="en-US" dirty="0" err="1"/>
              <a:t>geisers</a:t>
            </a:r>
            <a:r>
              <a:rPr lang="en-US" dirty="0"/>
              <a:t> and water/ammonia eruptions</a:t>
            </a:r>
            <a:endParaRPr lang="en-US" sz="1100" dirty="0"/>
          </a:p>
          <a:p>
            <a:pPr lvl="1"/>
            <a:r>
              <a:rPr lang="en-US" dirty="0"/>
              <a:t>Coldest body in the solar system</a:t>
            </a:r>
            <a:endParaRPr lang="en-US" sz="1100" dirty="0"/>
          </a:p>
          <a:p>
            <a:endParaRPr lang="en-US" dirty="0"/>
          </a:p>
        </p:txBody>
      </p:sp>
      <p:pic>
        <p:nvPicPr>
          <p:cNvPr id="4" name="Picture 3"/>
          <p:cNvPicPr>
            <a:picLocks noChangeAspect="1"/>
          </p:cNvPicPr>
          <p:nvPr/>
        </p:nvPicPr>
        <p:blipFill>
          <a:blip r:embed="rId4"/>
          <a:stretch>
            <a:fillRect/>
          </a:stretch>
        </p:blipFill>
        <p:spPr>
          <a:xfrm>
            <a:off x="7183910" y="3657600"/>
            <a:ext cx="1552710" cy="2252662"/>
          </a:xfrm>
          <a:prstGeom prst="rect">
            <a:avLst/>
          </a:prstGeom>
        </p:spPr>
      </p:pic>
    </p:spTree>
    <p:extLst>
      <p:ext uri="{BB962C8B-B14F-4D97-AF65-F5344CB8AC3E}">
        <p14:creationId xmlns:p14="http://schemas.microsoft.com/office/powerpoint/2010/main" val="225328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heplanets.org/wp-content/uploads/2014/09/Kuiperbe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6" y="845616"/>
            <a:ext cx="8859554" cy="5783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47800" y="228600"/>
            <a:ext cx="6208431" cy="766405"/>
          </a:xfrm>
        </p:spPr>
        <p:txBody>
          <a:bodyPr/>
          <a:lstStyle/>
          <a:p>
            <a:r>
              <a:rPr lang="en-US" dirty="0" smtClean="0"/>
              <a:t>KUIPER BELT OBJECTS</a:t>
            </a:r>
            <a:endParaRPr lang="en-US" dirty="0"/>
          </a:p>
        </p:txBody>
      </p:sp>
    </p:spTree>
    <p:extLst>
      <p:ext uri="{BB962C8B-B14F-4D97-AF65-F5344CB8AC3E}">
        <p14:creationId xmlns:p14="http://schemas.microsoft.com/office/powerpoint/2010/main" val="2554574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Elliptical plane past Neptune filled with icy </a:t>
            </a:r>
            <a:r>
              <a:rPr lang="en-US" dirty="0" smtClean="0"/>
              <a:t>objects</a:t>
            </a:r>
          </a:p>
          <a:p>
            <a:r>
              <a:rPr lang="en-US" dirty="0" smtClean="0"/>
              <a:t>Doughnut shaped</a:t>
            </a:r>
          </a:p>
          <a:p>
            <a:r>
              <a:rPr lang="en-US" dirty="0" smtClean="0"/>
              <a:t>Short period comets come from here</a:t>
            </a:r>
            <a:endParaRPr lang="en-US" dirty="0"/>
          </a:p>
        </p:txBody>
      </p:sp>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Kuiper Belt Objects</a:t>
            </a:r>
            <a:endParaRPr lang="en-US" dirty="0"/>
          </a:p>
        </p:txBody>
      </p:sp>
    </p:spTree>
    <p:extLst>
      <p:ext uri="{BB962C8B-B14F-4D97-AF65-F5344CB8AC3E}">
        <p14:creationId xmlns:p14="http://schemas.microsoft.com/office/powerpoint/2010/main" val="9876704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Kuiper Belt Objects</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pPr marL="0" lvl="0" indent="0">
              <a:buNone/>
            </a:pPr>
            <a:r>
              <a:rPr lang="en-US" dirty="0" smtClean="0"/>
              <a:t>PLUTO</a:t>
            </a:r>
          </a:p>
          <a:p>
            <a:pPr lvl="0"/>
            <a:r>
              <a:rPr lang="en-US" dirty="0" err="1" smtClean="0"/>
              <a:t>planetesimal</a:t>
            </a:r>
            <a:r>
              <a:rPr lang="en-US" dirty="0" smtClean="0"/>
              <a:t> </a:t>
            </a:r>
            <a:r>
              <a:rPr lang="en-US" dirty="0"/>
              <a:t>/ dwarf planet</a:t>
            </a:r>
          </a:p>
          <a:p>
            <a:pPr lvl="0"/>
            <a:r>
              <a:rPr lang="en-US" dirty="0"/>
              <a:t>day= 6 days</a:t>
            </a:r>
          </a:p>
          <a:p>
            <a:pPr lvl="0"/>
            <a:r>
              <a:rPr lang="en-US" dirty="0"/>
              <a:t>year= 248 </a:t>
            </a:r>
            <a:r>
              <a:rPr lang="en-US" dirty="0" err="1"/>
              <a:t>yrs</a:t>
            </a:r>
            <a:endParaRPr lang="en-US" dirty="0"/>
          </a:p>
          <a:p>
            <a:pPr lvl="0"/>
            <a:r>
              <a:rPr lang="en-US" dirty="0"/>
              <a:t>named after Roman god of underworld</a:t>
            </a:r>
          </a:p>
          <a:p>
            <a:pPr lvl="0"/>
            <a:r>
              <a:rPr lang="en-US" dirty="0"/>
              <a:t>composed of rock, ice, and frozen </a:t>
            </a:r>
            <a:r>
              <a:rPr lang="en-US" dirty="0" smtClean="0"/>
              <a:t>gases</a:t>
            </a:r>
          </a:p>
          <a:p>
            <a:pPr lvl="0"/>
            <a:r>
              <a:rPr lang="en-US" dirty="0" smtClean="0"/>
              <a:t>Has 5 moons</a:t>
            </a:r>
            <a:endParaRPr lang="en-US" dirty="0"/>
          </a:p>
          <a:p>
            <a:pPr lvl="0"/>
            <a:r>
              <a:rPr lang="en-US" dirty="0" err="1"/>
              <a:t>charon</a:t>
            </a:r>
            <a:r>
              <a:rPr lang="en-US" dirty="0"/>
              <a:t>- moon that is ½ size of its planet</a:t>
            </a:r>
          </a:p>
          <a:p>
            <a:pPr lvl="0"/>
            <a:r>
              <a:rPr lang="en-US" dirty="0"/>
              <a:t>very little atmosphere</a:t>
            </a:r>
          </a:p>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990600"/>
            <a:ext cx="17430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5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apod.nasa.gov/apod/image/0809/haumea_nasa_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98699"/>
            <a:ext cx="6978315"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6687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Pluto </a:t>
            </a:r>
            <a:endParaRPr lang="en-US" dirty="0"/>
          </a:p>
        </p:txBody>
      </p:sp>
      <p:pic>
        <p:nvPicPr>
          <p:cNvPr id="1026" name="Picture 2" descr="http://www.slate.com/content/dam/slate/blogs/bad_astronomy/2015/07/14/pluto_color_beforeclosestapproach.jpg.CROP.original-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295400"/>
            <a:ext cx="5619750" cy="5419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8800" y="990600"/>
            <a:ext cx="5664910" cy="6090843"/>
          </a:xfrm>
          <a:prstGeom prst="rect">
            <a:avLst/>
          </a:prstGeom>
        </p:spPr>
      </p:pic>
      <p:sp>
        <p:nvSpPr>
          <p:cNvPr id="2" name="Title 1"/>
          <p:cNvSpPr>
            <a:spLocks noGrp="1"/>
          </p:cNvSpPr>
          <p:nvPr>
            <p:ph type="title"/>
          </p:nvPr>
        </p:nvSpPr>
        <p:spPr/>
        <p:txBody>
          <a:bodyPr/>
          <a:lstStyle/>
          <a:p>
            <a:r>
              <a:rPr lang="en-US" dirty="0" smtClean="0"/>
              <a:t>Super duper x-ray vision revealed..</a:t>
            </a:r>
            <a:endParaRPr lang="en-US" dirty="0"/>
          </a:p>
        </p:txBody>
      </p:sp>
    </p:spTree>
    <p:extLst>
      <p:ext uri="{BB962C8B-B14F-4D97-AF65-F5344CB8AC3E}">
        <p14:creationId xmlns:p14="http://schemas.microsoft.com/office/powerpoint/2010/main" val="38724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4034" name="Picture 2"/>
          <p:cNvPicPr>
            <a:picLocks noGrp="1" noChangeAspect="1" noChangeArrowheads="1"/>
          </p:cNvPicPr>
          <p:nvPr>
            <p:ph idx="1"/>
          </p:nvPr>
        </p:nvPicPr>
        <p:blipFill>
          <a:blip r:embed="rId3" cstate="print"/>
          <a:srcRect/>
          <a:stretch>
            <a:fillRect/>
          </a:stretch>
        </p:blipFill>
        <p:spPr bwMode="auto">
          <a:xfrm>
            <a:off x="1905000" y="152400"/>
            <a:ext cx="5848294" cy="6821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of </a:t>
            </a:r>
            <a:r>
              <a:rPr lang="en-US" dirty="0" err="1" smtClean="0"/>
              <a:t>pluto</a:t>
            </a:r>
            <a:r>
              <a:rPr lang="en-US" dirty="0" smtClean="0"/>
              <a:t> and its moon </a:t>
            </a:r>
            <a:r>
              <a:rPr lang="en-US" dirty="0" err="1" smtClean="0"/>
              <a:t>charon</a:t>
            </a:r>
            <a:endParaRPr lang="en-US" dirty="0"/>
          </a:p>
        </p:txBody>
      </p:sp>
      <p:pic>
        <p:nvPicPr>
          <p:cNvPr id="76802" name="Picture 2"/>
          <p:cNvPicPr>
            <a:picLocks noGrp="1" noChangeAspect="1" noChangeArrowheads="1"/>
          </p:cNvPicPr>
          <p:nvPr>
            <p:ph idx="1"/>
          </p:nvPr>
        </p:nvPicPr>
        <p:blipFill>
          <a:blip r:embed="rId3" cstate="print"/>
          <a:srcRect/>
          <a:stretch>
            <a:fillRect/>
          </a:stretch>
        </p:blipFill>
        <p:spPr bwMode="auto">
          <a:xfrm>
            <a:off x="300605" y="1277092"/>
            <a:ext cx="8386611" cy="55809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SEDNA</a:t>
            </a:r>
            <a:endParaRPr lang="en-US" dirty="0"/>
          </a:p>
        </p:txBody>
      </p:sp>
      <p:pic>
        <p:nvPicPr>
          <p:cNvPr id="2050" name="Picture 2" descr="http://solarviews.com/images/PIA0556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5486400" cy="5389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966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of Eris</a:t>
            </a:r>
            <a:endParaRPr lang="en-US" dirty="0"/>
          </a:p>
        </p:txBody>
      </p:sp>
      <p:pic>
        <p:nvPicPr>
          <p:cNvPr id="1026" name="Picture 2" descr="https://upload.wikimedia.org/wikipedia/commons/5/5b/Eris_and_dysnomi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25973"/>
            <a:ext cx="4724400" cy="4699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crab0.astr.nthu.edu.tw/~hchang/ga2/f0701-ErisOrb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581" y="76200"/>
            <a:ext cx="8078838"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00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Haumea – no real pics yet</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upload.wikimedia.org/wikipedia/commons/9/95/Haumea,_Celest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1600200"/>
            <a:ext cx="9356725" cy="469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177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Makemake</a:t>
            </a:r>
            <a:r>
              <a:rPr lang="en-US" dirty="0" smtClean="0"/>
              <a:t> (</a:t>
            </a:r>
            <a:r>
              <a:rPr lang="en-US" dirty="0" err="1" smtClean="0"/>
              <a:t>mah</a:t>
            </a:r>
            <a:r>
              <a:rPr lang="en-US" dirty="0" smtClean="0"/>
              <a:t> kay </a:t>
            </a:r>
            <a:r>
              <a:rPr lang="en-US" dirty="0" err="1" smtClean="0"/>
              <a:t>mah</a:t>
            </a:r>
            <a:r>
              <a:rPr lang="en-US" dirty="0" smtClean="0"/>
              <a:t> kay)</a:t>
            </a:r>
            <a:endParaRPr lang="en-US" dirty="0"/>
          </a:p>
        </p:txBody>
      </p:sp>
      <p:sp>
        <p:nvSpPr>
          <p:cNvPr id="3" name="Content Placeholder 2"/>
          <p:cNvSpPr>
            <a:spLocks noGrp="1"/>
          </p:cNvSpPr>
          <p:nvPr>
            <p:ph idx="1"/>
          </p:nvPr>
        </p:nvSpPr>
        <p:spPr/>
        <p:txBody>
          <a:bodyPr/>
          <a:lstStyle/>
          <a:p>
            <a:r>
              <a:rPr lang="en-US" dirty="0" smtClean="0"/>
              <a:t>We have no real pictures yet</a:t>
            </a:r>
            <a:endParaRPr lang="en-US" dirty="0"/>
          </a:p>
        </p:txBody>
      </p:sp>
      <p:pic>
        <p:nvPicPr>
          <p:cNvPr id="3074" name="Picture 2" descr="http://cdn.phys.org/newman/gfx/news/hires/2011/2-astronomers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6991299" cy="440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9548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Kuiper Belt Objects</a:t>
            </a:r>
            <a:br>
              <a:rPr lang="en-US" dirty="0"/>
            </a:br>
            <a:endParaRPr lang="en-US" dirty="0"/>
          </a:p>
        </p:txBody>
      </p:sp>
      <p:sp>
        <p:nvSpPr>
          <p:cNvPr id="3" name="Content Placeholder 2"/>
          <p:cNvSpPr>
            <a:spLocks noGrp="1"/>
          </p:cNvSpPr>
          <p:nvPr>
            <p:ph idx="1"/>
          </p:nvPr>
        </p:nvSpPr>
        <p:spPr/>
        <p:txBody>
          <a:bodyPr/>
          <a:lstStyle/>
          <a:p>
            <a:r>
              <a:rPr lang="en-US" dirty="0" smtClean="0"/>
              <a:t>SEDNA – 10, 500 year orbit</a:t>
            </a:r>
          </a:p>
          <a:p>
            <a:r>
              <a:rPr lang="en-US" dirty="0" smtClean="0"/>
              <a:t>ERIS – 580 year orbit, bigger than </a:t>
            </a:r>
            <a:r>
              <a:rPr lang="en-US" dirty="0" err="1" smtClean="0"/>
              <a:t>pluto</a:t>
            </a:r>
            <a:endParaRPr lang="en-US" dirty="0" smtClean="0"/>
          </a:p>
          <a:p>
            <a:r>
              <a:rPr lang="en-US" dirty="0" smtClean="0"/>
              <a:t>HAUMEA – egg shaped</a:t>
            </a:r>
          </a:p>
          <a:p>
            <a:r>
              <a:rPr lang="en-US" dirty="0" smtClean="0"/>
              <a:t>MAKEMAKE – 2/3 size of </a:t>
            </a:r>
            <a:r>
              <a:rPr lang="en-US" dirty="0" err="1" smtClean="0"/>
              <a:t>pluto</a:t>
            </a:r>
            <a:endParaRPr lang="en-US" dirty="0"/>
          </a:p>
        </p:txBody>
      </p:sp>
    </p:spTree>
    <p:extLst>
      <p:ext uri="{BB962C8B-B14F-4D97-AF65-F5344CB8AC3E}">
        <p14:creationId xmlns:p14="http://schemas.microsoft.com/office/powerpoint/2010/main" val="33671369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cdn.phys.org/newman/gfx/news/hires/2015/1-whatisadwar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5" y="179408"/>
            <a:ext cx="8969415" cy="615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580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5973" y="3551238"/>
            <a:ext cx="5788152" cy="940526"/>
          </a:xfrm>
        </p:spPr>
        <p:txBody>
          <a:bodyPr/>
          <a:lstStyle/>
          <a:p>
            <a:r>
              <a:rPr lang="en-US" dirty="0" smtClean="0"/>
              <a:t>OORT CLOUD</a:t>
            </a:r>
            <a:endParaRPr lang="en-US" dirty="0"/>
          </a:p>
        </p:txBody>
      </p:sp>
      <p:sp>
        <p:nvSpPr>
          <p:cNvPr id="3" name="Content Placeholder 2"/>
          <p:cNvSpPr>
            <a:spLocks noGrp="1"/>
          </p:cNvSpPr>
          <p:nvPr>
            <p:ph idx="1"/>
          </p:nvPr>
        </p:nvSpPr>
        <p:spPr>
          <a:xfrm>
            <a:off x="228600" y="609600"/>
            <a:ext cx="3429000" cy="5562600"/>
          </a:xfrm>
        </p:spPr>
        <p:txBody>
          <a:bodyPr>
            <a:normAutofit fontScale="92500" lnSpcReduction="20000"/>
          </a:bodyPr>
          <a:lstStyle/>
          <a:p>
            <a:endParaRPr lang="en-US" dirty="0" smtClean="0"/>
          </a:p>
          <a:p>
            <a:r>
              <a:rPr lang="en-US" dirty="0" smtClean="0"/>
              <a:t>SPHERICAL SHAPED ZONE</a:t>
            </a:r>
          </a:p>
          <a:p>
            <a:r>
              <a:rPr lang="en-US" dirty="0" smtClean="0"/>
              <a:t>THE DONUT SHAPED THING IS THE KUIPER BELT</a:t>
            </a:r>
          </a:p>
          <a:p>
            <a:r>
              <a:rPr lang="en-US" dirty="0" smtClean="0"/>
              <a:t>CONTAINS ICY OBJECTS EVEN FURTHER OUT </a:t>
            </a:r>
          </a:p>
          <a:p>
            <a:r>
              <a:rPr lang="en-US" dirty="0" smtClean="0"/>
              <a:t>THIS IS AS FAR AS THE SUN’S GRAVITY CAN REACH</a:t>
            </a:r>
          </a:p>
          <a:p>
            <a:endParaRPr lang="en-US" dirty="0"/>
          </a:p>
        </p:txBody>
      </p:sp>
      <p:pic>
        <p:nvPicPr>
          <p:cNvPr id="5122" name="Picture 2" descr="http://theplanets.org/wp-content/uploads/2014/09/oort-clou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119981"/>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6200" y="196651"/>
            <a:ext cx="3941015" cy="923330"/>
          </a:xfrm>
          <a:prstGeom prst="rect">
            <a:avLst/>
          </a:prstGeom>
          <a:noFill/>
        </p:spPr>
        <p:txBody>
          <a:bodyPr wrap="none" rtlCol="0">
            <a:spAutoFit/>
          </a:bodyPr>
          <a:lstStyle/>
          <a:p>
            <a:r>
              <a:rPr lang="en-US" sz="5400" dirty="0" smtClean="0"/>
              <a:t>OORT CLOUD</a:t>
            </a:r>
            <a:endParaRPr lang="en-US" sz="5400" dirty="0"/>
          </a:p>
        </p:txBody>
      </p:sp>
    </p:spTree>
    <p:extLst>
      <p:ext uri="{BB962C8B-B14F-4D97-AF65-F5344CB8AC3E}">
        <p14:creationId xmlns:p14="http://schemas.microsoft.com/office/powerpoint/2010/main" val="3917985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5973" y="3551238"/>
            <a:ext cx="5788152" cy="940526"/>
          </a:xfrm>
        </p:spPr>
        <p:txBody>
          <a:bodyPr/>
          <a:lstStyle/>
          <a:p>
            <a:r>
              <a:rPr lang="en-US" dirty="0" smtClean="0"/>
              <a:t>OORT CLOUD</a:t>
            </a:r>
            <a:endParaRPr lang="en-US" dirty="0"/>
          </a:p>
        </p:txBody>
      </p:sp>
      <p:sp>
        <p:nvSpPr>
          <p:cNvPr id="3" name="Content Placeholder 2"/>
          <p:cNvSpPr>
            <a:spLocks noGrp="1"/>
          </p:cNvSpPr>
          <p:nvPr>
            <p:ph idx="1"/>
          </p:nvPr>
        </p:nvSpPr>
        <p:spPr>
          <a:xfrm>
            <a:off x="228600" y="609600"/>
            <a:ext cx="3429000" cy="5562600"/>
          </a:xfrm>
        </p:spPr>
        <p:txBody>
          <a:bodyPr>
            <a:normAutofit/>
          </a:bodyPr>
          <a:lstStyle/>
          <a:p>
            <a:endParaRPr lang="en-US" dirty="0" smtClean="0"/>
          </a:p>
          <a:p>
            <a:r>
              <a:rPr lang="en-US" dirty="0" smtClean="0"/>
              <a:t>Spherical cloud of icy objects further out than the Kuiper belt</a:t>
            </a:r>
            <a:endParaRPr lang="en-US" dirty="0"/>
          </a:p>
        </p:txBody>
      </p:sp>
      <p:pic>
        <p:nvPicPr>
          <p:cNvPr id="5122" name="Picture 2" descr="http://theplanets.org/wp-content/uploads/2014/09/oort-clou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119981"/>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86200" y="196651"/>
            <a:ext cx="3941015" cy="923330"/>
          </a:xfrm>
          <a:prstGeom prst="rect">
            <a:avLst/>
          </a:prstGeom>
          <a:noFill/>
        </p:spPr>
        <p:txBody>
          <a:bodyPr wrap="none" rtlCol="0">
            <a:spAutoFit/>
          </a:bodyPr>
          <a:lstStyle/>
          <a:p>
            <a:r>
              <a:rPr lang="en-US" sz="5400" dirty="0" smtClean="0"/>
              <a:t>OORT CLOUD</a:t>
            </a:r>
            <a:endParaRPr lang="en-US" sz="5400" dirty="0"/>
          </a:p>
        </p:txBody>
      </p:sp>
    </p:spTree>
    <p:extLst>
      <p:ext uri="{BB962C8B-B14F-4D97-AF65-F5344CB8AC3E}">
        <p14:creationId xmlns:p14="http://schemas.microsoft.com/office/powerpoint/2010/main" val="1625231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3"/>
          </a:xfrm>
        </p:spPr>
        <p:txBody>
          <a:bodyPr>
            <a:normAutofit fontScale="90000"/>
          </a:bodyPr>
          <a:lstStyle/>
          <a:p>
            <a:r>
              <a:rPr lang="en-US" dirty="0" smtClean="0">
                <a:hlinkClick r:id="rId3"/>
              </a:rPr>
              <a:t>Click for video</a:t>
            </a:r>
            <a:endParaRPr lang="en-US" dirty="0"/>
          </a:p>
        </p:txBody>
      </p:sp>
      <p:pic>
        <p:nvPicPr>
          <p:cNvPr id="45058" name="Picture 2">
            <a:hlinkClick r:id="rId4"/>
          </p:cNvPr>
          <p:cNvPicPr>
            <a:picLocks noGrp="1" noChangeAspect="1" noChangeArrowheads="1"/>
          </p:cNvPicPr>
          <p:nvPr>
            <p:ph idx="1"/>
          </p:nvPr>
        </p:nvPicPr>
        <p:blipFill>
          <a:blip r:embed="rId5" cstate="print"/>
          <a:srcRect/>
          <a:stretch>
            <a:fillRect/>
          </a:stretch>
        </p:blipFill>
        <p:spPr bwMode="auto">
          <a:xfrm>
            <a:off x="49061" y="914401"/>
            <a:ext cx="9067589" cy="59120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COMETS</a:t>
            </a:r>
            <a:endParaRPr lang="en-US" dirty="0"/>
          </a:p>
        </p:txBody>
      </p:sp>
      <p:sp>
        <p:nvSpPr>
          <p:cNvPr id="3" name="Content Placeholder 2"/>
          <p:cNvSpPr>
            <a:spLocks noGrp="1"/>
          </p:cNvSpPr>
          <p:nvPr>
            <p:ph idx="1"/>
          </p:nvPr>
        </p:nvSpPr>
        <p:spPr>
          <a:xfrm>
            <a:off x="457200" y="914400"/>
            <a:ext cx="8229600" cy="5211763"/>
          </a:xfrm>
        </p:spPr>
        <p:txBody>
          <a:bodyPr>
            <a:normAutofit/>
          </a:bodyPr>
          <a:lstStyle/>
          <a:p>
            <a:r>
              <a:rPr lang="en-US" b="1" u="sng" dirty="0"/>
              <a:t>Comets</a:t>
            </a:r>
            <a:r>
              <a:rPr lang="en-US" dirty="0"/>
              <a:t> – large chunk of ice, dust, frozen gas, and rock moving through space (dirty snowball)</a:t>
            </a:r>
            <a:endParaRPr lang="en-US" sz="1400" dirty="0"/>
          </a:p>
          <a:p>
            <a:pPr lvl="2"/>
            <a:r>
              <a:rPr lang="en-US" dirty="0" smtClean="0"/>
              <a:t>Usually dislodged </a:t>
            </a:r>
            <a:r>
              <a:rPr lang="en-US" dirty="0"/>
              <a:t>by the gravity of a planet passing </a:t>
            </a:r>
            <a:r>
              <a:rPr lang="en-US" dirty="0" smtClean="0"/>
              <a:t>by</a:t>
            </a:r>
          </a:p>
          <a:p>
            <a:pPr lvl="2"/>
            <a:r>
              <a:rPr lang="en-US" dirty="0" smtClean="0"/>
              <a:t>Nucleus—center </a:t>
            </a:r>
            <a:r>
              <a:rPr lang="en-US" dirty="0"/>
              <a:t>of a </a:t>
            </a:r>
            <a:r>
              <a:rPr lang="en-US" dirty="0" smtClean="0"/>
              <a:t>comet</a:t>
            </a:r>
            <a:endParaRPr lang="en-US" dirty="0"/>
          </a:p>
          <a:p>
            <a:pPr lvl="2"/>
            <a:r>
              <a:rPr lang="en-US" dirty="0"/>
              <a:t>Coma—cloud of vaporized (turned to gas) ice that surrounds the </a:t>
            </a:r>
            <a:r>
              <a:rPr lang="en-US" dirty="0" smtClean="0"/>
              <a:t>nucleus (like an atmosphere)</a:t>
            </a:r>
            <a:endParaRPr lang="en-US" dirty="0" smtClean="0"/>
          </a:p>
          <a:p>
            <a:pPr lvl="2"/>
            <a:r>
              <a:rPr lang="en-US" dirty="0" smtClean="0"/>
              <a:t>Tail—the </a:t>
            </a:r>
            <a:r>
              <a:rPr lang="en-US" dirty="0"/>
              <a:t>coma of a comet that is being blown back by solar winds</a:t>
            </a:r>
          </a:p>
          <a:p>
            <a:pPr lvl="2"/>
            <a:r>
              <a:rPr lang="en-US" dirty="0" smtClean="0"/>
              <a:t>Halley’s </a:t>
            </a:r>
            <a:r>
              <a:rPr lang="en-US" dirty="0"/>
              <a:t>Comet—short period comet (has an orbit of less than 200 years) that returns every 76 years (2061)</a:t>
            </a:r>
            <a:endParaRPr lang="en-US" sz="1100" dirty="0"/>
          </a:p>
        </p:txBody>
      </p:sp>
    </p:spTree>
    <p:extLst>
      <p:ext uri="{BB962C8B-B14F-4D97-AF65-F5344CB8AC3E}">
        <p14:creationId xmlns:p14="http://schemas.microsoft.com/office/powerpoint/2010/main" val="21149369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err="1"/>
              <a:t>Meteroids</a:t>
            </a:r>
            <a:r>
              <a:rPr lang="en-US" b="1" u="sng" dirty="0"/>
              <a:t>--</a:t>
            </a:r>
            <a:r>
              <a:rPr lang="en-US" dirty="0"/>
              <a:t>small rocks in space</a:t>
            </a:r>
            <a:br>
              <a:rPr lang="en-US" dirty="0"/>
            </a:br>
            <a:endParaRPr lang="en-US" dirty="0"/>
          </a:p>
        </p:txBody>
      </p:sp>
      <p:sp>
        <p:nvSpPr>
          <p:cNvPr id="3" name="Content Placeholder 2"/>
          <p:cNvSpPr>
            <a:spLocks noGrp="1"/>
          </p:cNvSpPr>
          <p:nvPr>
            <p:ph idx="1"/>
          </p:nvPr>
        </p:nvSpPr>
        <p:spPr/>
        <p:txBody>
          <a:bodyPr>
            <a:normAutofit/>
          </a:bodyPr>
          <a:lstStyle/>
          <a:p>
            <a:pPr lvl="0"/>
            <a:r>
              <a:rPr lang="en-US" dirty="0" smtClean="0"/>
              <a:t>made </a:t>
            </a:r>
            <a:r>
              <a:rPr lang="en-US" dirty="0"/>
              <a:t>of broken asteroids or </a:t>
            </a:r>
          </a:p>
          <a:p>
            <a:pPr lvl="0"/>
            <a:r>
              <a:rPr lang="en-US" dirty="0"/>
              <a:t>broken comets</a:t>
            </a:r>
          </a:p>
          <a:p>
            <a:endParaRPr lang="en-US" dirty="0"/>
          </a:p>
          <a:p>
            <a:endParaRPr lang="en-US" dirty="0"/>
          </a:p>
        </p:txBody>
      </p:sp>
    </p:spTree>
    <p:extLst>
      <p:ext uri="{BB962C8B-B14F-4D97-AF65-F5344CB8AC3E}">
        <p14:creationId xmlns:p14="http://schemas.microsoft.com/office/powerpoint/2010/main" val="47571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16162"/>
          </a:xfrm>
        </p:spPr>
        <p:txBody>
          <a:bodyPr>
            <a:normAutofit fontScale="90000"/>
          </a:bodyPr>
          <a:lstStyle/>
          <a:p>
            <a:r>
              <a:rPr lang="en-US" b="1" u="sng" dirty="0"/>
              <a:t>Meteors</a:t>
            </a:r>
            <a:r>
              <a:rPr lang="en-US" dirty="0"/>
              <a:t>—a </a:t>
            </a:r>
            <a:r>
              <a:rPr lang="en-US" dirty="0" smtClean="0"/>
              <a:t>small rock </a:t>
            </a:r>
            <a:r>
              <a:rPr lang="en-US" dirty="0"/>
              <a:t>that has entered a planet’s atmosphere (making a streak of light)</a:t>
            </a:r>
            <a:br>
              <a:rPr lang="en-US" dirty="0"/>
            </a:br>
            <a:endParaRPr lang="en-US" dirty="0"/>
          </a:p>
        </p:txBody>
      </p:sp>
      <p:sp>
        <p:nvSpPr>
          <p:cNvPr id="3" name="Content Placeholder 2"/>
          <p:cNvSpPr>
            <a:spLocks noGrp="1"/>
          </p:cNvSpPr>
          <p:nvPr>
            <p:ph idx="1"/>
          </p:nvPr>
        </p:nvSpPr>
        <p:spPr>
          <a:xfrm>
            <a:off x="457200" y="2590800"/>
            <a:ext cx="8229600" cy="3535363"/>
          </a:xfrm>
        </p:spPr>
        <p:txBody>
          <a:bodyPr>
            <a:normAutofit/>
          </a:bodyPr>
          <a:lstStyle/>
          <a:p>
            <a:pPr lvl="0"/>
            <a:r>
              <a:rPr lang="en-US" dirty="0" smtClean="0"/>
              <a:t>friction </a:t>
            </a:r>
            <a:r>
              <a:rPr lang="en-US" dirty="0"/>
              <a:t>with the atmosphere wears off tiny pieces of the meteor causing it to heat up, glow, and eventually disintegrate</a:t>
            </a:r>
          </a:p>
          <a:p>
            <a:pPr lvl="0"/>
            <a:r>
              <a:rPr lang="en-US" dirty="0"/>
              <a:t>most are sand-sized</a:t>
            </a:r>
          </a:p>
          <a:p>
            <a:endParaRPr lang="en-US" dirty="0"/>
          </a:p>
        </p:txBody>
      </p:sp>
    </p:spTree>
    <p:extLst>
      <p:ext uri="{BB962C8B-B14F-4D97-AF65-F5344CB8AC3E}">
        <p14:creationId xmlns:p14="http://schemas.microsoft.com/office/powerpoint/2010/main" val="339090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fontScale="90000"/>
          </a:bodyPr>
          <a:lstStyle/>
          <a:p>
            <a:r>
              <a:rPr lang="en-US" b="1" u="sng" dirty="0"/>
              <a:t>Meteorites</a:t>
            </a:r>
            <a:r>
              <a:rPr lang="en-US" dirty="0"/>
              <a:t> —a </a:t>
            </a:r>
            <a:r>
              <a:rPr lang="en-US" dirty="0" smtClean="0"/>
              <a:t>small rock </a:t>
            </a:r>
            <a:r>
              <a:rPr lang="en-US" dirty="0"/>
              <a:t>that strikes a planet’s surface</a:t>
            </a:r>
            <a:br>
              <a:rPr lang="en-US" dirty="0"/>
            </a:br>
            <a:endParaRPr lang="en-US" dirty="0"/>
          </a:p>
        </p:txBody>
      </p:sp>
      <p:sp>
        <p:nvSpPr>
          <p:cNvPr id="3" name="Content Placeholder 2"/>
          <p:cNvSpPr>
            <a:spLocks noGrp="1"/>
          </p:cNvSpPr>
          <p:nvPr>
            <p:ph idx="1"/>
          </p:nvPr>
        </p:nvSpPr>
        <p:spPr/>
        <p:txBody>
          <a:bodyPr>
            <a:normAutofit/>
          </a:bodyPr>
          <a:lstStyle/>
          <a:p>
            <a:endParaRPr lang="en-US" dirty="0"/>
          </a:p>
          <a:p>
            <a:pPr lvl="0"/>
            <a:r>
              <a:rPr lang="en-US" dirty="0" smtClean="0"/>
              <a:t>the </a:t>
            </a:r>
            <a:r>
              <a:rPr lang="en-US" dirty="0"/>
              <a:t>meteor is big enough to not completely disintegrate before making contact</a:t>
            </a:r>
          </a:p>
          <a:p>
            <a:pPr lvl="0"/>
            <a:r>
              <a:rPr lang="en-US" dirty="0"/>
              <a:t>baseball/softball sized</a:t>
            </a:r>
          </a:p>
          <a:p>
            <a:endParaRPr lang="en-US" dirty="0"/>
          </a:p>
          <a:p>
            <a:r>
              <a:rPr lang="en-US" dirty="0"/>
              <a:t>*These are all the same rock but are renamed based on WHERE they are located</a:t>
            </a:r>
          </a:p>
          <a:p>
            <a:endParaRPr lang="en-US" dirty="0"/>
          </a:p>
        </p:txBody>
      </p:sp>
    </p:spTree>
    <p:extLst>
      <p:ext uri="{BB962C8B-B14F-4D97-AF65-F5344CB8AC3E}">
        <p14:creationId xmlns:p14="http://schemas.microsoft.com/office/powerpoint/2010/main" val="319089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the solar system formed:</a:t>
            </a:r>
            <a:r>
              <a:rPr lang="en-US" sz="1050" dirty="0"/>
              <a:t/>
            </a:r>
            <a:br>
              <a:rPr lang="en-US" sz="1050" dirty="0"/>
            </a:br>
            <a:endParaRPr lang="en-US" dirty="0"/>
          </a:p>
        </p:txBody>
      </p:sp>
      <p:sp>
        <p:nvSpPr>
          <p:cNvPr id="3" name="Content Placeholder 2"/>
          <p:cNvSpPr>
            <a:spLocks noGrp="1"/>
          </p:cNvSpPr>
          <p:nvPr>
            <p:ph idx="1"/>
          </p:nvPr>
        </p:nvSpPr>
        <p:spPr>
          <a:xfrm>
            <a:off x="457200" y="990600"/>
            <a:ext cx="8229600" cy="5562600"/>
          </a:xfrm>
        </p:spPr>
        <p:txBody>
          <a:bodyPr>
            <a:normAutofit fontScale="92500" lnSpcReduction="10000"/>
          </a:bodyPr>
          <a:lstStyle/>
          <a:p>
            <a:endParaRPr lang="en-US" sz="1800" dirty="0"/>
          </a:p>
          <a:p>
            <a:pPr lvl="0"/>
            <a:r>
              <a:rPr lang="en-US" dirty="0"/>
              <a:t>Nebula- (cloud of dust and gas) begins to rotate</a:t>
            </a:r>
            <a:endParaRPr lang="en-US" sz="1400" dirty="0"/>
          </a:p>
          <a:p>
            <a:pPr lvl="0"/>
            <a:r>
              <a:rPr lang="en-US" dirty="0"/>
              <a:t>Gravity in the center pulls dust and gas inward</a:t>
            </a:r>
            <a:endParaRPr lang="en-US" sz="1400" dirty="0"/>
          </a:p>
          <a:p>
            <a:pPr lvl="0"/>
            <a:r>
              <a:rPr lang="en-US" dirty="0"/>
              <a:t>Friction in center causes temperature in center to reach 10 million degrees C</a:t>
            </a:r>
            <a:endParaRPr lang="en-US" sz="1400" dirty="0"/>
          </a:p>
          <a:p>
            <a:pPr lvl="0"/>
            <a:r>
              <a:rPr lang="en-US" dirty="0"/>
              <a:t>Fusion begins and a star is born</a:t>
            </a:r>
            <a:endParaRPr lang="en-US" sz="1400" dirty="0"/>
          </a:p>
          <a:p>
            <a:pPr lvl="0"/>
            <a:r>
              <a:rPr lang="en-US" dirty="0"/>
              <a:t>Solar winds blow gases far away, but have little effect on nearby rocks and dust</a:t>
            </a:r>
            <a:endParaRPr lang="en-US" sz="1400" dirty="0"/>
          </a:p>
          <a:p>
            <a:pPr lvl="0"/>
            <a:r>
              <a:rPr lang="en-US" dirty="0"/>
              <a:t>Accretion (collisions of matter that cause planets to grow) occurs</a:t>
            </a:r>
            <a:endParaRPr lang="en-US" sz="1400" dirty="0"/>
          </a:p>
          <a:p>
            <a:pPr lvl="1"/>
            <a:r>
              <a:rPr lang="en-US" dirty="0"/>
              <a:t>Rock collisions = terrestrial planets</a:t>
            </a:r>
            <a:endParaRPr lang="en-US" sz="1200" dirty="0"/>
          </a:p>
          <a:p>
            <a:pPr lvl="1"/>
            <a:r>
              <a:rPr lang="en-US" dirty="0"/>
              <a:t>Gas collisions = gaseous planets</a:t>
            </a:r>
            <a:endParaRPr lang="en-US" sz="1200" dirty="0"/>
          </a:p>
          <a:p>
            <a:endParaRPr lang="en-US" dirty="0"/>
          </a:p>
        </p:txBody>
      </p:sp>
    </p:spTree>
    <p:extLst>
      <p:ext uri="{BB962C8B-B14F-4D97-AF65-F5344CB8AC3E}">
        <p14:creationId xmlns:p14="http://schemas.microsoft.com/office/powerpoint/2010/main" val="368713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distances are measured:</a:t>
            </a:r>
            <a:br>
              <a:rPr lang="en-US" dirty="0"/>
            </a:br>
            <a:endParaRPr lang="en-US" dirty="0"/>
          </a:p>
        </p:txBody>
      </p:sp>
      <p:sp>
        <p:nvSpPr>
          <p:cNvPr id="3" name="Content Placeholder 2"/>
          <p:cNvSpPr>
            <a:spLocks noGrp="1"/>
          </p:cNvSpPr>
          <p:nvPr>
            <p:ph idx="1"/>
          </p:nvPr>
        </p:nvSpPr>
        <p:spPr>
          <a:xfrm>
            <a:off x="457200" y="1066800"/>
            <a:ext cx="8229600" cy="5059363"/>
          </a:xfrm>
        </p:spPr>
        <p:txBody>
          <a:bodyPr>
            <a:normAutofit lnSpcReduction="10000"/>
          </a:bodyPr>
          <a:lstStyle/>
          <a:p>
            <a:pPr marL="0" indent="0">
              <a:buNone/>
            </a:pPr>
            <a:r>
              <a:rPr lang="en-US" b="1" u="sng" dirty="0" smtClean="0"/>
              <a:t>Short </a:t>
            </a:r>
            <a:r>
              <a:rPr lang="en-US" b="1" u="sng" dirty="0"/>
              <a:t>space distance:</a:t>
            </a:r>
            <a:endParaRPr lang="en-US" dirty="0"/>
          </a:p>
          <a:p>
            <a:r>
              <a:rPr lang="en-US" dirty="0"/>
              <a:t> Astronomical unit=distance between sun and earth</a:t>
            </a:r>
          </a:p>
          <a:p>
            <a:pPr marL="0" indent="0">
              <a:buNone/>
            </a:pPr>
            <a:r>
              <a:rPr lang="en-US" dirty="0"/>
              <a:t> </a:t>
            </a:r>
            <a:r>
              <a:rPr lang="en-US" b="1" u="sng" dirty="0" smtClean="0"/>
              <a:t>Long </a:t>
            </a:r>
            <a:r>
              <a:rPr lang="en-US" b="1" u="sng" dirty="0"/>
              <a:t>space distance:</a:t>
            </a:r>
            <a:endParaRPr lang="en-US" dirty="0"/>
          </a:p>
          <a:p>
            <a:r>
              <a:rPr lang="en-US" b="1" u="sng" dirty="0"/>
              <a:t>Light year</a:t>
            </a:r>
            <a:r>
              <a:rPr lang="en-US" dirty="0"/>
              <a:t>- distance light travels in 1 </a:t>
            </a:r>
            <a:r>
              <a:rPr lang="en-US" dirty="0" smtClean="0"/>
              <a:t>year</a:t>
            </a:r>
            <a:endParaRPr lang="en-US" dirty="0"/>
          </a:p>
          <a:p>
            <a:pPr lvl="0"/>
            <a:r>
              <a:rPr lang="en-US" dirty="0"/>
              <a:t>Light travels 186,000 miles per second</a:t>
            </a:r>
          </a:p>
          <a:p>
            <a:pPr lvl="0"/>
            <a:r>
              <a:rPr lang="en-US" dirty="0"/>
              <a:t>6 trillion miles per year</a:t>
            </a:r>
          </a:p>
          <a:p>
            <a:pPr lvl="0"/>
            <a:r>
              <a:rPr lang="en-US" dirty="0"/>
              <a:t>Alpha </a:t>
            </a:r>
            <a:r>
              <a:rPr lang="en-US" dirty="0" err="1"/>
              <a:t>centauri</a:t>
            </a:r>
            <a:r>
              <a:rPr lang="en-US" dirty="0"/>
              <a:t> is 4 light years away, so it is 24 trillion </a:t>
            </a:r>
            <a:r>
              <a:rPr lang="en-US"/>
              <a:t>miles </a:t>
            </a:r>
            <a:r>
              <a:rPr lang="en-US" smtClean="0"/>
              <a:t>away</a:t>
            </a:r>
            <a:endParaRPr lang="en-US" dirty="0"/>
          </a:p>
        </p:txBody>
      </p:sp>
    </p:spTree>
    <p:extLst>
      <p:ext uri="{BB962C8B-B14F-4D97-AF65-F5344CB8AC3E}">
        <p14:creationId xmlns:p14="http://schemas.microsoft.com/office/powerpoint/2010/main" val="9456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a:t>
            </a:r>
            <a:endParaRPr lang="en-US" dirty="0"/>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pPr lvl="0"/>
            <a:r>
              <a:rPr lang="en-US" dirty="0"/>
              <a:t>5</a:t>
            </a:r>
            <a:r>
              <a:rPr lang="en-US" baseline="30000" dirty="0"/>
              <a:t>th</a:t>
            </a:r>
            <a:r>
              <a:rPr lang="en-US" dirty="0"/>
              <a:t> planet, day= 10hrs year= 11.8 </a:t>
            </a:r>
            <a:r>
              <a:rPr lang="en-US" dirty="0" err="1"/>
              <a:t>yrs</a:t>
            </a:r>
            <a:endParaRPr lang="en-US" dirty="0"/>
          </a:p>
          <a:p>
            <a:pPr lvl="0"/>
            <a:r>
              <a:rPr lang="en-US" dirty="0"/>
              <a:t>Greatest volume </a:t>
            </a:r>
            <a:r>
              <a:rPr lang="en-US" dirty="0" smtClean="0"/>
              <a:t>(2 </a:t>
            </a:r>
            <a:r>
              <a:rPr lang="en-US" dirty="0"/>
              <a:t>½ times greater than others)</a:t>
            </a:r>
          </a:p>
          <a:p>
            <a:pPr lvl="0"/>
            <a:r>
              <a:rPr lang="en-US" dirty="0"/>
              <a:t>Greatest mass (2x greater than all others combined)</a:t>
            </a:r>
          </a:p>
          <a:p>
            <a:pPr lvl="0"/>
            <a:r>
              <a:rPr lang="en-US" dirty="0"/>
              <a:t>Made of helium and hydrogen  [why not a star? Not big </a:t>
            </a:r>
            <a:r>
              <a:rPr lang="en-US" dirty="0" smtClean="0"/>
              <a:t>enough... </a:t>
            </a:r>
            <a:r>
              <a:rPr lang="en-US" dirty="0"/>
              <a:t>sun is 1000x bigger than </a:t>
            </a:r>
            <a:r>
              <a:rPr lang="en-US" dirty="0" smtClean="0"/>
              <a:t>Jupiter</a:t>
            </a:r>
            <a:r>
              <a:rPr lang="en-US" dirty="0"/>
              <a:t>]</a:t>
            </a:r>
          </a:p>
          <a:p>
            <a:pPr lvl="0"/>
            <a:r>
              <a:rPr lang="en-US" dirty="0"/>
              <a:t>Red spot-giant hurricane</a:t>
            </a:r>
          </a:p>
          <a:p>
            <a:pPr lvl="0"/>
            <a:r>
              <a:rPr lang="en-US" dirty="0"/>
              <a:t>Named after Roman king of </a:t>
            </a:r>
            <a:r>
              <a:rPr lang="en-US" dirty="0" smtClean="0"/>
              <a:t>gods</a:t>
            </a:r>
          </a:p>
          <a:p>
            <a:pPr lvl="0"/>
            <a:r>
              <a:rPr lang="en-US" dirty="0" smtClean="0"/>
              <a:t>Prograde rotation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9" y="18393"/>
            <a:ext cx="2200275" cy="2085975"/>
          </a:xfrm>
          <a:prstGeom prst="rect">
            <a:avLst/>
          </a:prstGeom>
          <a:solidFill>
            <a:schemeClr val="accent5"/>
          </a:solidFill>
          <a:ln>
            <a:noFill/>
          </a:ln>
          <a:effectLst/>
        </p:spPr>
      </p:pic>
      <p:pic>
        <p:nvPicPr>
          <p:cNvPr id="4" name="Picture 3"/>
          <p:cNvPicPr>
            <a:picLocks noChangeAspect="1"/>
          </p:cNvPicPr>
          <p:nvPr/>
        </p:nvPicPr>
        <p:blipFill>
          <a:blip r:embed="rId4"/>
          <a:stretch>
            <a:fillRect/>
          </a:stretch>
        </p:blipFill>
        <p:spPr>
          <a:xfrm>
            <a:off x="7317496" y="4572000"/>
            <a:ext cx="1369304" cy="1956766"/>
          </a:xfrm>
          <a:prstGeom prst="rect">
            <a:avLst/>
          </a:prstGeom>
        </p:spPr>
      </p:pic>
    </p:spTree>
    <p:extLst>
      <p:ext uri="{BB962C8B-B14F-4D97-AF65-F5344CB8AC3E}">
        <p14:creationId xmlns:p14="http://schemas.microsoft.com/office/powerpoint/2010/main" val="144253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Jupiter’s biggest moons</a:t>
            </a:r>
            <a:endParaRPr lang="en-US" dirty="0"/>
          </a:p>
        </p:txBody>
      </p:sp>
      <p:pic>
        <p:nvPicPr>
          <p:cNvPr id="55298" name="Picture 2"/>
          <p:cNvPicPr>
            <a:picLocks noGrp="1" noChangeAspect="1" noChangeArrowheads="1"/>
          </p:cNvPicPr>
          <p:nvPr>
            <p:ph idx="1"/>
          </p:nvPr>
        </p:nvPicPr>
        <p:blipFill>
          <a:blip r:embed="rId3" cstate="print"/>
          <a:srcRect/>
          <a:stretch>
            <a:fillRect/>
          </a:stretch>
        </p:blipFill>
        <p:spPr bwMode="auto">
          <a:xfrm>
            <a:off x="259706" y="1262416"/>
            <a:ext cx="8731894" cy="5138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Moon </a:t>
            </a:r>
            <a:r>
              <a:rPr lang="en-US" dirty="0" err="1" smtClean="0"/>
              <a:t>europa</a:t>
            </a:r>
            <a:endParaRPr lang="en-US" dirty="0"/>
          </a:p>
        </p:txBody>
      </p:sp>
      <p:pic>
        <p:nvPicPr>
          <p:cNvPr id="46082" name="Picture 2"/>
          <p:cNvPicPr>
            <a:picLocks noGrp="1" noChangeAspect="1" noChangeArrowheads="1"/>
          </p:cNvPicPr>
          <p:nvPr>
            <p:ph idx="1"/>
          </p:nvPr>
        </p:nvPicPr>
        <p:blipFill>
          <a:blip r:embed="rId3" cstate="print"/>
          <a:srcRect/>
          <a:stretch>
            <a:fillRect/>
          </a:stretch>
        </p:blipFill>
        <p:spPr bwMode="auto">
          <a:xfrm>
            <a:off x="1524000" y="1272382"/>
            <a:ext cx="56388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1772</TotalTime>
  <Words>2421</Words>
  <Application>Microsoft Office PowerPoint</Application>
  <PresentationFormat>On-screen Show (4:3)</PresentationFormat>
  <Paragraphs>249</Paragraphs>
  <Slides>65</Slides>
  <Notes>58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Chintzy CPU BRK</vt:lpstr>
      <vt:lpstr>Office Theme</vt:lpstr>
      <vt:lpstr>OUTER PLANETS</vt:lpstr>
      <vt:lpstr>VOYAGER 1 &amp; 2</vt:lpstr>
      <vt:lpstr>PowerPoint Presentation</vt:lpstr>
      <vt:lpstr>Jupiter</vt:lpstr>
      <vt:lpstr>PowerPoint Presentation</vt:lpstr>
      <vt:lpstr>Click for video</vt:lpstr>
      <vt:lpstr>Jupiter</vt:lpstr>
      <vt:lpstr>Jupiter’s biggest moons</vt:lpstr>
      <vt:lpstr>Moon europa</vt:lpstr>
      <vt:lpstr>Surface may be 100 miles thick with ice with a watery ocean below</vt:lpstr>
      <vt:lpstr>More water on Europa than here</vt:lpstr>
      <vt:lpstr>The internal water is warmed by the core </vt:lpstr>
      <vt:lpstr>PowerPoint Presentation</vt:lpstr>
      <vt:lpstr>Surface continually cracks and refreezes</vt:lpstr>
      <vt:lpstr>Artist’s imagination of Europa</vt:lpstr>
      <vt:lpstr>Moon Io</vt:lpstr>
      <vt:lpstr>See the volcano going off to the left at the equator?</vt:lpstr>
      <vt:lpstr>Most volcanically active object in solar system</vt:lpstr>
      <vt:lpstr>Ganymede </vt:lpstr>
      <vt:lpstr>View of Jupiter from Ganymede—artist imagination</vt:lpstr>
      <vt:lpstr>Ganymede is bigger than our moon</vt:lpstr>
      <vt:lpstr>Callisto- may have underground oceans</vt:lpstr>
      <vt:lpstr>Moons are tiny compared to Jupiter</vt:lpstr>
      <vt:lpstr>Jupiter’s moons</vt:lpstr>
      <vt:lpstr>Saturn </vt:lpstr>
      <vt:lpstr>PowerPoint Presentation</vt:lpstr>
      <vt:lpstr>Rings are not solid… made of rocks, sand and dust</vt:lpstr>
      <vt:lpstr>PowerPoint Presentation</vt:lpstr>
      <vt:lpstr>PowerPoint Presentation</vt:lpstr>
      <vt:lpstr>Saturn’s “shepherd” moons</vt:lpstr>
      <vt:lpstr>Saturn’s biggest moon Titan</vt:lpstr>
      <vt:lpstr>Nitrogen atmosphere and organic molecules</vt:lpstr>
      <vt:lpstr>Saturn</vt:lpstr>
      <vt:lpstr>Uranus </vt:lpstr>
      <vt:lpstr>Spins sideways</vt:lpstr>
      <vt:lpstr>Moon- Mimas… makers of Star Wars used this moon as a model for the death star</vt:lpstr>
      <vt:lpstr>Uranus</vt:lpstr>
      <vt:lpstr>Neptune</vt:lpstr>
      <vt:lpstr>Great dark spot- massive tornado</vt:lpstr>
      <vt:lpstr>Neptune compared to earth</vt:lpstr>
      <vt:lpstr>Wind speeds faster than the speed of sound!</vt:lpstr>
      <vt:lpstr>Triton--Neptune’s biggest moon</vt:lpstr>
      <vt:lpstr>Neptune </vt:lpstr>
      <vt:lpstr>KUIPER BELT OBJECTS</vt:lpstr>
      <vt:lpstr>PowerPoint Presentation</vt:lpstr>
      <vt:lpstr>Kuiper Belt Objects</vt:lpstr>
      <vt:lpstr>PowerPoint Presentation</vt:lpstr>
      <vt:lpstr>Pluto </vt:lpstr>
      <vt:lpstr>Super duper x-ray vision revealed..</vt:lpstr>
      <vt:lpstr>Size of pluto and its moon charon</vt:lpstr>
      <vt:lpstr>SEDNA</vt:lpstr>
      <vt:lpstr>picture of Eris</vt:lpstr>
      <vt:lpstr>PowerPoint Presentation</vt:lpstr>
      <vt:lpstr>Haumea – no real pics yet</vt:lpstr>
      <vt:lpstr>Makemake (mah kay mah kay)</vt:lpstr>
      <vt:lpstr>Kuiper Belt Objects </vt:lpstr>
      <vt:lpstr>PowerPoint Presentation</vt:lpstr>
      <vt:lpstr>OORT CLOUD</vt:lpstr>
      <vt:lpstr>OORT CLOUD</vt:lpstr>
      <vt:lpstr>COMETS</vt:lpstr>
      <vt:lpstr>Meteroids--small rocks in space </vt:lpstr>
      <vt:lpstr>Meteors—a small rock that has entered a planet’s atmosphere (making a streak of light) </vt:lpstr>
      <vt:lpstr>Meteorites —a small rock that strikes a planet’s surface </vt:lpstr>
      <vt:lpstr>How the solar system formed: </vt:lpstr>
      <vt:lpstr>How distances are measured: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INNER PLANETS</dc:title>
  <dc:creator>Lisa</dc:creator>
  <cp:lastModifiedBy>Lisa Dailey</cp:lastModifiedBy>
  <cp:revision>77</cp:revision>
  <cp:lastPrinted>2016-03-16T14:42:02Z</cp:lastPrinted>
  <dcterms:created xsi:type="dcterms:W3CDTF">2013-02-11T02:13:22Z</dcterms:created>
  <dcterms:modified xsi:type="dcterms:W3CDTF">2023-03-14T20:15:47Z</dcterms:modified>
</cp:coreProperties>
</file>