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8" d="100"/>
          <a:sy n="108" d="100"/>
        </p:scale>
        <p:origin x="114"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24F90-0DAE-4397-B281-EE58F0D998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714AEC-AD96-46F7-8E90-2ABB7FD1D0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99177B-3C3A-40EE-B01E-0DF6A8E64ACF}"/>
              </a:ext>
            </a:extLst>
          </p:cNvPr>
          <p:cNvSpPr>
            <a:spLocks noGrp="1"/>
          </p:cNvSpPr>
          <p:nvPr>
            <p:ph type="dt" sz="half" idx="10"/>
          </p:nvPr>
        </p:nvSpPr>
        <p:spPr/>
        <p:txBody>
          <a:bodyPr/>
          <a:lstStyle/>
          <a:p>
            <a:fld id="{A23A808C-3E34-4CEB-AB84-F711827DBEDE}" type="datetimeFigureOut">
              <a:rPr lang="en-US" smtClean="0"/>
              <a:t>5/21/2025</a:t>
            </a:fld>
            <a:endParaRPr lang="en-US"/>
          </a:p>
        </p:txBody>
      </p:sp>
      <p:sp>
        <p:nvSpPr>
          <p:cNvPr id="5" name="Footer Placeholder 4">
            <a:extLst>
              <a:ext uri="{FF2B5EF4-FFF2-40B4-BE49-F238E27FC236}">
                <a16:creationId xmlns:a16="http://schemas.microsoft.com/office/drawing/2014/main" id="{52B3E71D-1D57-4DB0-82F4-C6B190B00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829F1-3F75-4DA3-8D97-2F500F4CDCC2}"/>
              </a:ext>
            </a:extLst>
          </p:cNvPr>
          <p:cNvSpPr>
            <a:spLocks noGrp="1"/>
          </p:cNvSpPr>
          <p:nvPr>
            <p:ph type="sldNum" sz="quarter" idx="12"/>
          </p:nvPr>
        </p:nvSpPr>
        <p:spPr/>
        <p:txBody>
          <a:bodyPr/>
          <a:lstStyle/>
          <a:p>
            <a:fld id="{68854F90-89DC-4702-8843-191C9E0C692B}" type="slidenum">
              <a:rPr lang="en-US" smtClean="0"/>
              <a:t>‹#›</a:t>
            </a:fld>
            <a:endParaRPr lang="en-US"/>
          </a:p>
        </p:txBody>
      </p:sp>
    </p:spTree>
    <p:extLst>
      <p:ext uri="{BB962C8B-B14F-4D97-AF65-F5344CB8AC3E}">
        <p14:creationId xmlns:p14="http://schemas.microsoft.com/office/powerpoint/2010/main" val="1600395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0440C-B5F3-453E-94E2-F8C5F752CF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B0CC2E-58E2-41FB-853B-C309C3D77A7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F476FB-DB6E-451D-BF8F-8227490C9DD0}"/>
              </a:ext>
            </a:extLst>
          </p:cNvPr>
          <p:cNvSpPr>
            <a:spLocks noGrp="1"/>
          </p:cNvSpPr>
          <p:nvPr>
            <p:ph type="dt" sz="half" idx="10"/>
          </p:nvPr>
        </p:nvSpPr>
        <p:spPr/>
        <p:txBody>
          <a:bodyPr/>
          <a:lstStyle/>
          <a:p>
            <a:fld id="{A23A808C-3E34-4CEB-AB84-F711827DBEDE}" type="datetimeFigureOut">
              <a:rPr lang="en-US" smtClean="0"/>
              <a:t>5/21/2025</a:t>
            </a:fld>
            <a:endParaRPr lang="en-US"/>
          </a:p>
        </p:txBody>
      </p:sp>
      <p:sp>
        <p:nvSpPr>
          <p:cNvPr id="5" name="Footer Placeholder 4">
            <a:extLst>
              <a:ext uri="{FF2B5EF4-FFF2-40B4-BE49-F238E27FC236}">
                <a16:creationId xmlns:a16="http://schemas.microsoft.com/office/drawing/2014/main" id="{DCCF0534-2354-4EC5-9BE9-76CD603A4F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435051-27D6-43F3-8483-78CE8A6759ED}"/>
              </a:ext>
            </a:extLst>
          </p:cNvPr>
          <p:cNvSpPr>
            <a:spLocks noGrp="1"/>
          </p:cNvSpPr>
          <p:nvPr>
            <p:ph type="sldNum" sz="quarter" idx="12"/>
          </p:nvPr>
        </p:nvSpPr>
        <p:spPr/>
        <p:txBody>
          <a:bodyPr/>
          <a:lstStyle/>
          <a:p>
            <a:fld id="{68854F90-89DC-4702-8843-191C9E0C692B}" type="slidenum">
              <a:rPr lang="en-US" smtClean="0"/>
              <a:t>‹#›</a:t>
            </a:fld>
            <a:endParaRPr lang="en-US"/>
          </a:p>
        </p:txBody>
      </p:sp>
    </p:spTree>
    <p:extLst>
      <p:ext uri="{BB962C8B-B14F-4D97-AF65-F5344CB8AC3E}">
        <p14:creationId xmlns:p14="http://schemas.microsoft.com/office/powerpoint/2010/main" val="621856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72E2E8-C256-47C3-8A21-33F0D5109F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CEE538-6726-418F-BACD-85D286BE9A1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65C32E-F268-4ED4-9AF4-BF235021A6F6}"/>
              </a:ext>
            </a:extLst>
          </p:cNvPr>
          <p:cNvSpPr>
            <a:spLocks noGrp="1"/>
          </p:cNvSpPr>
          <p:nvPr>
            <p:ph type="dt" sz="half" idx="10"/>
          </p:nvPr>
        </p:nvSpPr>
        <p:spPr/>
        <p:txBody>
          <a:bodyPr/>
          <a:lstStyle/>
          <a:p>
            <a:fld id="{A23A808C-3E34-4CEB-AB84-F711827DBEDE}" type="datetimeFigureOut">
              <a:rPr lang="en-US" smtClean="0"/>
              <a:t>5/21/2025</a:t>
            </a:fld>
            <a:endParaRPr lang="en-US"/>
          </a:p>
        </p:txBody>
      </p:sp>
      <p:sp>
        <p:nvSpPr>
          <p:cNvPr id="5" name="Footer Placeholder 4">
            <a:extLst>
              <a:ext uri="{FF2B5EF4-FFF2-40B4-BE49-F238E27FC236}">
                <a16:creationId xmlns:a16="http://schemas.microsoft.com/office/drawing/2014/main" id="{F6383C77-0760-45C9-933B-2600B0F045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55E031-1F0B-4A44-9AC0-FA5041F6601F}"/>
              </a:ext>
            </a:extLst>
          </p:cNvPr>
          <p:cNvSpPr>
            <a:spLocks noGrp="1"/>
          </p:cNvSpPr>
          <p:nvPr>
            <p:ph type="sldNum" sz="quarter" idx="12"/>
          </p:nvPr>
        </p:nvSpPr>
        <p:spPr/>
        <p:txBody>
          <a:bodyPr/>
          <a:lstStyle/>
          <a:p>
            <a:fld id="{68854F90-89DC-4702-8843-191C9E0C692B}" type="slidenum">
              <a:rPr lang="en-US" smtClean="0"/>
              <a:t>‹#›</a:t>
            </a:fld>
            <a:endParaRPr lang="en-US"/>
          </a:p>
        </p:txBody>
      </p:sp>
    </p:spTree>
    <p:extLst>
      <p:ext uri="{BB962C8B-B14F-4D97-AF65-F5344CB8AC3E}">
        <p14:creationId xmlns:p14="http://schemas.microsoft.com/office/powerpoint/2010/main" val="3978232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1D9E3-7184-4CCF-B946-AD64A9661A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E15CAD-04CA-4C61-BABC-5CEA2134B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2CF3F6-44ED-409B-B6DF-2FA763ECB6C8}"/>
              </a:ext>
            </a:extLst>
          </p:cNvPr>
          <p:cNvSpPr>
            <a:spLocks noGrp="1"/>
          </p:cNvSpPr>
          <p:nvPr>
            <p:ph type="dt" sz="half" idx="10"/>
          </p:nvPr>
        </p:nvSpPr>
        <p:spPr/>
        <p:txBody>
          <a:bodyPr/>
          <a:lstStyle/>
          <a:p>
            <a:fld id="{A23A808C-3E34-4CEB-AB84-F711827DBEDE}" type="datetimeFigureOut">
              <a:rPr lang="en-US" smtClean="0"/>
              <a:t>5/21/2025</a:t>
            </a:fld>
            <a:endParaRPr lang="en-US"/>
          </a:p>
        </p:txBody>
      </p:sp>
      <p:sp>
        <p:nvSpPr>
          <p:cNvPr id="5" name="Footer Placeholder 4">
            <a:extLst>
              <a:ext uri="{FF2B5EF4-FFF2-40B4-BE49-F238E27FC236}">
                <a16:creationId xmlns:a16="http://schemas.microsoft.com/office/drawing/2014/main" id="{892CFB7C-FBAB-4290-852D-474B6F3F2E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90479C-AE99-4D6E-857E-6EF410E07E4D}"/>
              </a:ext>
            </a:extLst>
          </p:cNvPr>
          <p:cNvSpPr>
            <a:spLocks noGrp="1"/>
          </p:cNvSpPr>
          <p:nvPr>
            <p:ph type="sldNum" sz="quarter" idx="12"/>
          </p:nvPr>
        </p:nvSpPr>
        <p:spPr/>
        <p:txBody>
          <a:bodyPr/>
          <a:lstStyle/>
          <a:p>
            <a:fld id="{68854F90-89DC-4702-8843-191C9E0C692B}" type="slidenum">
              <a:rPr lang="en-US" smtClean="0"/>
              <a:t>‹#›</a:t>
            </a:fld>
            <a:endParaRPr lang="en-US"/>
          </a:p>
        </p:txBody>
      </p:sp>
    </p:spTree>
    <p:extLst>
      <p:ext uri="{BB962C8B-B14F-4D97-AF65-F5344CB8AC3E}">
        <p14:creationId xmlns:p14="http://schemas.microsoft.com/office/powerpoint/2010/main" val="237801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F0D2C-E61A-40E1-90AC-9C156D6913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9862F3-C39D-49C8-AC54-CF15D08FA9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12A29BA-252F-4C85-B443-236E1820FE88}"/>
              </a:ext>
            </a:extLst>
          </p:cNvPr>
          <p:cNvSpPr>
            <a:spLocks noGrp="1"/>
          </p:cNvSpPr>
          <p:nvPr>
            <p:ph type="dt" sz="half" idx="10"/>
          </p:nvPr>
        </p:nvSpPr>
        <p:spPr/>
        <p:txBody>
          <a:bodyPr/>
          <a:lstStyle/>
          <a:p>
            <a:fld id="{A23A808C-3E34-4CEB-AB84-F711827DBEDE}" type="datetimeFigureOut">
              <a:rPr lang="en-US" smtClean="0"/>
              <a:t>5/21/2025</a:t>
            </a:fld>
            <a:endParaRPr lang="en-US"/>
          </a:p>
        </p:txBody>
      </p:sp>
      <p:sp>
        <p:nvSpPr>
          <p:cNvPr id="5" name="Footer Placeholder 4">
            <a:extLst>
              <a:ext uri="{FF2B5EF4-FFF2-40B4-BE49-F238E27FC236}">
                <a16:creationId xmlns:a16="http://schemas.microsoft.com/office/drawing/2014/main" id="{CB442EDB-C1F6-4EAD-93DB-6F1A45AC7A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1DBD21-1911-4458-AA82-236FE3246F0F}"/>
              </a:ext>
            </a:extLst>
          </p:cNvPr>
          <p:cNvSpPr>
            <a:spLocks noGrp="1"/>
          </p:cNvSpPr>
          <p:nvPr>
            <p:ph type="sldNum" sz="quarter" idx="12"/>
          </p:nvPr>
        </p:nvSpPr>
        <p:spPr/>
        <p:txBody>
          <a:bodyPr/>
          <a:lstStyle/>
          <a:p>
            <a:fld id="{68854F90-89DC-4702-8843-191C9E0C692B}" type="slidenum">
              <a:rPr lang="en-US" smtClean="0"/>
              <a:t>‹#›</a:t>
            </a:fld>
            <a:endParaRPr lang="en-US"/>
          </a:p>
        </p:txBody>
      </p:sp>
    </p:spTree>
    <p:extLst>
      <p:ext uri="{BB962C8B-B14F-4D97-AF65-F5344CB8AC3E}">
        <p14:creationId xmlns:p14="http://schemas.microsoft.com/office/powerpoint/2010/main" val="2736899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7B3CB-D0D1-4FC0-8AC4-78C55F1199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D09AC5-E782-462F-B6A2-560FE462448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5C63E0-3745-4131-A4F4-C9C84AE3A46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0414EA-8924-4B5D-A3F5-CEE9CFBC445C}"/>
              </a:ext>
            </a:extLst>
          </p:cNvPr>
          <p:cNvSpPr>
            <a:spLocks noGrp="1"/>
          </p:cNvSpPr>
          <p:nvPr>
            <p:ph type="dt" sz="half" idx="10"/>
          </p:nvPr>
        </p:nvSpPr>
        <p:spPr/>
        <p:txBody>
          <a:bodyPr/>
          <a:lstStyle/>
          <a:p>
            <a:fld id="{A23A808C-3E34-4CEB-AB84-F711827DBEDE}" type="datetimeFigureOut">
              <a:rPr lang="en-US" smtClean="0"/>
              <a:t>5/21/2025</a:t>
            </a:fld>
            <a:endParaRPr lang="en-US"/>
          </a:p>
        </p:txBody>
      </p:sp>
      <p:sp>
        <p:nvSpPr>
          <p:cNvPr id="6" name="Footer Placeholder 5">
            <a:extLst>
              <a:ext uri="{FF2B5EF4-FFF2-40B4-BE49-F238E27FC236}">
                <a16:creationId xmlns:a16="http://schemas.microsoft.com/office/drawing/2014/main" id="{93F69D85-58C8-4170-8447-6A56F1D946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40CAD4-08C2-4D16-9F5C-72C1AC59F473}"/>
              </a:ext>
            </a:extLst>
          </p:cNvPr>
          <p:cNvSpPr>
            <a:spLocks noGrp="1"/>
          </p:cNvSpPr>
          <p:nvPr>
            <p:ph type="sldNum" sz="quarter" idx="12"/>
          </p:nvPr>
        </p:nvSpPr>
        <p:spPr/>
        <p:txBody>
          <a:bodyPr/>
          <a:lstStyle/>
          <a:p>
            <a:fld id="{68854F90-89DC-4702-8843-191C9E0C692B}" type="slidenum">
              <a:rPr lang="en-US" smtClean="0"/>
              <a:t>‹#›</a:t>
            </a:fld>
            <a:endParaRPr lang="en-US"/>
          </a:p>
        </p:txBody>
      </p:sp>
    </p:spTree>
    <p:extLst>
      <p:ext uri="{BB962C8B-B14F-4D97-AF65-F5344CB8AC3E}">
        <p14:creationId xmlns:p14="http://schemas.microsoft.com/office/powerpoint/2010/main" val="1165205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0A64-A188-4750-8F08-2E33729CD79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00D70A-E853-4AF6-9E41-DD65B6D121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5857A7E-809F-48F9-9457-95145C089EA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D61544-FB32-4663-8E92-BA0E45BEAD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2BCEE1E-95BD-49A9-9B31-D241800E3C7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F262CBE-5453-4DC4-9712-50DABC921C6F}"/>
              </a:ext>
            </a:extLst>
          </p:cNvPr>
          <p:cNvSpPr>
            <a:spLocks noGrp="1"/>
          </p:cNvSpPr>
          <p:nvPr>
            <p:ph type="dt" sz="half" idx="10"/>
          </p:nvPr>
        </p:nvSpPr>
        <p:spPr/>
        <p:txBody>
          <a:bodyPr/>
          <a:lstStyle/>
          <a:p>
            <a:fld id="{A23A808C-3E34-4CEB-AB84-F711827DBEDE}" type="datetimeFigureOut">
              <a:rPr lang="en-US" smtClean="0"/>
              <a:t>5/21/2025</a:t>
            </a:fld>
            <a:endParaRPr lang="en-US"/>
          </a:p>
        </p:txBody>
      </p:sp>
      <p:sp>
        <p:nvSpPr>
          <p:cNvPr id="8" name="Footer Placeholder 7">
            <a:extLst>
              <a:ext uri="{FF2B5EF4-FFF2-40B4-BE49-F238E27FC236}">
                <a16:creationId xmlns:a16="http://schemas.microsoft.com/office/drawing/2014/main" id="{7405A7A7-C0E7-4FBE-B7FF-2DA974E2D10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D82B9C-0504-4EBD-9852-639C64258746}"/>
              </a:ext>
            </a:extLst>
          </p:cNvPr>
          <p:cNvSpPr>
            <a:spLocks noGrp="1"/>
          </p:cNvSpPr>
          <p:nvPr>
            <p:ph type="sldNum" sz="quarter" idx="12"/>
          </p:nvPr>
        </p:nvSpPr>
        <p:spPr/>
        <p:txBody>
          <a:bodyPr/>
          <a:lstStyle/>
          <a:p>
            <a:fld id="{68854F90-89DC-4702-8843-191C9E0C692B}" type="slidenum">
              <a:rPr lang="en-US" smtClean="0"/>
              <a:t>‹#›</a:t>
            </a:fld>
            <a:endParaRPr lang="en-US"/>
          </a:p>
        </p:txBody>
      </p:sp>
    </p:spTree>
    <p:extLst>
      <p:ext uri="{BB962C8B-B14F-4D97-AF65-F5344CB8AC3E}">
        <p14:creationId xmlns:p14="http://schemas.microsoft.com/office/powerpoint/2010/main" val="1822518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77102-12A8-4B1A-992D-32CD47789A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D58C40-0BF2-48E1-AB89-F81A6F83645E}"/>
              </a:ext>
            </a:extLst>
          </p:cNvPr>
          <p:cNvSpPr>
            <a:spLocks noGrp="1"/>
          </p:cNvSpPr>
          <p:nvPr>
            <p:ph type="dt" sz="half" idx="10"/>
          </p:nvPr>
        </p:nvSpPr>
        <p:spPr/>
        <p:txBody>
          <a:bodyPr/>
          <a:lstStyle/>
          <a:p>
            <a:fld id="{A23A808C-3E34-4CEB-AB84-F711827DBEDE}" type="datetimeFigureOut">
              <a:rPr lang="en-US" smtClean="0"/>
              <a:t>5/21/2025</a:t>
            </a:fld>
            <a:endParaRPr lang="en-US"/>
          </a:p>
        </p:txBody>
      </p:sp>
      <p:sp>
        <p:nvSpPr>
          <p:cNvPr id="4" name="Footer Placeholder 3">
            <a:extLst>
              <a:ext uri="{FF2B5EF4-FFF2-40B4-BE49-F238E27FC236}">
                <a16:creationId xmlns:a16="http://schemas.microsoft.com/office/drawing/2014/main" id="{EF1F3766-3132-4E28-84AE-ABC08BF559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AAEE9C-7EBE-4FAB-B01E-109DBBCE7231}"/>
              </a:ext>
            </a:extLst>
          </p:cNvPr>
          <p:cNvSpPr>
            <a:spLocks noGrp="1"/>
          </p:cNvSpPr>
          <p:nvPr>
            <p:ph type="sldNum" sz="quarter" idx="12"/>
          </p:nvPr>
        </p:nvSpPr>
        <p:spPr/>
        <p:txBody>
          <a:bodyPr/>
          <a:lstStyle/>
          <a:p>
            <a:fld id="{68854F90-89DC-4702-8843-191C9E0C692B}" type="slidenum">
              <a:rPr lang="en-US" smtClean="0"/>
              <a:t>‹#›</a:t>
            </a:fld>
            <a:endParaRPr lang="en-US"/>
          </a:p>
        </p:txBody>
      </p:sp>
    </p:spTree>
    <p:extLst>
      <p:ext uri="{BB962C8B-B14F-4D97-AF65-F5344CB8AC3E}">
        <p14:creationId xmlns:p14="http://schemas.microsoft.com/office/powerpoint/2010/main" val="305189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4BF772-BB5B-4A08-A7BA-0A92C6A817FE}"/>
              </a:ext>
            </a:extLst>
          </p:cNvPr>
          <p:cNvSpPr>
            <a:spLocks noGrp="1"/>
          </p:cNvSpPr>
          <p:nvPr>
            <p:ph type="dt" sz="half" idx="10"/>
          </p:nvPr>
        </p:nvSpPr>
        <p:spPr/>
        <p:txBody>
          <a:bodyPr/>
          <a:lstStyle/>
          <a:p>
            <a:fld id="{A23A808C-3E34-4CEB-AB84-F711827DBEDE}" type="datetimeFigureOut">
              <a:rPr lang="en-US" smtClean="0"/>
              <a:t>5/21/2025</a:t>
            </a:fld>
            <a:endParaRPr lang="en-US"/>
          </a:p>
        </p:txBody>
      </p:sp>
      <p:sp>
        <p:nvSpPr>
          <p:cNvPr id="3" name="Footer Placeholder 2">
            <a:extLst>
              <a:ext uri="{FF2B5EF4-FFF2-40B4-BE49-F238E27FC236}">
                <a16:creationId xmlns:a16="http://schemas.microsoft.com/office/drawing/2014/main" id="{F5A6279F-9D6D-4DBA-AE41-855FFE3C32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079785-5B37-478D-9F93-7E63AB7F542A}"/>
              </a:ext>
            </a:extLst>
          </p:cNvPr>
          <p:cNvSpPr>
            <a:spLocks noGrp="1"/>
          </p:cNvSpPr>
          <p:nvPr>
            <p:ph type="sldNum" sz="quarter" idx="12"/>
          </p:nvPr>
        </p:nvSpPr>
        <p:spPr/>
        <p:txBody>
          <a:bodyPr/>
          <a:lstStyle/>
          <a:p>
            <a:fld id="{68854F90-89DC-4702-8843-191C9E0C692B}" type="slidenum">
              <a:rPr lang="en-US" smtClean="0"/>
              <a:t>‹#›</a:t>
            </a:fld>
            <a:endParaRPr lang="en-US"/>
          </a:p>
        </p:txBody>
      </p:sp>
    </p:spTree>
    <p:extLst>
      <p:ext uri="{BB962C8B-B14F-4D97-AF65-F5344CB8AC3E}">
        <p14:creationId xmlns:p14="http://schemas.microsoft.com/office/powerpoint/2010/main" val="256102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98405-FF17-453D-A784-1A44AEF497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443057-1FDF-4248-A6E9-2E7B1551D1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BFC8518-D925-4AE1-8CE0-E58D7CCA8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BD819C-1686-4211-9CB0-161EC257AB63}"/>
              </a:ext>
            </a:extLst>
          </p:cNvPr>
          <p:cNvSpPr>
            <a:spLocks noGrp="1"/>
          </p:cNvSpPr>
          <p:nvPr>
            <p:ph type="dt" sz="half" idx="10"/>
          </p:nvPr>
        </p:nvSpPr>
        <p:spPr/>
        <p:txBody>
          <a:bodyPr/>
          <a:lstStyle/>
          <a:p>
            <a:fld id="{A23A808C-3E34-4CEB-AB84-F711827DBEDE}" type="datetimeFigureOut">
              <a:rPr lang="en-US" smtClean="0"/>
              <a:t>5/21/2025</a:t>
            </a:fld>
            <a:endParaRPr lang="en-US"/>
          </a:p>
        </p:txBody>
      </p:sp>
      <p:sp>
        <p:nvSpPr>
          <p:cNvPr id="6" name="Footer Placeholder 5">
            <a:extLst>
              <a:ext uri="{FF2B5EF4-FFF2-40B4-BE49-F238E27FC236}">
                <a16:creationId xmlns:a16="http://schemas.microsoft.com/office/drawing/2014/main" id="{089834C9-FBCD-4A8D-ACB8-DB4CCEA6DE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C5A80B-D6E7-4E2E-8205-BA898B329BF3}"/>
              </a:ext>
            </a:extLst>
          </p:cNvPr>
          <p:cNvSpPr>
            <a:spLocks noGrp="1"/>
          </p:cNvSpPr>
          <p:nvPr>
            <p:ph type="sldNum" sz="quarter" idx="12"/>
          </p:nvPr>
        </p:nvSpPr>
        <p:spPr/>
        <p:txBody>
          <a:bodyPr/>
          <a:lstStyle/>
          <a:p>
            <a:fld id="{68854F90-89DC-4702-8843-191C9E0C692B}" type="slidenum">
              <a:rPr lang="en-US" smtClean="0"/>
              <a:t>‹#›</a:t>
            </a:fld>
            <a:endParaRPr lang="en-US"/>
          </a:p>
        </p:txBody>
      </p:sp>
    </p:spTree>
    <p:extLst>
      <p:ext uri="{BB962C8B-B14F-4D97-AF65-F5344CB8AC3E}">
        <p14:creationId xmlns:p14="http://schemas.microsoft.com/office/powerpoint/2010/main" val="38350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B0293-2E29-42EE-AA6C-4A3DE8D152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DF0D0C-D5E7-44E2-95F3-C26A5B44D7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8A6D2C-0C68-4BDD-A252-AB709A40A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516E0BB-8F0D-484D-9DBB-8C377F4E255B}"/>
              </a:ext>
            </a:extLst>
          </p:cNvPr>
          <p:cNvSpPr>
            <a:spLocks noGrp="1"/>
          </p:cNvSpPr>
          <p:nvPr>
            <p:ph type="dt" sz="half" idx="10"/>
          </p:nvPr>
        </p:nvSpPr>
        <p:spPr/>
        <p:txBody>
          <a:bodyPr/>
          <a:lstStyle/>
          <a:p>
            <a:fld id="{A23A808C-3E34-4CEB-AB84-F711827DBEDE}" type="datetimeFigureOut">
              <a:rPr lang="en-US" smtClean="0"/>
              <a:t>5/21/2025</a:t>
            </a:fld>
            <a:endParaRPr lang="en-US"/>
          </a:p>
        </p:txBody>
      </p:sp>
      <p:sp>
        <p:nvSpPr>
          <p:cNvPr id="6" name="Footer Placeholder 5">
            <a:extLst>
              <a:ext uri="{FF2B5EF4-FFF2-40B4-BE49-F238E27FC236}">
                <a16:creationId xmlns:a16="http://schemas.microsoft.com/office/drawing/2014/main" id="{51DDF5DB-0B5B-49FA-93C3-FC599C7D82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60E109-4B9A-4F0D-A4FB-3B2248F33982}"/>
              </a:ext>
            </a:extLst>
          </p:cNvPr>
          <p:cNvSpPr>
            <a:spLocks noGrp="1"/>
          </p:cNvSpPr>
          <p:nvPr>
            <p:ph type="sldNum" sz="quarter" idx="12"/>
          </p:nvPr>
        </p:nvSpPr>
        <p:spPr/>
        <p:txBody>
          <a:bodyPr/>
          <a:lstStyle/>
          <a:p>
            <a:fld id="{68854F90-89DC-4702-8843-191C9E0C692B}" type="slidenum">
              <a:rPr lang="en-US" smtClean="0"/>
              <a:t>‹#›</a:t>
            </a:fld>
            <a:endParaRPr lang="en-US"/>
          </a:p>
        </p:txBody>
      </p:sp>
    </p:spTree>
    <p:extLst>
      <p:ext uri="{BB962C8B-B14F-4D97-AF65-F5344CB8AC3E}">
        <p14:creationId xmlns:p14="http://schemas.microsoft.com/office/powerpoint/2010/main" val="3259238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DD667A-D2B1-4289-85B5-49DF3ACAAD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303050-E447-48D2-98F1-733016A666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B504E9-CF1A-4CE4-AE78-AF0204D170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A808C-3E34-4CEB-AB84-F711827DBEDE}" type="datetimeFigureOut">
              <a:rPr lang="en-US" smtClean="0"/>
              <a:t>5/21/2025</a:t>
            </a:fld>
            <a:endParaRPr lang="en-US"/>
          </a:p>
        </p:txBody>
      </p:sp>
      <p:sp>
        <p:nvSpPr>
          <p:cNvPr id="5" name="Footer Placeholder 4">
            <a:extLst>
              <a:ext uri="{FF2B5EF4-FFF2-40B4-BE49-F238E27FC236}">
                <a16:creationId xmlns:a16="http://schemas.microsoft.com/office/drawing/2014/main" id="{0D6E9FDB-F3EB-4EA3-A264-3BE5F5516F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A58E38A-B93B-4082-A554-CF3FAE185D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854F90-89DC-4702-8843-191C9E0C692B}" type="slidenum">
              <a:rPr lang="en-US" smtClean="0"/>
              <a:t>‹#›</a:t>
            </a:fld>
            <a:endParaRPr lang="en-US"/>
          </a:p>
        </p:txBody>
      </p:sp>
    </p:spTree>
    <p:extLst>
      <p:ext uri="{BB962C8B-B14F-4D97-AF65-F5344CB8AC3E}">
        <p14:creationId xmlns:p14="http://schemas.microsoft.com/office/powerpoint/2010/main" val="1987943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Carbon_dioxide" TargetMode="External"/><Relationship Id="rId2" Type="http://schemas.openxmlformats.org/officeDocument/2006/relationships/hyperlink" Target="http://en.wikipedia.org/wiki/Magma" TargetMode="External"/><Relationship Id="rId1" Type="http://schemas.openxmlformats.org/officeDocument/2006/relationships/slideLayout" Target="../slideLayouts/slideLayout2.xml"/><Relationship Id="rId5" Type="http://schemas.openxmlformats.org/officeDocument/2006/relationships/hyperlink" Target="http://en.wikipedia.org/wiki/Asphyxia" TargetMode="External"/><Relationship Id="rId4" Type="http://schemas.openxmlformats.org/officeDocument/2006/relationships/hyperlink" Target="http://en.wikipedia.org/wiki/Carbonic_aci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02354-874B-400A-9D46-B2D433EE8F42}"/>
              </a:ext>
            </a:extLst>
          </p:cNvPr>
          <p:cNvSpPr>
            <a:spLocks noGrp="1"/>
          </p:cNvSpPr>
          <p:nvPr>
            <p:ph type="ctrTitle"/>
          </p:nvPr>
        </p:nvSpPr>
        <p:spPr/>
        <p:txBody>
          <a:bodyPr/>
          <a:lstStyle/>
          <a:p>
            <a:r>
              <a:rPr lang="en-US" dirty="0"/>
              <a:t>BIOGEOCHEMICAL CYCLES</a:t>
            </a:r>
          </a:p>
        </p:txBody>
      </p:sp>
      <p:sp>
        <p:nvSpPr>
          <p:cNvPr id="3" name="Subtitle 2">
            <a:extLst>
              <a:ext uri="{FF2B5EF4-FFF2-40B4-BE49-F238E27FC236}">
                <a16:creationId xmlns:a16="http://schemas.microsoft.com/office/drawing/2014/main" id="{A3C49EBB-B85F-458D-BB93-A1D731A0257B}"/>
              </a:ext>
            </a:extLst>
          </p:cNvPr>
          <p:cNvSpPr>
            <a:spLocks noGrp="1"/>
          </p:cNvSpPr>
          <p:nvPr>
            <p:ph type="subTitle" idx="1"/>
          </p:nvPr>
        </p:nvSpPr>
        <p:spPr/>
        <p:txBody>
          <a:bodyPr/>
          <a:lstStyle/>
          <a:p>
            <a:r>
              <a:rPr lang="en-US" dirty="0"/>
              <a:t>CHAPTER 2</a:t>
            </a:r>
          </a:p>
        </p:txBody>
      </p:sp>
    </p:spTree>
    <p:extLst>
      <p:ext uri="{BB962C8B-B14F-4D97-AF65-F5344CB8AC3E}">
        <p14:creationId xmlns:p14="http://schemas.microsoft.com/office/powerpoint/2010/main" val="1279683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A3A4C-7121-4E95-97E8-DD5D0CAC456B}"/>
              </a:ext>
            </a:extLst>
          </p:cNvPr>
          <p:cNvSpPr>
            <a:spLocks noGrp="1"/>
          </p:cNvSpPr>
          <p:nvPr>
            <p:ph type="title"/>
          </p:nvPr>
        </p:nvSpPr>
        <p:spPr>
          <a:xfrm>
            <a:off x="838200" y="365125"/>
            <a:ext cx="10515600" cy="3502337"/>
          </a:xfrm>
        </p:spPr>
        <p:txBody>
          <a:bodyPr>
            <a:normAutofit/>
          </a:bodyPr>
          <a:lstStyle/>
          <a:p>
            <a:r>
              <a:rPr lang="en-US" dirty="0"/>
              <a:t>5) </a:t>
            </a:r>
            <a:r>
              <a:rPr lang="en-US" u="sng" dirty="0"/>
              <a:t>Phosphorus Cycle</a:t>
            </a:r>
            <a:r>
              <a:rPr lang="en-US" dirty="0"/>
              <a:t> -The movement of phosphorus between the environment and living things. (Needed in DNA, RNA, ATP, cell membranes, bones, and teeth)</a:t>
            </a:r>
            <a:br>
              <a:rPr lang="en-US" dirty="0"/>
            </a:br>
            <a:endParaRPr lang="en-US" dirty="0"/>
          </a:p>
        </p:txBody>
      </p:sp>
      <p:sp>
        <p:nvSpPr>
          <p:cNvPr id="3" name="Content Placeholder 2">
            <a:extLst>
              <a:ext uri="{FF2B5EF4-FFF2-40B4-BE49-F238E27FC236}">
                <a16:creationId xmlns:a16="http://schemas.microsoft.com/office/drawing/2014/main" id="{6F74FF7F-FBE2-4ABC-B038-587B9C527621}"/>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70194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304A68-9197-45C3-BBA4-7DCA9483B201}"/>
              </a:ext>
            </a:extLst>
          </p:cNvPr>
          <p:cNvSpPr>
            <a:spLocks noGrp="1"/>
          </p:cNvSpPr>
          <p:nvPr>
            <p:ph idx="1"/>
          </p:nvPr>
        </p:nvSpPr>
        <p:spPr>
          <a:xfrm>
            <a:off x="838200" y="434715"/>
            <a:ext cx="10515600" cy="5742248"/>
          </a:xfrm>
        </p:spPr>
        <p:txBody>
          <a:bodyPr>
            <a:normAutofit/>
          </a:bodyPr>
          <a:lstStyle/>
          <a:p>
            <a:pPr marL="0" indent="0">
              <a:buNone/>
            </a:pPr>
            <a:r>
              <a:rPr lang="en-US" dirty="0"/>
              <a:t>a) </a:t>
            </a:r>
            <a:r>
              <a:rPr lang="en-US" b="1" u="sng" dirty="0"/>
              <a:t>Weathering</a:t>
            </a:r>
            <a:r>
              <a:rPr lang="en-US" dirty="0"/>
              <a:t> and </a:t>
            </a:r>
            <a:r>
              <a:rPr lang="en-US" b="1" u="sng" dirty="0"/>
              <a:t>erosion</a:t>
            </a:r>
            <a:r>
              <a:rPr lang="en-US" dirty="0"/>
              <a:t> release the phosphorus rich compounds trapped in rock back into soil or water</a:t>
            </a:r>
          </a:p>
          <a:p>
            <a:pPr marL="0" indent="0">
              <a:buNone/>
            </a:pPr>
            <a:r>
              <a:rPr lang="en-US" dirty="0"/>
              <a:t>b) Plants get phosphorus from soil, (</a:t>
            </a:r>
            <a:r>
              <a:rPr lang="en-US" b="1" u="sng" dirty="0"/>
              <a:t>assimilation</a:t>
            </a:r>
            <a:r>
              <a:rPr lang="en-US" dirty="0"/>
              <a:t>) and animals get phosphorus by </a:t>
            </a:r>
            <a:r>
              <a:rPr lang="en-US" b="1" u="sng" dirty="0"/>
              <a:t>ingesting</a:t>
            </a:r>
            <a:r>
              <a:rPr lang="en-US" dirty="0"/>
              <a:t> </a:t>
            </a:r>
          </a:p>
          <a:p>
            <a:pPr marL="0" indent="0">
              <a:buNone/>
            </a:pPr>
            <a:r>
              <a:rPr lang="en-US" dirty="0"/>
              <a:t>c)  </a:t>
            </a:r>
            <a:r>
              <a:rPr lang="en-US" b="1" u="sng" dirty="0"/>
              <a:t>Decomposing</a:t>
            </a:r>
            <a:r>
              <a:rPr lang="en-US" dirty="0"/>
              <a:t> bacteria release the phosphorus rich compounds found in animal waste and dead matter back into soil or water </a:t>
            </a:r>
          </a:p>
          <a:p>
            <a:pPr marL="0" indent="0">
              <a:buNone/>
            </a:pPr>
            <a:r>
              <a:rPr lang="en-US" dirty="0"/>
              <a:t>d)  Phosphorus in water may be </a:t>
            </a:r>
            <a:r>
              <a:rPr lang="en-US" b="1" u="sng" dirty="0"/>
              <a:t>assimilated</a:t>
            </a:r>
            <a:r>
              <a:rPr lang="en-US" dirty="0"/>
              <a:t> and used by aquatic plants </a:t>
            </a:r>
          </a:p>
          <a:p>
            <a:pPr marL="0" indent="0">
              <a:buNone/>
            </a:pPr>
            <a:r>
              <a:rPr lang="en-US" dirty="0"/>
              <a:t>e)  Phosphorus enters aquatic animals through </a:t>
            </a:r>
            <a:r>
              <a:rPr lang="en-US" b="1" u="sng" dirty="0"/>
              <a:t>ingestion</a:t>
            </a:r>
            <a:r>
              <a:rPr lang="en-US" dirty="0"/>
              <a:t> and exits by death/</a:t>
            </a:r>
            <a:r>
              <a:rPr lang="en-US" b="1" u="sng" dirty="0"/>
              <a:t>decomposition</a:t>
            </a:r>
            <a:r>
              <a:rPr lang="en-US" dirty="0"/>
              <a:t> or </a:t>
            </a:r>
            <a:r>
              <a:rPr lang="en-US" b="1" u="sng" dirty="0"/>
              <a:t>excretion</a:t>
            </a:r>
            <a:r>
              <a:rPr lang="en-US" dirty="0"/>
              <a:t>.</a:t>
            </a:r>
          </a:p>
          <a:p>
            <a:pPr marL="0" indent="0">
              <a:buNone/>
            </a:pPr>
            <a:r>
              <a:rPr lang="en-US" dirty="0"/>
              <a:t>f)  </a:t>
            </a:r>
            <a:r>
              <a:rPr lang="en-US" b="1" u="sng" dirty="0"/>
              <a:t>Detritus</a:t>
            </a:r>
            <a:r>
              <a:rPr lang="en-US" dirty="0"/>
              <a:t> (de-TRI-</a:t>
            </a:r>
            <a:r>
              <a:rPr lang="en-US" dirty="0" err="1"/>
              <a:t>dus</a:t>
            </a:r>
            <a:r>
              <a:rPr lang="en-US" dirty="0"/>
              <a:t>) which is excretion, dead material and sediments, may settle to the bottom and form sedimentary rock once again.</a:t>
            </a:r>
          </a:p>
          <a:p>
            <a:endParaRPr lang="en-US" dirty="0"/>
          </a:p>
        </p:txBody>
      </p:sp>
    </p:spTree>
    <p:extLst>
      <p:ext uri="{BB962C8B-B14F-4D97-AF65-F5344CB8AC3E}">
        <p14:creationId xmlns:p14="http://schemas.microsoft.com/office/powerpoint/2010/main" val="298995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0D554-7AAA-4D3E-8B87-7D1130A71C6F}"/>
              </a:ext>
            </a:extLst>
          </p:cNvPr>
          <p:cNvSpPr>
            <a:spLocks noGrp="1"/>
          </p:cNvSpPr>
          <p:nvPr>
            <p:ph type="title"/>
          </p:nvPr>
        </p:nvSpPr>
        <p:spPr>
          <a:xfrm>
            <a:off x="838200" y="365125"/>
            <a:ext cx="10515600" cy="3307465"/>
          </a:xfrm>
        </p:spPr>
        <p:txBody>
          <a:bodyPr>
            <a:normAutofit fontScale="90000"/>
          </a:bodyPr>
          <a:lstStyle/>
          <a:p>
            <a:r>
              <a:rPr lang="en-US" dirty="0"/>
              <a:t> 6) Many Cycles with many connections</a:t>
            </a:r>
            <a:br>
              <a:rPr lang="en-US" dirty="0"/>
            </a:br>
            <a:r>
              <a:rPr lang="en-US" dirty="0"/>
              <a:t>a) Each cycle is connected in many ways, for example, nitrogen phosphorus, and carbon are carried by water in parts of the water cycle. </a:t>
            </a:r>
            <a:br>
              <a:rPr lang="en-US" dirty="0"/>
            </a:br>
            <a:endParaRPr lang="en-US" dirty="0"/>
          </a:p>
        </p:txBody>
      </p:sp>
      <p:sp>
        <p:nvSpPr>
          <p:cNvPr id="3" name="Content Placeholder 2">
            <a:extLst>
              <a:ext uri="{FF2B5EF4-FFF2-40B4-BE49-F238E27FC236}">
                <a16:creationId xmlns:a16="http://schemas.microsoft.com/office/drawing/2014/main" id="{DF4E4A5B-DEB7-4844-AD51-A529041D7E8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11798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3A0F8-EF10-4248-98AF-AFA5F9886257}"/>
              </a:ext>
            </a:extLst>
          </p:cNvPr>
          <p:cNvSpPr>
            <a:spLocks noGrp="1"/>
          </p:cNvSpPr>
          <p:nvPr>
            <p:ph type="title"/>
          </p:nvPr>
        </p:nvSpPr>
        <p:spPr>
          <a:xfrm>
            <a:off x="838200" y="365125"/>
            <a:ext cx="10515600" cy="2258154"/>
          </a:xfrm>
        </p:spPr>
        <p:txBody>
          <a:bodyPr>
            <a:normAutofit fontScale="90000"/>
          </a:bodyPr>
          <a:lstStyle/>
          <a:p>
            <a:r>
              <a:rPr lang="en-US" dirty="0"/>
              <a:t>7)  What happens if too much of these substances are found in one place?</a:t>
            </a:r>
            <a:br>
              <a:rPr lang="en-US" dirty="0"/>
            </a:br>
            <a:r>
              <a:rPr lang="en-US" dirty="0"/>
              <a:t>	A Too much nitrogen and phosphorus causes 	</a:t>
            </a:r>
            <a:r>
              <a:rPr lang="en-US" b="1" u="sng" dirty="0"/>
              <a:t>hypoxic</a:t>
            </a:r>
            <a:r>
              <a:rPr lang="en-US" dirty="0"/>
              <a:t> </a:t>
            </a:r>
            <a:r>
              <a:rPr lang="en-US" b="1" u="sng" dirty="0"/>
              <a:t>zones</a:t>
            </a:r>
            <a:r>
              <a:rPr lang="en-US" dirty="0"/>
              <a:t> (</a:t>
            </a:r>
            <a:r>
              <a:rPr lang="en-US" b="1" u="sng" dirty="0"/>
              <a:t>dead</a:t>
            </a:r>
            <a:r>
              <a:rPr lang="en-US" dirty="0"/>
              <a:t> </a:t>
            </a:r>
            <a:r>
              <a:rPr lang="en-US" b="1" u="sng" dirty="0"/>
              <a:t>zones</a:t>
            </a:r>
            <a:r>
              <a:rPr lang="en-US" dirty="0"/>
              <a:t>)</a:t>
            </a:r>
            <a:br>
              <a:rPr lang="en-US" dirty="0"/>
            </a:br>
            <a:endParaRPr lang="en-US" dirty="0"/>
          </a:p>
        </p:txBody>
      </p:sp>
      <p:sp>
        <p:nvSpPr>
          <p:cNvPr id="3" name="Content Placeholder 2">
            <a:extLst>
              <a:ext uri="{FF2B5EF4-FFF2-40B4-BE49-F238E27FC236}">
                <a16:creationId xmlns:a16="http://schemas.microsoft.com/office/drawing/2014/main" id="{2630C3D6-7B22-4A5E-8767-530337BA206E}"/>
              </a:ext>
            </a:extLst>
          </p:cNvPr>
          <p:cNvSpPr>
            <a:spLocks noGrp="1"/>
          </p:cNvSpPr>
          <p:nvPr>
            <p:ph idx="1"/>
          </p:nvPr>
        </p:nvSpPr>
        <p:spPr>
          <a:xfrm>
            <a:off x="838200" y="2353455"/>
            <a:ext cx="10515600" cy="3823507"/>
          </a:xfrm>
        </p:spPr>
        <p:txBody>
          <a:bodyPr/>
          <a:lstStyle/>
          <a:p>
            <a:pPr marL="914400" lvl="1" indent="-457200">
              <a:buFont typeface="+mj-lt"/>
              <a:buAutoNum type="alphaUcPeriod"/>
            </a:pPr>
            <a:r>
              <a:rPr lang="en-US" sz="2800" dirty="0"/>
              <a:t>In spring nitrogen/phosphorus rich fresh water (caused by all the fertilizers farmers use) creates a barrier layer above the saltwater</a:t>
            </a:r>
          </a:p>
          <a:p>
            <a:pPr marL="914400" lvl="1" indent="-457200">
              <a:buFont typeface="+mj-lt"/>
              <a:buAutoNum type="alphaUcPeriod"/>
            </a:pPr>
            <a:r>
              <a:rPr lang="en-US" sz="2800" dirty="0"/>
              <a:t>Oxygen is now unable to mix with the salt water</a:t>
            </a:r>
          </a:p>
          <a:p>
            <a:pPr marL="914400" lvl="1" indent="-457200">
              <a:buFont typeface="+mj-lt"/>
              <a:buAutoNum type="alphaUcPeriod"/>
            </a:pPr>
            <a:r>
              <a:rPr lang="en-US" sz="2800" dirty="0"/>
              <a:t>The nitrogen and phosphates cause excessive algae growth (</a:t>
            </a:r>
            <a:r>
              <a:rPr lang="en-US" sz="2800" b="1" u="sng" dirty="0"/>
              <a:t>eutrophication</a:t>
            </a:r>
            <a:r>
              <a:rPr lang="en-US" sz="2800" dirty="0"/>
              <a:t>)</a:t>
            </a:r>
          </a:p>
          <a:p>
            <a:pPr marL="914400" lvl="1" indent="-457200">
              <a:buFont typeface="+mj-lt"/>
              <a:buAutoNum type="alphaUcPeriod"/>
            </a:pPr>
            <a:r>
              <a:rPr lang="en-US" sz="2800" dirty="0"/>
              <a:t>Algae die and sink to the bottom where they decompose</a:t>
            </a:r>
          </a:p>
          <a:p>
            <a:pPr marL="914400" lvl="1" indent="-457200">
              <a:buFont typeface="+mj-lt"/>
              <a:buAutoNum type="alphaUcPeriod"/>
            </a:pPr>
            <a:r>
              <a:rPr lang="en-US" sz="2800" dirty="0"/>
              <a:t>Decomposers use up all the oxygen (doing cell respiration)</a:t>
            </a:r>
          </a:p>
          <a:p>
            <a:pPr marL="914400" lvl="1" indent="-457200">
              <a:buFont typeface="+mj-lt"/>
              <a:buAutoNum type="alphaUcPeriod"/>
            </a:pPr>
            <a:r>
              <a:rPr lang="en-US" sz="2800" dirty="0"/>
              <a:t>All creatures die, or swim away if they can</a:t>
            </a:r>
          </a:p>
          <a:p>
            <a:endParaRPr lang="en-US" dirty="0"/>
          </a:p>
        </p:txBody>
      </p:sp>
    </p:spTree>
    <p:extLst>
      <p:ext uri="{BB962C8B-B14F-4D97-AF65-F5344CB8AC3E}">
        <p14:creationId xmlns:p14="http://schemas.microsoft.com/office/powerpoint/2010/main" val="234735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97056-6E38-4A9F-A84C-5E0211D7038E}"/>
              </a:ext>
            </a:extLst>
          </p:cNvPr>
          <p:cNvSpPr>
            <a:spLocks noGrp="1"/>
          </p:cNvSpPr>
          <p:nvPr>
            <p:ph type="title"/>
          </p:nvPr>
        </p:nvSpPr>
        <p:spPr/>
        <p:txBody>
          <a:bodyPr>
            <a:normAutofit fontScale="90000"/>
          </a:bodyPr>
          <a:lstStyle/>
          <a:p>
            <a:r>
              <a:rPr lang="en-US" dirty="0"/>
              <a:t>b)  Too much carbon caused the disaster at Lake </a:t>
            </a:r>
            <a:r>
              <a:rPr lang="en-US" dirty="0" err="1"/>
              <a:t>Nyos</a:t>
            </a:r>
            <a:br>
              <a:rPr lang="en-US" dirty="0"/>
            </a:br>
            <a:endParaRPr lang="en-US" dirty="0"/>
          </a:p>
        </p:txBody>
      </p:sp>
      <p:sp>
        <p:nvSpPr>
          <p:cNvPr id="3" name="Content Placeholder 2">
            <a:extLst>
              <a:ext uri="{FF2B5EF4-FFF2-40B4-BE49-F238E27FC236}">
                <a16:creationId xmlns:a16="http://schemas.microsoft.com/office/drawing/2014/main" id="{8DC6D715-E669-426F-9E7A-B4B13C400558}"/>
              </a:ext>
            </a:extLst>
          </p:cNvPr>
          <p:cNvSpPr>
            <a:spLocks noGrp="1"/>
          </p:cNvSpPr>
          <p:nvPr>
            <p:ph idx="1"/>
          </p:nvPr>
        </p:nvSpPr>
        <p:spPr/>
        <p:txBody>
          <a:bodyPr/>
          <a:lstStyle/>
          <a:p>
            <a:pPr marL="514350" lvl="0" indent="-514350">
              <a:buFont typeface="+mj-lt"/>
              <a:buAutoNum type="alphaUcPeriod"/>
            </a:pPr>
            <a:r>
              <a:rPr lang="en-US" dirty="0"/>
              <a:t>A pocket of </a:t>
            </a:r>
            <a:r>
              <a:rPr lang="en-US" dirty="0">
                <a:hlinkClick r:id="rId2"/>
              </a:rPr>
              <a:t>magma</a:t>
            </a:r>
            <a:r>
              <a:rPr lang="en-US" dirty="0"/>
              <a:t> was beneath the lake </a:t>
            </a:r>
          </a:p>
          <a:p>
            <a:pPr marL="514350" lvl="0" indent="-514350">
              <a:buFont typeface="+mj-lt"/>
              <a:buAutoNum type="alphaUcPeriod"/>
            </a:pPr>
            <a:r>
              <a:rPr lang="en-US" dirty="0"/>
              <a:t>It leaked </a:t>
            </a:r>
            <a:r>
              <a:rPr lang="en-US" dirty="0">
                <a:hlinkClick r:id="rId3"/>
              </a:rPr>
              <a:t>carbon dioxide</a:t>
            </a:r>
            <a:r>
              <a:rPr lang="en-US" dirty="0"/>
              <a:t> (CO</a:t>
            </a:r>
            <a:r>
              <a:rPr lang="en-US" baseline="-25000" dirty="0"/>
              <a:t>2</a:t>
            </a:r>
            <a:r>
              <a:rPr lang="en-US" dirty="0"/>
              <a:t>) into the water, changing it into </a:t>
            </a:r>
            <a:r>
              <a:rPr lang="en-US" dirty="0">
                <a:hlinkClick r:id="rId4"/>
              </a:rPr>
              <a:t>carbonic acid</a:t>
            </a:r>
            <a:r>
              <a:rPr lang="en-US" dirty="0"/>
              <a:t>. </a:t>
            </a:r>
          </a:p>
          <a:p>
            <a:pPr marL="514350" lvl="0" indent="-514350">
              <a:buFont typeface="+mj-lt"/>
              <a:buAutoNum type="alphaUcPeriod"/>
            </a:pPr>
            <a:r>
              <a:rPr lang="en-US" dirty="0"/>
              <a:t>This made it an exploding lake because it was saturated with carbon dioxide. </a:t>
            </a:r>
          </a:p>
          <a:p>
            <a:pPr marL="514350" lvl="0" indent="-514350">
              <a:buFont typeface="+mj-lt"/>
              <a:buAutoNum type="alphaUcPeriod"/>
            </a:pPr>
            <a:r>
              <a:rPr lang="en-US" dirty="0"/>
              <a:t>On August 21, 1986, possibly as the result of a landslide, Lake </a:t>
            </a:r>
            <a:r>
              <a:rPr lang="en-US" dirty="0" err="1"/>
              <a:t>Nyos</a:t>
            </a:r>
            <a:r>
              <a:rPr lang="en-US" dirty="0"/>
              <a:t> suddenly emitted a large cloud of CO</a:t>
            </a:r>
            <a:r>
              <a:rPr lang="en-US" baseline="-25000" dirty="0"/>
              <a:t>2</a:t>
            </a:r>
            <a:r>
              <a:rPr lang="en-US" dirty="0"/>
              <a:t>, which </a:t>
            </a:r>
            <a:r>
              <a:rPr lang="en-US" dirty="0">
                <a:hlinkClick r:id="rId5"/>
              </a:rPr>
              <a:t>suffocated</a:t>
            </a:r>
            <a:r>
              <a:rPr lang="en-US" dirty="0"/>
              <a:t> 1,700 people and 3,500 livestock in nearby towns and villages.</a:t>
            </a:r>
          </a:p>
          <a:p>
            <a:pPr marL="0" indent="0">
              <a:buNone/>
            </a:pPr>
            <a:endParaRPr lang="en-US" dirty="0"/>
          </a:p>
        </p:txBody>
      </p:sp>
    </p:spTree>
    <p:extLst>
      <p:ext uri="{BB962C8B-B14F-4D97-AF65-F5344CB8AC3E}">
        <p14:creationId xmlns:p14="http://schemas.microsoft.com/office/powerpoint/2010/main" val="192421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4BD13-76A3-47C2-9A58-08CBD3822A8D}"/>
              </a:ext>
            </a:extLst>
          </p:cNvPr>
          <p:cNvSpPr>
            <a:spLocks noGrp="1"/>
          </p:cNvSpPr>
          <p:nvPr>
            <p:ph type="title"/>
          </p:nvPr>
        </p:nvSpPr>
        <p:spPr/>
        <p:txBody>
          <a:bodyPr>
            <a:normAutofit fontScale="90000"/>
          </a:bodyPr>
          <a:lstStyle/>
          <a:p>
            <a:r>
              <a:rPr lang="en-US" dirty="0"/>
              <a:t>c)  Too much carbon in the air is causing global warming</a:t>
            </a:r>
            <a:br>
              <a:rPr lang="en-US" dirty="0"/>
            </a:br>
            <a:endParaRPr lang="en-US" dirty="0"/>
          </a:p>
        </p:txBody>
      </p:sp>
      <p:sp>
        <p:nvSpPr>
          <p:cNvPr id="3" name="Content Placeholder 2">
            <a:extLst>
              <a:ext uri="{FF2B5EF4-FFF2-40B4-BE49-F238E27FC236}">
                <a16:creationId xmlns:a16="http://schemas.microsoft.com/office/drawing/2014/main" id="{DA928395-C610-4C24-9E82-6583DCAB5161}"/>
              </a:ext>
            </a:extLst>
          </p:cNvPr>
          <p:cNvSpPr>
            <a:spLocks noGrp="1"/>
          </p:cNvSpPr>
          <p:nvPr>
            <p:ph idx="1"/>
          </p:nvPr>
        </p:nvSpPr>
        <p:spPr/>
        <p:txBody>
          <a:bodyPr/>
          <a:lstStyle/>
          <a:p>
            <a:pPr marL="514350" lvl="0" indent="-514350">
              <a:buFont typeface="+mj-lt"/>
              <a:buAutoNum type="alphaUcPeriod"/>
            </a:pPr>
            <a:r>
              <a:rPr lang="en-US" sz="3600" dirty="0"/>
              <a:t>excessive carbon is released into the air due to combustion of fossil fuels</a:t>
            </a:r>
          </a:p>
          <a:p>
            <a:pPr marL="514350" lvl="0" indent="-514350">
              <a:buFont typeface="+mj-lt"/>
              <a:buAutoNum type="alphaUcPeriod"/>
            </a:pPr>
            <a:r>
              <a:rPr lang="en-US" sz="3600" dirty="0"/>
              <a:t>the extra carbon is a greenhouse gas which traps heat like a blanket</a:t>
            </a:r>
          </a:p>
          <a:p>
            <a:pPr marL="514350" lvl="0" indent="-514350">
              <a:buFont typeface="+mj-lt"/>
              <a:buAutoNum type="alphaUcPeriod"/>
            </a:pPr>
            <a:r>
              <a:rPr lang="en-US" sz="3600" dirty="0"/>
              <a:t>over time the overheating atmosphere causes the earth to get warmer</a:t>
            </a:r>
          </a:p>
          <a:p>
            <a:endParaRPr lang="en-US" dirty="0"/>
          </a:p>
        </p:txBody>
      </p:sp>
    </p:spTree>
    <p:extLst>
      <p:ext uri="{BB962C8B-B14F-4D97-AF65-F5344CB8AC3E}">
        <p14:creationId xmlns:p14="http://schemas.microsoft.com/office/powerpoint/2010/main" val="391501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61B317-63C7-4143-9CBB-B1F40D7C9DA5}"/>
              </a:ext>
            </a:extLst>
          </p:cNvPr>
          <p:cNvSpPr>
            <a:spLocks noGrp="1"/>
          </p:cNvSpPr>
          <p:nvPr>
            <p:ph idx="1"/>
          </p:nvPr>
        </p:nvSpPr>
        <p:spPr>
          <a:xfrm>
            <a:off x="838200" y="674557"/>
            <a:ext cx="10515600" cy="5502406"/>
          </a:xfrm>
        </p:spPr>
        <p:txBody>
          <a:bodyPr/>
          <a:lstStyle/>
          <a:p>
            <a:pPr marL="0" indent="0">
              <a:buNone/>
            </a:pPr>
            <a:r>
              <a:rPr lang="en-US" sz="4000" dirty="0"/>
              <a:t>A) Cycles in the Earth System</a:t>
            </a:r>
          </a:p>
          <a:p>
            <a:pPr marL="0" indent="0">
              <a:buNone/>
            </a:pPr>
            <a:r>
              <a:rPr lang="en-US" sz="4000" dirty="0"/>
              <a:t>	1) </a:t>
            </a:r>
            <a:r>
              <a:rPr lang="en-US" sz="4000" b="1" u="sng" dirty="0"/>
              <a:t>Reservoir</a:t>
            </a:r>
            <a:r>
              <a:rPr lang="en-US" sz="4000" dirty="0"/>
              <a:t>- A place where matter and 	energy are stored</a:t>
            </a:r>
          </a:p>
          <a:p>
            <a:pPr marL="0" indent="0">
              <a:buNone/>
            </a:pPr>
            <a:r>
              <a:rPr lang="en-US" sz="4000" dirty="0"/>
              <a:t>	2) </a:t>
            </a:r>
            <a:r>
              <a:rPr lang="en-US" sz="4000" b="1" u="sng" dirty="0"/>
              <a:t>Water</a:t>
            </a:r>
            <a:r>
              <a:rPr lang="en-US" sz="4000" u="sng" dirty="0"/>
              <a:t> </a:t>
            </a:r>
            <a:r>
              <a:rPr lang="en-US" sz="4000" b="1" u="sng" dirty="0"/>
              <a:t>Cycle</a:t>
            </a:r>
            <a:r>
              <a:rPr lang="en-US" sz="4000" dirty="0"/>
              <a:t>- Movement of water into and 	out of the geosphere, hydrosphere, 	atmosphere, and biosphere</a:t>
            </a:r>
          </a:p>
          <a:p>
            <a:pPr marL="0" indent="0">
              <a:buNone/>
            </a:pPr>
            <a:endParaRPr lang="en-US" dirty="0"/>
          </a:p>
        </p:txBody>
      </p:sp>
    </p:spTree>
    <p:extLst>
      <p:ext uri="{BB962C8B-B14F-4D97-AF65-F5344CB8AC3E}">
        <p14:creationId xmlns:p14="http://schemas.microsoft.com/office/powerpoint/2010/main" val="3629208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61B317-63C7-4143-9CBB-B1F40D7C9DA5}"/>
              </a:ext>
            </a:extLst>
          </p:cNvPr>
          <p:cNvSpPr>
            <a:spLocks noGrp="1"/>
          </p:cNvSpPr>
          <p:nvPr>
            <p:ph idx="1"/>
          </p:nvPr>
        </p:nvSpPr>
        <p:spPr>
          <a:xfrm>
            <a:off x="838200" y="674557"/>
            <a:ext cx="10515600" cy="5502406"/>
          </a:xfrm>
        </p:spPr>
        <p:txBody>
          <a:bodyPr/>
          <a:lstStyle/>
          <a:p>
            <a:pPr marL="0" indent="0">
              <a:buNone/>
            </a:pPr>
            <a:r>
              <a:rPr lang="en-US" sz="4000" dirty="0"/>
              <a:t>a) </a:t>
            </a:r>
            <a:r>
              <a:rPr lang="en-US" sz="4000" b="1" u="sng" dirty="0"/>
              <a:t>Evaporation</a:t>
            </a:r>
            <a:r>
              <a:rPr lang="en-US" sz="4000" dirty="0"/>
              <a:t>- Water changing from a liquid to a gas and flying up into the atmosphere</a:t>
            </a:r>
          </a:p>
          <a:p>
            <a:pPr marL="0" indent="0">
              <a:buNone/>
            </a:pPr>
            <a:r>
              <a:rPr lang="en-US" sz="4000" dirty="0"/>
              <a:t>b) </a:t>
            </a:r>
            <a:r>
              <a:rPr lang="en-US" sz="4000" b="1" u="sng" dirty="0"/>
              <a:t>Condensation</a:t>
            </a:r>
            <a:r>
              <a:rPr lang="en-US" sz="4000" dirty="0"/>
              <a:t>- Water changing from a gas to a liquid and becoming visible (cloud formation)</a:t>
            </a:r>
          </a:p>
          <a:p>
            <a:pPr marL="0" indent="0">
              <a:buNone/>
            </a:pPr>
            <a:r>
              <a:rPr lang="en-US" sz="4000" dirty="0"/>
              <a:t>c) </a:t>
            </a:r>
            <a:r>
              <a:rPr lang="en-US" sz="4000" b="1" u="sng" dirty="0"/>
              <a:t>Precipitation</a:t>
            </a:r>
            <a:r>
              <a:rPr lang="en-US" sz="4000" dirty="0"/>
              <a:t>- Any form of water that falls to Earth from clouds</a:t>
            </a:r>
          </a:p>
          <a:p>
            <a:pPr marL="0" indent="0">
              <a:buNone/>
            </a:pPr>
            <a:r>
              <a:rPr lang="en-US" sz="4000" dirty="0"/>
              <a:t>d) </a:t>
            </a:r>
            <a:r>
              <a:rPr lang="en-US" sz="4000" b="1" u="sng" dirty="0"/>
              <a:t>Transpiration</a:t>
            </a:r>
            <a:r>
              <a:rPr lang="en-US" sz="4000" dirty="0"/>
              <a:t>- Water vapor released by plants</a:t>
            </a:r>
          </a:p>
          <a:p>
            <a:pPr marL="0" indent="0">
              <a:buNone/>
            </a:pPr>
            <a:r>
              <a:rPr lang="en-US" sz="4000" dirty="0"/>
              <a:t>e) </a:t>
            </a:r>
            <a:r>
              <a:rPr lang="en-US" sz="4000" b="1" u="sng" dirty="0"/>
              <a:t>Infiltration</a:t>
            </a:r>
            <a:r>
              <a:rPr lang="en-US" sz="4000" dirty="0"/>
              <a:t>- Water soaking into the ground</a:t>
            </a:r>
          </a:p>
          <a:p>
            <a:pPr marL="0" indent="0">
              <a:buNone/>
            </a:pPr>
            <a:endParaRPr lang="en-US" dirty="0"/>
          </a:p>
        </p:txBody>
      </p:sp>
    </p:spTree>
    <p:extLst>
      <p:ext uri="{BB962C8B-B14F-4D97-AF65-F5344CB8AC3E}">
        <p14:creationId xmlns:p14="http://schemas.microsoft.com/office/powerpoint/2010/main" val="3638183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61B317-63C7-4143-9CBB-B1F40D7C9DA5}"/>
              </a:ext>
            </a:extLst>
          </p:cNvPr>
          <p:cNvSpPr>
            <a:spLocks noGrp="1"/>
          </p:cNvSpPr>
          <p:nvPr>
            <p:ph idx="1"/>
          </p:nvPr>
        </p:nvSpPr>
        <p:spPr>
          <a:xfrm>
            <a:off x="838200" y="674557"/>
            <a:ext cx="10515600" cy="5502406"/>
          </a:xfrm>
        </p:spPr>
        <p:txBody>
          <a:bodyPr>
            <a:normAutofit/>
          </a:bodyPr>
          <a:lstStyle/>
          <a:p>
            <a:pPr marL="0" indent="0">
              <a:buNone/>
            </a:pPr>
            <a:r>
              <a:rPr lang="en-US" sz="4000" dirty="0"/>
              <a:t>f) </a:t>
            </a:r>
            <a:r>
              <a:rPr lang="en-US" sz="4000" b="1" u="sng" dirty="0"/>
              <a:t>Absorption</a:t>
            </a:r>
            <a:r>
              <a:rPr lang="en-US" sz="4000" dirty="0"/>
              <a:t>- Water soaking into plant roots</a:t>
            </a:r>
          </a:p>
          <a:p>
            <a:pPr marL="0" indent="0">
              <a:buNone/>
            </a:pPr>
            <a:r>
              <a:rPr lang="en-US" sz="4000" dirty="0"/>
              <a:t>g) </a:t>
            </a:r>
            <a:r>
              <a:rPr lang="en-US" sz="4000" b="1" u="sng" dirty="0"/>
              <a:t>Run</a:t>
            </a:r>
            <a:r>
              <a:rPr lang="en-US" sz="4000" dirty="0"/>
              <a:t>-</a:t>
            </a:r>
            <a:r>
              <a:rPr lang="en-US" sz="4000" b="1" u="sng" dirty="0"/>
              <a:t>off</a:t>
            </a:r>
            <a:r>
              <a:rPr lang="en-US" sz="4000" dirty="0"/>
              <a:t>- water moving across impermeable land</a:t>
            </a:r>
          </a:p>
          <a:p>
            <a:pPr marL="0" indent="0">
              <a:buNone/>
            </a:pPr>
            <a:r>
              <a:rPr lang="en-US" sz="4000" dirty="0"/>
              <a:t>h) </a:t>
            </a:r>
            <a:r>
              <a:rPr lang="en-US" sz="4000" b="1" u="sng" dirty="0"/>
              <a:t>Respiration</a:t>
            </a:r>
            <a:r>
              <a:rPr lang="en-US" sz="4000" dirty="0"/>
              <a:t>- water breathed out of creatures </a:t>
            </a:r>
          </a:p>
          <a:p>
            <a:pPr marL="0" indent="0">
              <a:buNone/>
            </a:pPr>
            <a:r>
              <a:rPr lang="en-US" sz="4000" dirty="0"/>
              <a:t>I) </a:t>
            </a:r>
            <a:r>
              <a:rPr lang="en-US" sz="4000" b="1" u="sng" dirty="0"/>
              <a:t>Excretion</a:t>
            </a:r>
            <a:r>
              <a:rPr lang="en-US" sz="4000" dirty="0"/>
              <a:t>- water coming out of creatures as solid or liquid waste</a:t>
            </a:r>
          </a:p>
          <a:p>
            <a:pPr marL="0" indent="0">
              <a:buNone/>
            </a:pPr>
            <a:endParaRPr lang="en-US" sz="4000" dirty="0"/>
          </a:p>
        </p:txBody>
      </p:sp>
    </p:spTree>
    <p:extLst>
      <p:ext uri="{BB962C8B-B14F-4D97-AF65-F5344CB8AC3E}">
        <p14:creationId xmlns:p14="http://schemas.microsoft.com/office/powerpoint/2010/main" val="2283276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76752-4DE5-47B2-904A-1BD79F888740}"/>
              </a:ext>
            </a:extLst>
          </p:cNvPr>
          <p:cNvSpPr>
            <a:spLocks noGrp="1"/>
          </p:cNvSpPr>
          <p:nvPr>
            <p:ph type="title"/>
          </p:nvPr>
        </p:nvSpPr>
        <p:spPr>
          <a:xfrm>
            <a:off x="838200" y="365125"/>
            <a:ext cx="10515600" cy="3502337"/>
          </a:xfrm>
        </p:spPr>
        <p:txBody>
          <a:bodyPr>
            <a:normAutofit fontScale="90000"/>
          </a:bodyPr>
          <a:lstStyle/>
          <a:p>
            <a:r>
              <a:rPr lang="en-US" dirty="0"/>
              <a:t>3) </a:t>
            </a:r>
            <a:r>
              <a:rPr lang="en-US" b="1" u="sng" dirty="0"/>
              <a:t>Carbon</a:t>
            </a:r>
            <a:r>
              <a:rPr lang="en-US" u="sng" dirty="0"/>
              <a:t> </a:t>
            </a:r>
            <a:r>
              <a:rPr lang="en-US" b="1" u="sng" dirty="0"/>
              <a:t>Cycle</a:t>
            </a:r>
            <a:r>
              <a:rPr lang="en-US" dirty="0"/>
              <a:t>- Movement of carbon into and out of the geosphere, hydrosphere, atmosphere, and biosphere.  Used in EVERY organic molecule.  Found in every component of cells.  It is the backbone of EVERYTHING living. </a:t>
            </a:r>
            <a:br>
              <a:rPr lang="en-US" dirty="0"/>
            </a:br>
            <a:endParaRPr lang="en-US" dirty="0"/>
          </a:p>
        </p:txBody>
      </p:sp>
    </p:spTree>
    <p:extLst>
      <p:ext uri="{BB962C8B-B14F-4D97-AF65-F5344CB8AC3E}">
        <p14:creationId xmlns:p14="http://schemas.microsoft.com/office/powerpoint/2010/main" val="3550993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9561F0-4A6E-4DCD-B11E-BE426084BAEB}"/>
              </a:ext>
            </a:extLst>
          </p:cNvPr>
          <p:cNvSpPr>
            <a:spLocks noGrp="1"/>
          </p:cNvSpPr>
          <p:nvPr>
            <p:ph idx="1"/>
          </p:nvPr>
        </p:nvSpPr>
        <p:spPr>
          <a:xfrm>
            <a:off x="838200" y="629587"/>
            <a:ext cx="10515600" cy="5547376"/>
          </a:xfrm>
        </p:spPr>
        <p:txBody>
          <a:bodyPr>
            <a:normAutofit/>
          </a:bodyPr>
          <a:lstStyle/>
          <a:p>
            <a:r>
              <a:rPr lang="en-US" dirty="0"/>
              <a:t>a)  </a:t>
            </a:r>
            <a:r>
              <a:rPr lang="en-US" b="1" u="sng" dirty="0"/>
              <a:t>Ingestion</a:t>
            </a:r>
            <a:r>
              <a:rPr lang="en-US" dirty="0"/>
              <a:t>- Process of eating.  Food (carbohydrates, fats, and proteins) is full of needed carbon atoms</a:t>
            </a:r>
          </a:p>
          <a:p>
            <a:r>
              <a:rPr lang="en-US" dirty="0"/>
              <a:t>b) </a:t>
            </a:r>
            <a:r>
              <a:rPr lang="en-US" b="1" u="sng" dirty="0"/>
              <a:t>Excretion</a:t>
            </a:r>
            <a:r>
              <a:rPr lang="en-US" dirty="0"/>
              <a:t>- Process whereby creatures get rid of solid and liquid waste (contains carbon)</a:t>
            </a:r>
          </a:p>
          <a:p>
            <a:r>
              <a:rPr lang="en-US" dirty="0"/>
              <a:t>c)</a:t>
            </a:r>
            <a:r>
              <a:rPr lang="en-US" u="sng" dirty="0"/>
              <a:t> </a:t>
            </a:r>
            <a:r>
              <a:rPr lang="en-US" b="1" u="sng" dirty="0"/>
              <a:t>Photosynthesis</a:t>
            </a:r>
            <a:r>
              <a:rPr lang="en-US" dirty="0"/>
              <a:t>- Process where plants take carbon dioxide out of the air to make glucose, a carbohydrate (C</a:t>
            </a:r>
            <a:r>
              <a:rPr lang="en-US" baseline="-25000" dirty="0"/>
              <a:t>6</a:t>
            </a:r>
            <a:r>
              <a:rPr lang="en-US" dirty="0"/>
              <a:t>H</a:t>
            </a:r>
            <a:r>
              <a:rPr lang="en-US" baseline="-25000" dirty="0"/>
              <a:t>12</a:t>
            </a:r>
            <a:r>
              <a:rPr lang="en-US" dirty="0"/>
              <a:t>O</a:t>
            </a:r>
            <a:r>
              <a:rPr lang="en-US" baseline="-25000" dirty="0"/>
              <a:t>6</a:t>
            </a:r>
            <a:r>
              <a:rPr lang="en-US" dirty="0"/>
              <a:t>).</a:t>
            </a:r>
          </a:p>
          <a:p>
            <a:r>
              <a:rPr lang="en-US" dirty="0"/>
              <a:t>d) </a:t>
            </a:r>
            <a:r>
              <a:rPr lang="en-US" b="1" u="sng" dirty="0"/>
              <a:t>Respiration</a:t>
            </a:r>
            <a:r>
              <a:rPr lang="en-US" dirty="0"/>
              <a:t>- Process where glucose is broken down to release energy and carbon dioxide and water is released back into the atmosphere.</a:t>
            </a:r>
          </a:p>
          <a:p>
            <a:r>
              <a:rPr lang="en-US" dirty="0"/>
              <a:t>e) </a:t>
            </a:r>
            <a:r>
              <a:rPr lang="en-US" b="1" u="sng" dirty="0"/>
              <a:t>Decomposition</a:t>
            </a:r>
            <a:r>
              <a:rPr lang="en-US" dirty="0"/>
              <a:t>- The breakdown of dead matter (contains carbon) into simpler substances like carbon dioxide and water which is then released back into atmosphere.  It is bacteria doing cell respiration.</a:t>
            </a:r>
          </a:p>
          <a:p>
            <a:endParaRPr lang="en-US" dirty="0"/>
          </a:p>
        </p:txBody>
      </p:sp>
    </p:spTree>
    <p:extLst>
      <p:ext uri="{BB962C8B-B14F-4D97-AF65-F5344CB8AC3E}">
        <p14:creationId xmlns:p14="http://schemas.microsoft.com/office/powerpoint/2010/main" val="233195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046666-AD74-4904-83B5-0A9BB44BE269}"/>
              </a:ext>
            </a:extLst>
          </p:cNvPr>
          <p:cNvSpPr>
            <a:spLocks noGrp="1"/>
          </p:cNvSpPr>
          <p:nvPr>
            <p:ph idx="1"/>
          </p:nvPr>
        </p:nvSpPr>
        <p:spPr>
          <a:xfrm>
            <a:off x="838200" y="644577"/>
            <a:ext cx="10515600" cy="5532386"/>
          </a:xfrm>
        </p:spPr>
        <p:txBody>
          <a:bodyPr>
            <a:normAutofit/>
          </a:bodyPr>
          <a:lstStyle/>
          <a:p>
            <a:pPr marL="0" indent="0">
              <a:buNone/>
            </a:pPr>
            <a:r>
              <a:rPr lang="en-US" sz="3200" dirty="0"/>
              <a:t>f) </a:t>
            </a:r>
            <a:r>
              <a:rPr lang="en-US" sz="3200" b="1" u="sng" dirty="0"/>
              <a:t>Extraction</a:t>
            </a:r>
            <a:r>
              <a:rPr lang="en-US" sz="3200" dirty="0"/>
              <a:t>- the removal of fossil fuels (carbon filled) from the Earth</a:t>
            </a:r>
          </a:p>
          <a:p>
            <a:pPr marL="0" indent="0">
              <a:buNone/>
            </a:pPr>
            <a:r>
              <a:rPr lang="en-US" sz="3200" dirty="0"/>
              <a:t>g)</a:t>
            </a:r>
            <a:r>
              <a:rPr lang="en-US" sz="3200" u="sng" dirty="0"/>
              <a:t> </a:t>
            </a:r>
            <a:r>
              <a:rPr lang="en-US" sz="3200" b="1" u="sng" dirty="0"/>
              <a:t>Combustion</a:t>
            </a:r>
            <a:r>
              <a:rPr lang="en-US" sz="3200" dirty="0"/>
              <a:t>- Burning (especially carbon-filled fossil fuels) which results in the release of carbon dioxide and water back into the atmosphere.</a:t>
            </a:r>
          </a:p>
          <a:p>
            <a:pPr marL="0" indent="0">
              <a:buNone/>
            </a:pPr>
            <a:r>
              <a:rPr lang="en-US" sz="3200" dirty="0"/>
              <a:t>h) </a:t>
            </a:r>
            <a:r>
              <a:rPr lang="en-US" sz="3200" b="1" u="sng" dirty="0"/>
              <a:t>Diffusion</a:t>
            </a:r>
            <a:r>
              <a:rPr lang="en-US" sz="3200" dirty="0"/>
              <a:t>- The spontaneous movement of CO</a:t>
            </a:r>
            <a:r>
              <a:rPr lang="en-US" sz="3200" baseline="-25000" dirty="0"/>
              <a:t>2</a:t>
            </a:r>
            <a:r>
              <a:rPr lang="en-US" sz="3200" dirty="0"/>
              <a:t> in the air into lakes and oceans </a:t>
            </a:r>
          </a:p>
          <a:p>
            <a:pPr marL="0" indent="0">
              <a:buNone/>
            </a:pPr>
            <a:r>
              <a:rPr lang="en-US" sz="3200" dirty="0"/>
              <a:t>g) </a:t>
            </a:r>
            <a:r>
              <a:rPr lang="en-US" sz="3200" b="1" u="sng" dirty="0"/>
              <a:t>Biomineralization</a:t>
            </a:r>
            <a:r>
              <a:rPr lang="en-US" sz="3200" dirty="0"/>
              <a:t>- The creation of shells (full of carbon) from the dissolved CO</a:t>
            </a:r>
            <a:r>
              <a:rPr lang="en-US" sz="3200" baseline="-25000" dirty="0"/>
              <a:t>2</a:t>
            </a:r>
            <a:r>
              <a:rPr lang="en-US" sz="3200" dirty="0"/>
              <a:t> in sea water</a:t>
            </a:r>
          </a:p>
          <a:p>
            <a:pPr marL="0" indent="0">
              <a:buNone/>
            </a:pPr>
            <a:r>
              <a:rPr lang="en-US" sz="3200" dirty="0" err="1"/>
              <a:t>i</a:t>
            </a:r>
            <a:r>
              <a:rPr lang="en-US" sz="3200" dirty="0"/>
              <a:t>) </a:t>
            </a:r>
            <a:r>
              <a:rPr lang="en-US" sz="3200" b="1" u="sng" dirty="0"/>
              <a:t>Lithification</a:t>
            </a:r>
            <a:r>
              <a:rPr lang="en-US" sz="3200" dirty="0"/>
              <a:t>- The creation of carbon filled rock (limestone) from the shells of dead marine organisms</a:t>
            </a:r>
          </a:p>
          <a:p>
            <a:endParaRPr lang="en-US" dirty="0"/>
          </a:p>
        </p:txBody>
      </p:sp>
    </p:spTree>
    <p:extLst>
      <p:ext uri="{BB962C8B-B14F-4D97-AF65-F5344CB8AC3E}">
        <p14:creationId xmlns:p14="http://schemas.microsoft.com/office/powerpoint/2010/main" val="202646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7CB42-CFB0-4E66-918E-371983928877}"/>
              </a:ext>
            </a:extLst>
          </p:cNvPr>
          <p:cNvSpPr>
            <a:spLocks noGrp="1"/>
          </p:cNvSpPr>
          <p:nvPr>
            <p:ph type="title"/>
          </p:nvPr>
        </p:nvSpPr>
        <p:spPr>
          <a:xfrm>
            <a:off x="838200" y="365125"/>
            <a:ext cx="10515600" cy="3292475"/>
          </a:xfrm>
        </p:spPr>
        <p:txBody>
          <a:bodyPr>
            <a:normAutofit/>
          </a:bodyPr>
          <a:lstStyle/>
          <a:p>
            <a:r>
              <a:rPr lang="en-US" dirty="0"/>
              <a:t>4) </a:t>
            </a:r>
            <a:r>
              <a:rPr lang="en-US" u="sng" dirty="0"/>
              <a:t>Nitrogen Cycle</a:t>
            </a:r>
            <a:r>
              <a:rPr lang="en-US" dirty="0"/>
              <a:t>- Movement of nitrogen into and out of the geosphere, hydrosphere, atmosphere, and biosphere. (needed to make protein, DNA, RNA, Enzymes) </a:t>
            </a:r>
            <a:br>
              <a:rPr lang="en-US" dirty="0"/>
            </a:br>
            <a:endParaRPr lang="en-US" b="1" dirty="0"/>
          </a:p>
        </p:txBody>
      </p:sp>
    </p:spTree>
    <p:extLst>
      <p:ext uri="{BB962C8B-B14F-4D97-AF65-F5344CB8AC3E}">
        <p14:creationId xmlns:p14="http://schemas.microsoft.com/office/powerpoint/2010/main" val="554737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774462-811E-4E95-95DC-1BA7FB65FEA8}"/>
              </a:ext>
            </a:extLst>
          </p:cNvPr>
          <p:cNvSpPr>
            <a:spLocks noGrp="1"/>
          </p:cNvSpPr>
          <p:nvPr>
            <p:ph idx="1"/>
          </p:nvPr>
        </p:nvSpPr>
        <p:spPr>
          <a:xfrm>
            <a:off x="838200" y="389744"/>
            <a:ext cx="10515600" cy="5787219"/>
          </a:xfrm>
        </p:spPr>
        <p:txBody>
          <a:bodyPr>
            <a:normAutofit fontScale="92500" lnSpcReduction="20000"/>
          </a:bodyPr>
          <a:lstStyle/>
          <a:p>
            <a:pPr marL="514350" lvl="0" indent="-514350">
              <a:buFont typeface="+mj-lt"/>
              <a:buAutoNum type="alphaUcPeriod"/>
            </a:pPr>
            <a:r>
              <a:rPr lang="en-US" b="1" u="sng" dirty="0"/>
              <a:t>Ingestion</a:t>
            </a:r>
            <a:r>
              <a:rPr lang="en-US" dirty="0"/>
              <a:t>- Process of eating, and the only way creatures can get their nitrogen.  Nitrogen in food is needed to make proteins, DNA, RNA, enzymes, etc.  Nitrogen in the air cannot be breathed in and used by animals because it is in the wrong form.</a:t>
            </a:r>
          </a:p>
          <a:p>
            <a:pPr marL="514350" lvl="0" indent="-514350">
              <a:buFont typeface="+mj-lt"/>
              <a:buAutoNum type="alphaUcPeriod"/>
            </a:pPr>
            <a:r>
              <a:rPr lang="en-US" b="1" u="sng" dirty="0"/>
              <a:t>Excretion</a:t>
            </a:r>
            <a:r>
              <a:rPr lang="en-US" dirty="0"/>
              <a:t>- the elimination of liquid and solid waste.  Both are high in nitrogen.</a:t>
            </a:r>
          </a:p>
          <a:p>
            <a:pPr marL="514350" lvl="0" indent="-514350">
              <a:buFont typeface="+mj-lt"/>
              <a:buAutoNum type="alphaUcPeriod"/>
            </a:pPr>
            <a:r>
              <a:rPr lang="en-US" b="1" u="sng" dirty="0"/>
              <a:t>Decomposition</a:t>
            </a:r>
            <a:r>
              <a:rPr lang="en-US" dirty="0"/>
              <a:t>- bacteria break down dead organisms releasing nitrogen into soil or air</a:t>
            </a:r>
          </a:p>
          <a:p>
            <a:pPr marL="514350" lvl="0" indent="-514350">
              <a:buFont typeface="+mj-lt"/>
              <a:buAutoNum type="alphaUcPeriod"/>
            </a:pPr>
            <a:r>
              <a:rPr lang="en-US" b="1" u="sng" dirty="0"/>
              <a:t>Denitrification</a:t>
            </a:r>
            <a:r>
              <a:rPr lang="en-US" dirty="0"/>
              <a:t>- denitrifying bacteria in the soil turn nitrogen into triple bonded N2 (unusable) and release it into the air</a:t>
            </a:r>
          </a:p>
          <a:p>
            <a:pPr marL="514350" lvl="0" indent="-514350">
              <a:buFont typeface="+mj-lt"/>
              <a:buAutoNum type="alphaUcPeriod"/>
            </a:pPr>
            <a:r>
              <a:rPr lang="en-US" b="1" u="sng" dirty="0"/>
              <a:t>Nitrification</a:t>
            </a:r>
            <a:r>
              <a:rPr lang="en-US" dirty="0"/>
              <a:t> – Bonding nitrogen with oxygen (NO2, NO3-nitrates) Lightning and bacteria in the soil can perform this process. Now plants can use it.</a:t>
            </a:r>
          </a:p>
          <a:p>
            <a:pPr marL="514350" lvl="0" indent="-514350">
              <a:buFont typeface="+mj-lt"/>
              <a:buAutoNum type="alphaUcPeriod"/>
            </a:pPr>
            <a:r>
              <a:rPr lang="en-US" b="1" u="sng" dirty="0"/>
              <a:t>Fixation </a:t>
            </a:r>
            <a:r>
              <a:rPr lang="en-US" dirty="0"/>
              <a:t>– Bonding nitrogen with hydrogen (NH4-ammonia) Lightning and bacteria in the soil can perform this process. Now plants can use it.</a:t>
            </a:r>
          </a:p>
          <a:p>
            <a:pPr marL="514350" lvl="0" indent="-514350">
              <a:buFont typeface="+mj-lt"/>
              <a:buAutoNum type="alphaUcPeriod"/>
            </a:pPr>
            <a:r>
              <a:rPr lang="en-US" b="1" u="sng" dirty="0"/>
              <a:t>Assimilation</a:t>
            </a:r>
            <a:r>
              <a:rPr lang="en-US" dirty="0"/>
              <a:t> (Absorption)- nitrogen soaking into the roots of a plant</a:t>
            </a:r>
          </a:p>
          <a:p>
            <a:pPr marL="514350" indent="-514350">
              <a:buFont typeface="+mj-lt"/>
              <a:buAutoNum type="alphaUcPeriod"/>
            </a:pPr>
            <a:endParaRPr lang="en-US" dirty="0"/>
          </a:p>
        </p:txBody>
      </p:sp>
    </p:spTree>
    <p:extLst>
      <p:ext uri="{BB962C8B-B14F-4D97-AF65-F5344CB8AC3E}">
        <p14:creationId xmlns:p14="http://schemas.microsoft.com/office/powerpoint/2010/main" val="828429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1038</Words>
  <Application>Microsoft Office PowerPoint</Application>
  <PresentationFormat>Widescreen</PresentationFormat>
  <Paragraphs>57</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BIOGEOCHEMICAL CYCLES</vt:lpstr>
      <vt:lpstr>PowerPoint Presentation</vt:lpstr>
      <vt:lpstr>PowerPoint Presentation</vt:lpstr>
      <vt:lpstr>PowerPoint Presentation</vt:lpstr>
      <vt:lpstr>3) Carbon Cycle- Movement of carbon into and out of the geosphere, hydrosphere, atmosphere, and biosphere.  Used in EVERY organic molecule.  Found in every component of cells.  It is the backbone of EVERYTHING living.  </vt:lpstr>
      <vt:lpstr>PowerPoint Presentation</vt:lpstr>
      <vt:lpstr>PowerPoint Presentation</vt:lpstr>
      <vt:lpstr>4) Nitrogen Cycle- Movement of nitrogen into and out of the geosphere, hydrosphere, atmosphere, and biosphere. (needed to make protein, DNA, RNA, Enzymes)  </vt:lpstr>
      <vt:lpstr>PowerPoint Presentation</vt:lpstr>
      <vt:lpstr>5) Phosphorus Cycle -The movement of phosphorus between the environment and living things. (Needed in DNA, RNA, ATP, cell membranes, bones, and teeth) </vt:lpstr>
      <vt:lpstr>PowerPoint Presentation</vt:lpstr>
      <vt:lpstr> 6) Many Cycles with many connections a) Each cycle is connected in many ways, for example, nitrogen phosphorus, and carbon are carried by water in parts of the water cycle.  </vt:lpstr>
      <vt:lpstr>7)  What happens if too much of these substances are found in one place?  A Too much nitrogen and phosphorus causes  hypoxic zones (dead zones) </vt:lpstr>
      <vt:lpstr>b)  Too much carbon caused the disaster at Lake Nyos </vt:lpstr>
      <vt:lpstr>c)  Too much carbon in the air is causing global warming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BIOGEOCHEMICAL CYCLES</dc:title>
  <dc:creator>Lisa Dailey</dc:creator>
  <cp:lastModifiedBy>Lisa Dailey</cp:lastModifiedBy>
  <cp:revision>5</cp:revision>
  <dcterms:created xsi:type="dcterms:W3CDTF">2025-05-21T11:59:07Z</dcterms:created>
  <dcterms:modified xsi:type="dcterms:W3CDTF">2025-05-21T12:47:28Z</dcterms:modified>
</cp:coreProperties>
</file>