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sldIdLst>
    <p:sldId id="263" r:id="rId2"/>
    <p:sldId id="276" r:id="rId3"/>
    <p:sldId id="300" r:id="rId4"/>
    <p:sldId id="275" r:id="rId5"/>
    <p:sldId id="256" r:id="rId6"/>
    <p:sldId id="277" r:id="rId7"/>
    <p:sldId id="301" r:id="rId8"/>
    <p:sldId id="302" r:id="rId9"/>
    <p:sldId id="260" r:id="rId10"/>
    <p:sldId id="257" r:id="rId11"/>
    <p:sldId id="304" r:id="rId12"/>
    <p:sldId id="305" r:id="rId13"/>
    <p:sldId id="306" r:id="rId14"/>
    <p:sldId id="314" r:id="rId15"/>
    <p:sldId id="315" r:id="rId16"/>
    <p:sldId id="259" r:id="rId17"/>
    <p:sldId id="278" r:id="rId18"/>
    <p:sldId id="279" r:id="rId19"/>
    <p:sldId id="292" r:id="rId20"/>
    <p:sldId id="266" r:id="rId21"/>
    <p:sldId id="264" r:id="rId22"/>
    <p:sldId id="274" r:id="rId23"/>
    <p:sldId id="296" r:id="rId24"/>
    <p:sldId id="265" r:id="rId25"/>
    <p:sldId id="293" r:id="rId26"/>
    <p:sldId id="270" r:id="rId27"/>
    <p:sldId id="297" r:id="rId28"/>
    <p:sldId id="267" r:id="rId29"/>
    <p:sldId id="294" r:id="rId30"/>
    <p:sldId id="269" r:id="rId31"/>
    <p:sldId id="303" r:id="rId32"/>
    <p:sldId id="271" r:id="rId33"/>
    <p:sldId id="272" r:id="rId34"/>
    <p:sldId id="273" r:id="rId35"/>
    <p:sldId id="295" r:id="rId36"/>
    <p:sldId id="281" r:id="rId37"/>
    <p:sldId id="284" r:id="rId38"/>
    <p:sldId id="283" r:id="rId39"/>
    <p:sldId id="286" r:id="rId40"/>
    <p:sldId id="285" r:id="rId41"/>
    <p:sldId id="288" r:id="rId42"/>
    <p:sldId id="287" r:id="rId43"/>
    <p:sldId id="282" r:id="rId44"/>
    <p:sldId id="299" r:id="rId45"/>
    <p:sldId id="298" r:id="rId46"/>
    <p:sldId id="289" r:id="rId47"/>
    <p:sldId id="313" r:id="rId48"/>
    <p:sldId id="290" r:id="rId49"/>
    <p:sldId id="291" r:id="rId50"/>
    <p:sldId id="307" r:id="rId51"/>
    <p:sldId id="309" r:id="rId52"/>
    <p:sldId id="308" r:id="rId53"/>
    <p:sldId id="310" r:id="rId54"/>
    <p:sldId id="311" r:id="rId5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698"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61787A-0B81-414D-B7C7-B9B0B172CB4D}" type="slidenum">
              <a:rPr lang="en-US" altLang="en-US"/>
              <a:pPr>
                <a:defRPr/>
              </a:pPr>
              <a:t>‹#›</a:t>
            </a:fld>
            <a:endParaRPr lang="en-US" altLang="en-US"/>
          </a:p>
        </p:txBody>
      </p:sp>
    </p:spTree>
    <p:extLst>
      <p:ext uri="{BB962C8B-B14F-4D97-AF65-F5344CB8AC3E}">
        <p14:creationId xmlns:p14="http://schemas.microsoft.com/office/powerpoint/2010/main" val="4164508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240412-430E-49BF-B54C-49EE816E889E}" type="slidenum">
              <a:rPr lang="en-US" altLang="en-US"/>
              <a:pPr>
                <a:defRPr/>
              </a:pPr>
              <a:t>‹#›</a:t>
            </a:fld>
            <a:endParaRPr lang="en-US" altLang="en-US"/>
          </a:p>
        </p:txBody>
      </p:sp>
    </p:spTree>
    <p:extLst>
      <p:ext uri="{BB962C8B-B14F-4D97-AF65-F5344CB8AC3E}">
        <p14:creationId xmlns:p14="http://schemas.microsoft.com/office/powerpoint/2010/main" val="3156045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4E3D43-D01F-489C-B962-19BBC6564E05}" type="slidenum">
              <a:rPr lang="en-US" altLang="en-US"/>
              <a:pPr>
                <a:defRPr/>
              </a:pPr>
              <a:t>‹#›</a:t>
            </a:fld>
            <a:endParaRPr lang="en-US" altLang="en-US"/>
          </a:p>
        </p:txBody>
      </p:sp>
    </p:spTree>
    <p:extLst>
      <p:ext uri="{BB962C8B-B14F-4D97-AF65-F5344CB8AC3E}">
        <p14:creationId xmlns:p14="http://schemas.microsoft.com/office/powerpoint/2010/main" val="3704698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54BE2E-8F51-49B7-83D1-761FA8034747}" type="slidenum">
              <a:rPr lang="en-US" altLang="en-US"/>
              <a:pPr>
                <a:defRPr/>
              </a:pPr>
              <a:t>‹#›</a:t>
            </a:fld>
            <a:endParaRPr lang="en-US" altLang="en-US"/>
          </a:p>
        </p:txBody>
      </p:sp>
    </p:spTree>
    <p:extLst>
      <p:ext uri="{BB962C8B-B14F-4D97-AF65-F5344CB8AC3E}">
        <p14:creationId xmlns:p14="http://schemas.microsoft.com/office/powerpoint/2010/main" val="2438495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C1FE14-51DD-44A7-9923-341F98145571}" type="slidenum">
              <a:rPr lang="en-US" altLang="en-US"/>
              <a:pPr>
                <a:defRPr/>
              </a:pPr>
              <a:t>‹#›</a:t>
            </a:fld>
            <a:endParaRPr lang="en-US" altLang="en-US"/>
          </a:p>
        </p:txBody>
      </p:sp>
    </p:spTree>
    <p:extLst>
      <p:ext uri="{BB962C8B-B14F-4D97-AF65-F5344CB8AC3E}">
        <p14:creationId xmlns:p14="http://schemas.microsoft.com/office/powerpoint/2010/main" val="2452766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03FF5C-E87B-4490-8ED5-84523A7806E6}" type="slidenum">
              <a:rPr lang="en-US" altLang="en-US"/>
              <a:pPr>
                <a:defRPr/>
              </a:pPr>
              <a:t>‹#›</a:t>
            </a:fld>
            <a:endParaRPr lang="en-US" altLang="en-US"/>
          </a:p>
        </p:txBody>
      </p:sp>
    </p:spTree>
    <p:extLst>
      <p:ext uri="{BB962C8B-B14F-4D97-AF65-F5344CB8AC3E}">
        <p14:creationId xmlns:p14="http://schemas.microsoft.com/office/powerpoint/2010/main" val="1834581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3A8967-A741-4708-B09E-C37E0CC98D8C}" type="slidenum">
              <a:rPr lang="en-US" altLang="en-US"/>
              <a:pPr>
                <a:defRPr/>
              </a:pPr>
              <a:t>‹#›</a:t>
            </a:fld>
            <a:endParaRPr lang="en-US" altLang="en-US"/>
          </a:p>
        </p:txBody>
      </p:sp>
    </p:spTree>
    <p:extLst>
      <p:ext uri="{BB962C8B-B14F-4D97-AF65-F5344CB8AC3E}">
        <p14:creationId xmlns:p14="http://schemas.microsoft.com/office/powerpoint/2010/main" val="1726351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45DB68-C225-4C75-8D4F-EBD9D66746D5}" type="slidenum">
              <a:rPr lang="en-US" altLang="en-US"/>
              <a:pPr>
                <a:defRPr/>
              </a:pPr>
              <a:t>‹#›</a:t>
            </a:fld>
            <a:endParaRPr lang="en-US" altLang="en-US"/>
          </a:p>
        </p:txBody>
      </p:sp>
    </p:spTree>
    <p:extLst>
      <p:ext uri="{BB962C8B-B14F-4D97-AF65-F5344CB8AC3E}">
        <p14:creationId xmlns:p14="http://schemas.microsoft.com/office/powerpoint/2010/main" val="3515717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10100E5-0674-4AC1-AAB4-7ECC16F7CCDA}" type="slidenum">
              <a:rPr lang="en-US" altLang="en-US"/>
              <a:pPr>
                <a:defRPr/>
              </a:pPr>
              <a:t>‹#›</a:t>
            </a:fld>
            <a:endParaRPr lang="en-US" altLang="en-US"/>
          </a:p>
        </p:txBody>
      </p:sp>
    </p:spTree>
    <p:extLst>
      <p:ext uri="{BB962C8B-B14F-4D97-AF65-F5344CB8AC3E}">
        <p14:creationId xmlns:p14="http://schemas.microsoft.com/office/powerpoint/2010/main" val="102339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A9AE24-97A6-49B3-AA9B-B8DE93088E32}" type="slidenum">
              <a:rPr lang="en-US" altLang="en-US"/>
              <a:pPr>
                <a:defRPr/>
              </a:pPr>
              <a:t>‹#›</a:t>
            </a:fld>
            <a:endParaRPr lang="en-US" altLang="en-US"/>
          </a:p>
        </p:txBody>
      </p:sp>
    </p:spTree>
    <p:extLst>
      <p:ext uri="{BB962C8B-B14F-4D97-AF65-F5344CB8AC3E}">
        <p14:creationId xmlns:p14="http://schemas.microsoft.com/office/powerpoint/2010/main" val="3414583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4295A9-5FC6-490D-8D8D-23837F5B8802}" type="slidenum">
              <a:rPr lang="en-US" altLang="en-US"/>
              <a:pPr>
                <a:defRPr/>
              </a:pPr>
              <a:t>‹#›</a:t>
            </a:fld>
            <a:endParaRPr lang="en-US" altLang="en-US"/>
          </a:p>
        </p:txBody>
      </p:sp>
    </p:spTree>
    <p:extLst>
      <p:ext uri="{BB962C8B-B14F-4D97-AF65-F5344CB8AC3E}">
        <p14:creationId xmlns:p14="http://schemas.microsoft.com/office/powerpoint/2010/main" val="364192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FD83374-2106-4699-92FB-B3B5C28282E1}"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video" Target="https://www.youtube.com/embed/4disyKG7XtU"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teacher\My Documents\My Pictures\galaxy fried eg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ChangeArrowheads="1"/>
          </p:cNvSpPr>
          <p:nvPr/>
        </p:nvSpPr>
        <p:spPr bwMode="auto">
          <a:xfrm>
            <a:off x="0" y="276225"/>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har char="•"/>
              <a:tabLst>
                <a:tab pos="457200" algn="l"/>
              </a:tabLst>
              <a:defRPr sz="3200">
                <a:solidFill>
                  <a:schemeClr val="tx1"/>
                </a:solidFill>
                <a:latin typeface="Times New Roman" panose="02020603050405020304" pitchFamily="18" charset="0"/>
              </a:defRPr>
            </a:lvl1pPr>
            <a:lvl2pPr>
              <a:spcBef>
                <a:spcPct val="20000"/>
              </a:spcBef>
              <a:buChar char="–"/>
              <a:tabLst>
                <a:tab pos="457200" algn="l"/>
              </a:tabLst>
              <a:defRPr sz="2800">
                <a:solidFill>
                  <a:schemeClr val="tx1"/>
                </a:solidFill>
                <a:latin typeface="Times New Roman" panose="02020603050405020304" pitchFamily="18" charset="0"/>
              </a:defRPr>
            </a:lvl2pPr>
            <a:lvl3pPr marL="1143000" indent="-228600">
              <a:spcBef>
                <a:spcPct val="20000"/>
              </a:spcBef>
              <a:buChar char="•"/>
              <a:tabLst>
                <a:tab pos="457200" algn="l"/>
              </a:tabLst>
              <a:defRPr sz="2400">
                <a:solidFill>
                  <a:schemeClr val="tx1"/>
                </a:solidFill>
                <a:latin typeface="Times New Roman" panose="02020603050405020304" pitchFamily="18" charset="0"/>
              </a:defRPr>
            </a:lvl3pPr>
            <a:lvl4pPr marL="1600200" indent="-228600">
              <a:spcBef>
                <a:spcPct val="20000"/>
              </a:spcBef>
              <a:buChar char="–"/>
              <a:tabLst>
                <a:tab pos="457200" algn="l"/>
              </a:tabLst>
              <a:defRPr sz="2000">
                <a:solidFill>
                  <a:schemeClr val="tx1"/>
                </a:solidFill>
                <a:latin typeface="Times New Roman" panose="02020603050405020304" pitchFamily="18" charset="0"/>
              </a:defRPr>
            </a:lvl4pPr>
            <a:lvl5pPr marL="2057400" indent="-228600">
              <a:spcBef>
                <a:spcPct val="20000"/>
              </a:spcBef>
              <a:buChar char="»"/>
              <a:tabLst>
                <a:tab pos="457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9pPr>
          </a:lstStyle>
          <a:p>
            <a:pPr lvl="1">
              <a:spcBef>
                <a:spcPct val="0"/>
              </a:spcBef>
              <a:buFontTx/>
              <a:buNone/>
            </a:pPr>
            <a:r>
              <a:rPr lang="en-US" altLang="zh-CN" sz="3600">
                <a:ea typeface="SimSun" panose="02010600030101010101" pitchFamily="2" charset="-122"/>
              </a:rPr>
              <a:t>Each dot of light is a star.</a:t>
            </a:r>
            <a:endParaRPr lang="en-US" altLang="zh-CN" sz="5400">
              <a:ea typeface="SimSun" panose="02010600030101010101"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4"/>
          <p:cNvSpPr txBox="1">
            <a:spLocks noChangeArrowheads="1"/>
          </p:cNvSpPr>
          <p:nvPr/>
        </p:nvSpPr>
        <p:spPr bwMode="auto">
          <a:xfrm>
            <a:off x="685800" y="152400"/>
            <a:ext cx="2362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Types of Galaxies:</a:t>
            </a:r>
          </a:p>
        </p:txBody>
      </p:sp>
      <p:pic>
        <p:nvPicPr>
          <p:cNvPr id="2" name="Picture 1"/>
          <p:cNvPicPr>
            <a:picLocks noChangeAspect="1"/>
          </p:cNvPicPr>
          <p:nvPr/>
        </p:nvPicPr>
        <p:blipFill>
          <a:blip r:embed="rId2"/>
          <a:stretch>
            <a:fillRect/>
          </a:stretch>
        </p:blipFill>
        <p:spPr>
          <a:xfrm>
            <a:off x="152400" y="0"/>
            <a:ext cx="9367837" cy="678493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10600" cy="838200"/>
          </a:xfrm>
        </p:spPr>
        <p:txBody>
          <a:bodyPr/>
          <a:lstStyle/>
          <a:p>
            <a:r>
              <a:rPr lang="en-US" dirty="0"/>
              <a:t>There are actually more categories..</a:t>
            </a:r>
          </a:p>
        </p:txBody>
      </p:sp>
      <p:pic>
        <p:nvPicPr>
          <p:cNvPr id="1026" name="Picture 2" descr="Galaxy Morphology - Ronald J. But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856488"/>
            <a:ext cx="4994148" cy="5887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313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28600"/>
            <a:ext cx="8610600" cy="1143000"/>
          </a:xfrm>
        </p:spPr>
        <p:txBody>
          <a:bodyPr/>
          <a:lstStyle/>
          <a:p>
            <a:r>
              <a:rPr lang="en-US" dirty="0">
                <a:solidFill>
                  <a:schemeClr val="tx1"/>
                </a:solidFill>
              </a:rPr>
              <a:t>Time progresses as you move to the left.  Gravity pulls all things round</a:t>
            </a:r>
          </a:p>
        </p:txBody>
      </p:sp>
      <p:sp>
        <p:nvSpPr>
          <p:cNvPr id="4" name="Content Placeholder 3"/>
          <p:cNvSpPr>
            <a:spLocks noGrp="1"/>
          </p:cNvSpPr>
          <p:nvPr>
            <p:ph idx="1"/>
          </p:nvPr>
        </p:nvSpPr>
        <p:spPr/>
        <p:txBody>
          <a:bodyPr/>
          <a:lstStyle/>
          <a:p>
            <a:endParaRPr lang="en-US"/>
          </a:p>
        </p:txBody>
      </p:sp>
      <p:pic>
        <p:nvPicPr>
          <p:cNvPr id="2052" name="Picture 4" descr="What Are the 3 Types of Galaxies? - Earth H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 y="1752600"/>
            <a:ext cx="8967216" cy="4999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424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even more detail…</a:t>
            </a:r>
          </a:p>
        </p:txBody>
      </p:sp>
      <p:pic>
        <p:nvPicPr>
          <p:cNvPr id="3074" name="Picture 2" descr="Galaxy morphological classification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0"/>
            <a:ext cx="9274086"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666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15202-E5B0-4F22-A8A8-F302D9D625E9}"/>
              </a:ext>
            </a:extLst>
          </p:cNvPr>
          <p:cNvSpPr>
            <a:spLocks noGrp="1"/>
          </p:cNvSpPr>
          <p:nvPr>
            <p:ph type="title"/>
          </p:nvPr>
        </p:nvSpPr>
        <p:spPr>
          <a:xfrm>
            <a:off x="685800" y="609600"/>
            <a:ext cx="7772400" cy="2057400"/>
          </a:xfrm>
        </p:spPr>
        <p:txBody>
          <a:bodyPr/>
          <a:lstStyle/>
          <a:p>
            <a:pPr algn="l"/>
            <a:r>
              <a:rPr lang="en-US" dirty="0">
                <a:solidFill>
                  <a:schemeClr val="tx1"/>
                </a:solidFill>
              </a:rPr>
              <a:t>3] Galaxies are moving away from each other, thus experience the doppler effect</a:t>
            </a:r>
          </a:p>
        </p:txBody>
      </p:sp>
      <p:sp>
        <p:nvSpPr>
          <p:cNvPr id="9" name="TextBox 8">
            <a:extLst>
              <a:ext uri="{FF2B5EF4-FFF2-40B4-BE49-F238E27FC236}">
                <a16:creationId xmlns:a16="http://schemas.microsoft.com/office/drawing/2014/main" id="{67964325-B786-4FB5-A818-E48E8F998EFA}"/>
              </a:ext>
            </a:extLst>
          </p:cNvPr>
          <p:cNvSpPr txBox="1"/>
          <p:nvPr/>
        </p:nvSpPr>
        <p:spPr>
          <a:xfrm>
            <a:off x="-76200" y="3200400"/>
            <a:ext cx="8305800" cy="2923877"/>
          </a:xfrm>
          <a:prstGeom prst="rect">
            <a:avLst/>
          </a:prstGeom>
          <a:noFill/>
        </p:spPr>
        <p:txBody>
          <a:bodyPr wrap="square" rtlCol="0">
            <a:spAutoFit/>
          </a:bodyPr>
          <a:lstStyle/>
          <a:p>
            <a:pPr lvl="3"/>
            <a:r>
              <a:rPr lang="en-US" sz="4000" dirty="0"/>
              <a:t>A] large Doppler shift= high speed movement</a:t>
            </a:r>
            <a:endParaRPr lang="en-US" dirty="0"/>
          </a:p>
          <a:p>
            <a:pPr lvl="3"/>
            <a:r>
              <a:rPr lang="en-US" sz="4000" dirty="0"/>
              <a:t>B] smaller Doppler shift = lower speed</a:t>
            </a:r>
            <a:endParaRPr lang="en-US" dirty="0"/>
          </a:p>
          <a:p>
            <a:endParaRPr lang="en-US" dirty="0"/>
          </a:p>
        </p:txBody>
      </p:sp>
    </p:spTree>
    <p:extLst>
      <p:ext uri="{BB962C8B-B14F-4D97-AF65-F5344CB8AC3E}">
        <p14:creationId xmlns:p14="http://schemas.microsoft.com/office/powerpoint/2010/main" val="193108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1A801-FC4A-4813-AE9F-625D7185FB81}"/>
              </a:ext>
            </a:extLst>
          </p:cNvPr>
          <p:cNvSpPr>
            <a:spLocks noGrp="1"/>
          </p:cNvSpPr>
          <p:nvPr>
            <p:ph type="title"/>
          </p:nvPr>
        </p:nvSpPr>
        <p:spPr>
          <a:xfrm>
            <a:off x="685800" y="457200"/>
            <a:ext cx="8077200" cy="4495800"/>
          </a:xfrm>
        </p:spPr>
        <p:txBody>
          <a:bodyPr/>
          <a:lstStyle/>
          <a:p>
            <a:pPr lvl="2" algn="l"/>
            <a:r>
              <a:rPr lang="en-US" dirty="0">
                <a:solidFill>
                  <a:schemeClr val="tx1"/>
                </a:solidFill>
              </a:rPr>
              <a:t>Hubble’s law= </a:t>
            </a:r>
            <a:br>
              <a:rPr lang="en-US" sz="1400" dirty="0">
                <a:solidFill>
                  <a:schemeClr val="tx1"/>
                </a:solidFill>
              </a:rPr>
            </a:br>
            <a:r>
              <a:rPr lang="en-US" dirty="0">
                <a:solidFill>
                  <a:schemeClr val="tx1"/>
                </a:solidFill>
              </a:rPr>
              <a:t>a]  the farther away the galaxy, the faster it is moving away </a:t>
            </a:r>
            <a:r>
              <a:rPr lang="en-US">
                <a:solidFill>
                  <a:schemeClr val="tx1"/>
                </a:solidFill>
              </a:rPr>
              <a:t>from us</a:t>
            </a:r>
            <a:br>
              <a:rPr lang="en-US">
                <a:solidFill>
                  <a:schemeClr val="tx1"/>
                </a:solidFill>
              </a:rPr>
            </a:br>
            <a:br>
              <a:rPr lang="en-US" sz="1400" dirty="0">
                <a:solidFill>
                  <a:schemeClr val="tx1"/>
                </a:solidFill>
              </a:rPr>
            </a:br>
            <a:r>
              <a:rPr lang="en-US" dirty="0">
                <a:solidFill>
                  <a:schemeClr val="tx1"/>
                </a:solidFill>
              </a:rPr>
              <a:t>b] red shift proves the universe is expanding</a:t>
            </a:r>
            <a:br>
              <a:rPr lang="en-US" sz="1400" dirty="0"/>
            </a:br>
            <a:endParaRPr lang="en-US" dirty="0"/>
          </a:p>
        </p:txBody>
      </p:sp>
    </p:spTree>
    <p:extLst>
      <p:ext uri="{BB962C8B-B14F-4D97-AF65-F5344CB8AC3E}">
        <p14:creationId xmlns:p14="http://schemas.microsoft.com/office/powerpoint/2010/main" val="1045463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533400"/>
            <a:ext cx="2395207" cy="461665"/>
          </a:xfrm>
          <a:prstGeom prst="rect">
            <a:avLst/>
          </a:prstGeom>
          <a:noFill/>
        </p:spPr>
        <p:txBody>
          <a:bodyPr wrap="none" rtlCol="0">
            <a:spAutoFit/>
          </a:bodyPr>
          <a:lstStyle/>
          <a:p>
            <a:r>
              <a:rPr lang="en-US" dirty="0"/>
              <a:t>What type is this?</a:t>
            </a:r>
          </a:p>
        </p:txBody>
      </p:sp>
      <p:pic>
        <p:nvPicPr>
          <p:cNvPr id="2050" name="Picture 2" descr="Elliptical Galaxy | ESA/Hubble | ESA/Hub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5065"/>
            <a:ext cx="8824331" cy="5653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ype Of Galaxies | Facts, Information, History &amp; Defini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699937" cy="8716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50888"/>
            <a:ext cx="6858000" cy="783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teacher\My Documents\My Pictures\galaxy ova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1148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ChangeArrowheads="1"/>
          </p:cNvSpPr>
          <p:nvPr/>
        </p:nvSpPr>
        <p:spPr bwMode="auto">
          <a:xfrm>
            <a:off x="0" y="-90457"/>
            <a:ext cx="9144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har char="•"/>
              <a:tabLst>
                <a:tab pos="685800" algn="l"/>
              </a:tabLst>
              <a:defRPr sz="3200">
                <a:solidFill>
                  <a:schemeClr val="tx1"/>
                </a:solidFill>
                <a:latin typeface="Times New Roman" panose="02020603050405020304" pitchFamily="18" charset="0"/>
              </a:defRPr>
            </a:lvl1pPr>
            <a:lvl2pPr marL="742950" indent="-285750">
              <a:spcBef>
                <a:spcPct val="20000"/>
              </a:spcBef>
              <a:buChar char="–"/>
              <a:tabLst>
                <a:tab pos="685800" algn="l"/>
              </a:tabLst>
              <a:defRPr sz="2800">
                <a:solidFill>
                  <a:schemeClr val="tx1"/>
                </a:solidFill>
                <a:latin typeface="Times New Roman" panose="02020603050405020304" pitchFamily="18" charset="0"/>
              </a:defRPr>
            </a:lvl2pPr>
            <a:lvl3pPr>
              <a:spcBef>
                <a:spcPct val="20000"/>
              </a:spcBef>
              <a:buChar char="•"/>
              <a:tabLst>
                <a:tab pos="685800" algn="l"/>
              </a:tabLst>
              <a:defRPr sz="2400">
                <a:solidFill>
                  <a:schemeClr val="tx1"/>
                </a:solidFill>
                <a:latin typeface="Times New Roman" panose="02020603050405020304" pitchFamily="18" charset="0"/>
              </a:defRPr>
            </a:lvl3pPr>
            <a:lvl4pPr>
              <a:spcBef>
                <a:spcPct val="20000"/>
              </a:spcBef>
              <a:buChar char="–"/>
              <a:tabLst>
                <a:tab pos="685800" algn="l"/>
              </a:tabLst>
              <a:defRPr sz="2000">
                <a:solidFill>
                  <a:schemeClr val="tx1"/>
                </a:solidFill>
                <a:latin typeface="Times New Roman" panose="02020603050405020304" pitchFamily="18" charset="0"/>
              </a:defRPr>
            </a:lvl4pPr>
            <a:lvl5pPr marL="2057400" indent="-228600">
              <a:spcBef>
                <a:spcPct val="20000"/>
              </a:spcBef>
              <a:buChar char="»"/>
              <a:tabLst>
                <a:tab pos="6858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9pPr>
          </a:lstStyle>
          <a:p>
            <a:pPr lvl="2">
              <a:spcBef>
                <a:spcPct val="0"/>
              </a:spcBef>
              <a:buFontTx/>
              <a:buNone/>
            </a:pPr>
            <a:r>
              <a:rPr lang="en-US" altLang="zh-CN" sz="3200" dirty="0">
                <a:ea typeface="SimSun" panose="02010600030101010101" pitchFamily="2" charset="-122"/>
              </a:rPr>
              <a:t>1 Elliptical- large three dimensional galaxies that are shaped like basketballs or footballs</a:t>
            </a:r>
            <a:endParaRPr lang="en-US" altLang="zh-CN" dirty="0">
              <a:ea typeface="SimSun" panose="02010600030101010101" pitchFamily="2" charset="-122"/>
            </a:endParaRPr>
          </a:p>
          <a:p>
            <a:pPr lvl="3">
              <a:spcBef>
                <a:spcPct val="0"/>
              </a:spcBef>
              <a:buFontTx/>
              <a:buNone/>
            </a:pPr>
            <a:r>
              <a:rPr lang="en-US" altLang="zh-CN" sz="3200" dirty="0">
                <a:ea typeface="SimSun" panose="02010600030101010101" pitchFamily="2" charset="-122"/>
              </a:rPr>
              <a:t>A Most common type</a:t>
            </a:r>
            <a:endParaRPr lang="en-US" altLang="zh-CN" sz="2400" dirty="0">
              <a:ea typeface="SimSun" panose="02010600030101010101" pitchFamily="2" charset="-122"/>
            </a:endParaRPr>
          </a:p>
          <a:p>
            <a:pPr lvl="3">
              <a:spcBef>
                <a:spcPct val="0"/>
              </a:spcBef>
              <a:buFontTx/>
              <a:buNone/>
            </a:pPr>
            <a:r>
              <a:rPr lang="en-US" altLang="zh-CN" sz="3200" dirty="0">
                <a:ea typeface="SimSun" panose="02010600030101010101" pitchFamily="2" charset="-122"/>
              </a:rPr>
              <a:t>B Oldest galaxies</a:t>
            </a:r>
          </a:p>
          <a:p>
            <a:pPr lvl="3">
              <a:spcBef>
                <a:spcPct val="0"/>
              </a:spcBef>
              <a:buFontTx/>
              <a:buNone/>
            </a:pPr>
            <a:r>
              <a:rPr lang="en-US" altLang="zh-CN" sz="3200" dirty="0">
                <a:ea typeface="SimSun" panose="02010600030101010101" pitchFamily="2" charset="-122"/>
              </a:rPr>
              <a:t>C contains many old stars</a:t>
            </a:r>
          </a:p>
          <a:p>
            <a:pPr lvl="3">
              <a:spcBef>
                <a:spcPct val="0"/>
              </a:spcBef>
              <a:buFontTx/>
              <a:buNone/>
            </a:pPr>
            <a:r>
              <a:rPr lang="en-US" altLang="zh-CN" sz="3200" dirty="0">
                <a:ea typeface="SimSun" panose="02010600030101010101" pitchFamily="2" charset="-122"/>
              </a:rPr>
              <a:t>D all galaxies eventually become elliptical. The gravity in the center pulls it all in</a:t>
            </a:r>
            <a:endParaRPr lang="en-US" altLang="zh-CN" sz="2400" dirty="0">
              <a:ea typeface="SimSun" panose="02010600030101010101" pitchFamily="2" charset="-122"/>
            </a:endParaRPr>
          </a:p>
          <a:p>
            <a:pPr lvl="3">
              <a:spcBef>
                <a:spcPct val="0"/>
              </a:spcBef>
              <a:buFontTx/>
              <a:buNone/>
            </a:pPr>
            <a:r>
              <a:rPr lang="en-US" altLang="zh-CN" sz="3200" dirty="0">
                <a:ea typeface="SimSun" panose="02010600030101010101" pitchFamily="2" charset="-122"/>
              </a:rPr>
              <a:t>E some have over a  trillion stars, some are so big it encompasses our entire local group</a:t>
            </a:r>
            <a:endParaRPr lang="en-US" altLang="zh-CN" sz="4800" dirty="0">
              <a:ea typeface="SimSun" panose="02010600030101010101" pitchFamily="2" charset="-122"/>
            </a:endParaRPr>
          </a:p>
        </p:txBody>
      </p:sp>
    </p:spTree>
    <p:extLst>
      <p:ext uri="{BB962C8B-B14F-4D97-AF65-F5344CB8AC3E}">
        <p14:creationId xmlns:p14="http://schemas.microsoft.com/office/powerpoint/2010/main" val="1859951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teacher\My Documents\My Pictures\galaxy fried eg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har char="•"/>
              <a:tabLst>
                <a:tab pos="457200" algn="l"/>
              </a:tabLst>
              <a:defRPr sz="3200">
                <a:solidFill>
                  <a:schemeClr val="tx1"/>
                </a:solidFill>
                <a:latin typeface="Times New Roman" panose="02020603050405020304" pitchFamily="18" charset="0"/>
              </a:defRPr>
            </a:lvl1pPr>
            <a:lvl2pPr>
              <a:spcBef>
                <a:spcPct val="20000"/>
              </a:spcBef>
              <a:buChar char="–"/>
              <a:tabLst>
                <a:tab pos="457200" algn="l"/>
              </a:tabLst>
              <a:defRPr sz="2800">
                <a:solidFill>
                  <a:schemeClr val="tx1"/>
                </a:solidFill>
                <a:latin typeface="Times New Roman" panose="02020603050405020304" pitchFamily="18" charset="0"/>
              </a:defRPr>
            </a:lvl2pPr>
            <a:lvl3pPr marL="1143000" indent="-228600">
              <a:spcBef>
                <a:spcPct val="20000"/>
              </a:spcBef>
              <a:buChar char="•"/>
              <a:tabLst>
                <a:tab pos="457200" algn="l"/>
              </a:tabLst>
              <a:defRPr sz="2400">
                <a:solidFill>
                  <a:schemeClr val="tx1"/>
                </a:solidFill>
                <a:latin typeface="Times New Roman" panose="02020603050405020304" pitchFamily="18" charset="0"/>
              </a:defRPr>
            </a:lvl3pPr>
            <a:lvl4pPr marL="1600200" indent="-228600">
              <a:spcBef>
                <a:spcPct val="20000"/>
              </a:spcBef>
              <a:buChar char="–"/>
              <a:tabLst>
                <a:tab pos="457200" algn="l"/>
              </a:tabLst>
              <a:defRPr sz="2000">
                <a:solidFill>
                  <a:schemeClr val="tx1"/>
                </a:solidFill>
                <a:latin typeface="Times New Roman" panose="02020603050405020304" pitchFamily="18" charset="0"/>
              </a:defRPr>
            </a:lvl4pPr>
            <a:lvl5pPr marL="2057400" indent="-228600">
              <a:spcBef>
                <a:spcPct val="20000"/>
              </a:spcBef>
              <a:buChar char="»"/>
              <a:tabLst>
                <a:tab pos="457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457200" algn="l"/>
              </a:tabLst>
              <a:defRPr sz="2000">
                <a:solidFill>
                  <a:schemeClr val="tx1"/>
                </a:solidFill>
                <a:latin typeface="Times New Roman" panose="02020603050405020304" pitchFamily="18" charset="0"/>
              </a:defRPr>
            </a:lvl9pPr>
          </a:lstStyle>
          <a:p>
            <a:pPr lvl="1">
              <a:spcBef>
                <a:spcPct val="0"/>
              </a:spcBef>
              <a:buFontTx/>
              <a:buNone/>
            </a:pPr>
            <a:r>
              <a:rPr lang="en-US" altLang="zh-CN" sz="3600">
                <a:ea typeface="SimSun" panose="02010600030101010101" pitchFamily="2" charset="-122"/>
              </a:rPr>
              <a:t>A. Galaxy- Billions of stars, gas, and dust held together by gravity</a:t>
            </a:r>
            <a:endParaRPr lang="en-US" altLang="zh-CN" sz="5400">
              <a:ea typeface="SimSun" panose="02010600030101010101" pitchFamily="2"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teacher\My Documents\My Pictures\galaxy top view draw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47800" y="533400"/>
            <a:ext cx="2395207" cy="461665"/>
          </a:xfrm>
          <a:prstGeom prst="rect">
            <a:avLst/>
          </a:prstGeom>
          <a:noFill/>
        </p:spPr>
        <p:txBody>
          <a:bodyPr wrap="none" rtlCol="0">
            <a:spAutoFit/>
          </a:bodyPr>
          <a:lstStyle/>
          <a:p>
            <a:r>
              <a:rPr lang="en-US" dirty="0"/>
              <a:t>What type is this?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piral Galaxy | ESA/Hubble | ESA/Hub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8600"/>
            <a:ext cx="7357032" cy="71788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teacher\My Documents\My Pictures\m31_andromeda galax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0175"/>
            <a:ext cx="8305800" cy="665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rand design spiral galaxy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8820045" cy="668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883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teacher\My Documents\My Pictures\galaxy on sid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
            <a:ext cx="6705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4"/>
          <p:cNvSpPr txBox="1">
            <a:spLocks noChangeArrowheads="1"/>
          </p:cNvSpPr>
          <p:nvPr/>
        </p:nvSpPr>
        <p:spPr bwMode="auto">
          <a:xfrm>
            <a:off x="990600" y="609600"/>
            <a:ext cx="670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6000"/>
              <a:t>Spiral on its side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Pinwheel Galaxy, a Grand Design spiral in Ursa Maj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752600"/>
            <a:ext cx="5700734" cy="4876800"/>
          </a:xfrm>
          <a:prstGeom prst="rect">
            <a:avLst/>
          </a:prstGeom>
          <a:noFill/>
          <a:extLst>
            <a:ext uri="{909E8E84-426E-40DD-AFC4-6F175D3DCCD1}">
              <a14:hiddenFill xmlns:a14="http://schemas.microsoft.com/office/drawing/2010/main">
                <a:solidFill>
                  <a:srgbClr val="FFFFFF"/>
                </a:solidFill>
              </a14:hiddenFill>
            </a:ext>
          </a:extLst>
        </p:spPr>
      </p:pic>
      <p:sp>
        <p:nvSpPr>
          <p:cNvPr id="12291" name="Rectangle 3"/>
          <p:cNvSpPr>
            <a:spLocks noChangeArrowheads="1"/>
          </p:cNvSpPr>
          <p:nvPr/>
        </p:nvSpPr>
        <p:spPr bwMode="auto">
          <a:xfrm>
            <a:off x="0" y="14288"/>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har char="•"/>
              <a:tabLst>
                <a:tab pos="685800" algn="l"/>
              </a:tabLst>
              <a:defRPr sz="3200">
                <a:solidFill>
                  <a:schemeClr val="tx1"/>
                </a:solidFill>
                <a:latin typeface="Times New Roman" panose="02020603050405020304" pitchFamily="18" charset="0"/>
              </a:defRPr>
            </a:lvl1pPr>
            <a:lvl2pPr marL="742950" indent="-285750">
              <a:spcBef>
                <a:spcPct val="20000"/>
              </a:spcBef>
              <a:buChar char="–"/>
              <a:tabLst>
                <a:tab pos="685800" algn="l"/>
              </a:tabLst>
              <a:defRPr sz="2800">
                <a:solidFill>
                  <a:schemeClr val="tx1"/>
                </a:solidFill>
                <a:latin typeface="Times New Roman" panose="02020603050405020304" pitchFamily="18" charset="0"/>
              </a:defRPr>
            </a:lvl2pPr>
            <a:lvl3pPr>
              <a:spcBef>
                <a:spcPct val="20000"/>
              </a:spcBef>
              <a:buChar char="•"/>
              <a:tabLst>
                <a:tab pos="685800" algn="l"/>
              </a:tabLst>
              <a:defRPr sz="2400">
                <a:solidFill>
                  <a:schemeClr val="tx1"/>
                </a:solidFill>
                <a:latin typeface="Times New Roman" panose="02020603050405020304" pitchFamily="18" charset="0"/>
              </a:defRPr>
            </a:lvl3pPr>
            <a:lvl4pPr>
              <a:spcBef>
                <a:spcPct val="20000"/>
              </a:spcBef>
              <a:buChar char="–"/>
              <a:tabLst>
                <a:tab pos="685800" algn="l"/>
              </a:tabLst>
              <a:defRPr sz="2000">
                <a:solidFill>
                  <a:schemeClr val="tx1"/>
                </a:solidFill>
                <a:latin typeface="Times New Roman" panose="02020603050405020304" pitchFamily="18" charset="0"/>
              </a:defRPr>
            </a:lvl4pPr>
            <a:lvl5pPr marL="2057400" indent="-228600">
              <a:spcBef>
                <a:spcPct val="20000"/>
              </a:spcBef>
              <a:buChar char="»"/>
              <a:tabLst>
                <a:tab pos="6858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9pPr>
          </a:lstStyle>
          <a:p>
            <a:pPr lvl="2">
              <a:spcBef>
                <a:spcPct val="0"/>
              </a:spcBef>
              <a:buFontTx/>
              <a:buNone/>
            </a:pPr>
            <a:r>
              <a:rPr lang="en-US" altLang="zh-CN" sz="3600">
                <a:ea typeface="SimSun" panose="02010600030101010101" pitchFamily="2" charset="-122"/>
              </a:rPr>
              <a:t>2 pinwheel spiral- arms extending outwards from a central hub </a:t>
            </a:r>
            <a:endParaRPr lang="en-US" altLang="zh-CN" sz="2800">
              <a:ea typeface="SimSun" panose="02010600030101010101" pitchFamily="2" charset="-122"/>
            </a:endParaRPr>
          </a:p>
          <a:p>
            <a:pPr lvl="3">
              <a:spcBef>
                <a:spcPct val="0"/>
              </a:spcBef>
              <a:buFontTx/>
              <a:buNone/>
            </a:pPr>
            <a:r>
              <a:rPr lang="en-US" altLang="zh-CN" sz="3600">
                <a:ea typeface="SimSun" panose="02010600030101010101" pitchFamily="2" charset="-122"/>
              </a:rPr>
              <a:t>A middle aged</a:t>
            </a:r>
            <a:endParaRPr lang="en-US" altLang="zh-CN" sz="2800">
              <a:ea typeface="SimSun" panose="02010600030101010101" pitchFamily="2" charset="-122"/>
            </a:endParaRPr>
          </a:p>
          <a:p>
            <a:pPr lvl="3">
              <a:spcBef>
                <a:spcPct val="0"/>
              </a:spcBef>
              <a:buFontTx/>
              <a:buNone/>
            </a:pPr>
            <a:r>
              <a:rPr lang="en-US" altLang="zh-CN" sz="3600">
                <a:ea typeface="SimSun" panose="02010600030101010101" pitchFamily="2" charset="-122"/>
              </a:rPr>
              <a:t>B will eventually become an elliptical</a:t>
            </a:r>
            <a:endParaRPr lang="en-US" altLang="zh-CN" sz="5400">
              <a:ea typeface="SimSun" panose="02010600030101010101" pitchFamily="2" charset="-122"/>
            </a:endParaRPr>
          </a:p>
        </p:txBody>
      </p:sp>
    </p:spTree>
    <p:extLst>
      <p:ext uri="{BB962C8B-B14F-4D97-AF65-F5344CB8AC3E}">
        <p14:creationId xmlns:p14="http://schemas.microsoft.com/office/powerpoint/2010/main" val="628150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533400"/>
            <a:ext cx="2395207" cy="461665"/>
          </a:xfrm>
          <a:prstGeom prst="rect">
            <a:avLst/>
          </a:prstGeom>
          <a:noFill/>
        </p:spPr>
        <p:txBody>
          <a:bodyPr wrap="none" rtlCol="0">
            <a:spAutoFit/>
          </a:bodyPr>
          <a:lstStyle/>
          <a:p>
            <a:r>
              <a:rPr lang="en-US" dirty="0"/>
              <a:t>What type is this?</a:t>
            </a:r>
          </a:p>
        </p:txBody>
      </p:sp>
      <p:pic>
        <p:nvPicPr>
          <p:cNvPr id="6146" name="Picture 2" descr="Portrait of the Great Barred Spiral | NOIRLa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914400"/>
            <a:ext cx="7721599" cy="579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teacher\My Documents\My Pictures\galaxy euro 5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70975"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447800" y="533400"/>
            <a:ext cx="2395207" cy="461665"/>
          </a:xfrm>
          <a:prstGeom prst="rect">
            <a:avLst/>
          </a:prstGeom>
          <a:noFill/>
        </p:spPr>
        <p:txBody>
          <a:bodyPr wrap="none" rtlCol="0">
            <a:spAutoFit/>
          </a:bodyPr>
          <a:lstStyle/>
          <a:p>
            <a:r>
              <a:rPr lang="en-US" dirty="0"/>
              <a:t>What type is this?</a:t>
            </a:r>
          </a:p>
        </p:txBody>
      </p:sp>
    </p:spTree>
    <p:extLst>
      <p:ext uri="{BB962C8B-B14F-4D97-AF65-F5344CB8AC3E}">
        <p14:creationId xmlns:p14="http://schemas.microsoft.com/office/powerpoint/2010/main" val="3917585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7536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 face-on barred spiral that hints at Milky Way's structure – Astronomy N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447800"/>
            <a:ext cx="6476999" cy="6477000"/>
          </a:xfrm>
          <a:prstGeom prst="rect">
            <a:avLst/>
          </a:prstGeom>
          <a:noFill/>
          <a:extLst>
            <a:ext uri="{909E8E84-426E-40DD-AFC4-6F175D3DCCD1}">
              <a14:hiddenFill xmlns:a14="http://schemas.microsoft.com/office/drawing/2010/main">
                <a:solidFill>
                  <a:srgbClr val="FFFFFF"/>
                </a:solidFill>
              </a14:hiddenFill>
            </a:ext>
          </a:extLst>
        </p:spPr>
      </p:pic>
      <p:sp>
        <p:nvSpPr>
          <p:cNvPr id="16387" name="Rectangle 3"/>
          <p:cNvSpPr>
            <a:spLocks noChangeArrowheads="1"/>
          </p:cNvSpPr>
          <p:nvPr/>
        </p:nvSpPr>
        <p:spPr bwMode="auto">
          <a:xfrm>
            <a:off x="381000" y="246221"/>
            <a:ext cx="89154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har char="•"/>
              <a:tabLst>
                <a:tab pos="685800" algn="l"/>
              </a:tabLst>
              <a:defRPr sz="3200">
                <a:solidFill>
                  <a:schemeClr val="tx1"/>
                </a:solidFill>
                <a:latin typeface="Times New Roman" panose="02020603050405020304" pitchFamily="18" charset="0"/>
              </a:defRPr>
            </a:lvl1pPr>
            <a:lvl2pPr marL="742950" indent="-285750">
              <a:spcBef>
                <a:spcPct val="20000"/>
              </a:spcBef>
              <a:buChar char="–"/>
              <a:tabLst>
                <a:tab pos="685800" algn="l"/>
              </a:tabLst>
              <a:defRPr sz="2800">
                <a:solidFill>
                  <a:schemeClr val="tx1"/>
                </a:solidFill>
                <a:latin typeface="Times New Roman" panose="02020603050405020304" pitchFamily="18" charset="0"/>
              </a:defRPr>
            </a:lvl2pPr>
            <a:lvl3pPr>
              <a:spcBef>
                <a:spcPct val="20000"/>
              </a:spcBef>
              <a:buChar char="•"/>
              <a:tabLst>
                <a:tab pos="685800" algn="l"/>
              </a:tabLst>
              <a:defRPr sz="2400">
                <a:solidFill>
                  <a:schemeClr val="tx1"/>
                </a:solidFill>
                <a:latin typeface="Times New Roman" panose="02020603050405020304" pitchFamily="18" charset="0"/>
              </a:defRPr>
            </a:lvl3pPr>
            <a:lvl4pPr>
              <a:spcBef>
                <a:spcPct val="20000"/>
              </a:spcBef>
              <a:buChar char="–"/>
              <a:tabLst>
                <a:tab pos="685800" algn="l"/>
              </a:tabLst>
              <a:defRPr sz="2000">
                <a:solidFill>
                  <a:schemeClr val="tx1"/>
                </a:solidFill>
                <a:latin typeface="Times New Roman" panose="02020603050405020304" pitchFamily="18" charset="0"/>
              </a:defRPr>
            </a:lvl4pPr>
            <a:lvl5pPr marL="2057400" indent="-228600">
              <a:spcBef>
                <a:spcPct val="20000"/>
              </a:spcBef>
              <a:buChar char="»"/>
              <a:tabLst>
                <a:tab pos="6858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9pPr>
          </a:lstStyle>
          <a:p>
            <a:pPr lvl="2">
              <a:spcBef>
                <a:spcPct val="0"/>
              </a:spcBef>
              <a:buFontTx/>
              <a:buNone/>
            </a:pPr>
            <a:r>
              <a:rPr lang="en-US" altLang="zh-CN" sz="3200" dirty="0">
                <a:ea typeface="SimSun" panose="02010600030101010101" pitchFamily="2" charset="-122"/>
              </a:rPr>
              <a:t>3 barred spiral – has only 2 arms extending from a central bar</a:t>
            </a:r>
            <a:endParaRPr lang="en-US" altLang="zh-CN" dirty="0">
              <a:ea typeface="SimSun" panose="02010600030101010101" pitchFamily="2" charset="-122"/>
            </a:endParaRPr>
          </a:p>
          <a:p>
            <a:pPr lvl="3">
              <a:spcBef>
                <a:spcPct val="0"/>
              </a:spcBef>
              <a:buFontTx/>
              <a:buNone/>
            </a:pPr>
            <a:r>
              <a:rPr lang="en-US" altLang="zh-CN" sz="3200" dirty="0">
                <a:ea typeface="SimSun" panose="02010600030101010101" pitchFamily="2" charset="-122"/>
              </a:rPr>
              <a:t>A middle aged</a:t>
            </a:r>
            <a:endParaRPr lang="en-US" altLang="zh-CN" sz="2400" dirty="0">
              <a:ea typeface="SimSun" panose="02010600030101010101" pitchFamily="2" charset="-122"/>
            </a:endParaRPr>
          </a:p>
          <a:p>
            <a:pPr lvl="3">
              <a:spcBef>
                <a:spcPct val="0"/>
              </a:spcBef>
              <a:buFontTx/>
              <a:buNone/>
            </a:pPr>
            <a:r>
              <a:rPr lang="en-US" altLang="zh-CN" sz="3200" dirty="0">
                <a:ea typeface="SimSun" panose="02010600030101010101" pitchFamily="2" charset="-122"/>
              </a:rPr>
              <a:t>B will eventually become an elliptical</a:t>
            </a:r>
            <a:endParaRPr lang="en-US" altLang="zh-CN" sz="4800" dirty="0">
              <a:ea typeface="SimSun" panose="02010600030101010101" pitchFamily="2" charset="-122"/>
            </a:endParaRPr>
          </a:p>
        </p:txBody>
      </p:sp>
    </p:spTree>
    <p:extLst>
      <p:ext uri="{BB962C8B-B14F-4D97-AF65-F5344CB8AC3E}">
        <p14:creationId xmlns:p14="http://schemas.microsoft.com/office/powerpoint/2010/main" val="4197366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76200"/>
            <a:ext cx="2616422" cy="461665"/>
          </a:xfrm>
          <a:prstGeom prst="rect">
            <a:avLst/>
          </a:prstGeom>
        </p:spPr>
        <p:txBody>
          <a:bodyPr wrap="none">
            <a:spAutoFit/>
          </a:bodyPr>
          <a:lstStyle/>
          <a:p>
            <a:r>
              <a:rPr lang="en-US" dirty="0">
                <a:latin typeface="Open Sans"/>
              </a:rPr>
              <a:t>NGC 5023 galaxy</a:t>
            </a:r>
            <a:endParaRPr lang="en-US" dirty="0"/>
          </a:p>
        </p:txBody>
      </p:sp>
      <p:pic>
        <p:nvPicPr>
          <p:cNvPr id="4" name="Picture 3"/>
          <p:cNvPicPr>
            <a:picLocks noChangeAspect="1"/>
          </p:cNvPicPr>
          <p:nvPr/>
        </p:nvPicPr>
        <p:blipFill>
          <a:blip r:embed="rId2"/>
          <a:stretch>
            <a:fillRect/>
          </a:stretch>
        </p:blipFill>
        <p:spPr>
          <a:xfrm>
            <a:off x="914400" y="732570"/>
            <a:ext cx="7144747" cy="6125430"/>
          </a:xfrm>
          <a:prstGeom prst="rect">
            <a:avLst/>
          </a:prstGeom>
        </p:spPr>
      </p:pic>
    </p:spTree>
    <p:extLst>
      <p:ext uri="{BB962C8B-B14F-4D97-AF65-F5344CB8AC3E}">
        <p14:creationId xmlns:p14="http://schemas.microsoft.com/office/powerpoint/2010/main" val="1994567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rregular galaxy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164"/>
            <a:ext cx="6825897" cy="7696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7800" y="533400"/>
            <a:ext cx="2395207" cy="461665"/>
          </a:xfrm>
          <a:prstGeom prst="rect">
            <a:avLst/>
          </a:prstGeom>
          <a:noFill/>
        </p:spPr>
        <p:txBody>
          <a:bodyPr wrap="none" rtlCol="0">
            <a:spAutoFit/>
          </a:bodyPr>
          <a:lstStyle/>
          <a:p>
            <a:r>
              <a:rPr lang="en-US" dirty="0"/>
              <a:t>What type is this?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rregular galaxy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876800"/>
            <a:ext cx="13411200" cy="151211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152400"/>
            <a:ext cx="8605241" cy="461665"/>
          </a:xfrm>
          <a:prstGeom prst="rect">
            <a:avLst/>
          </a:prstGeom>
          <a:noFill/>
        </p:spPr>
        <p:txBody>
          <a:bodyPr wrap="none" rtlCol="0">
            <a:spAutoFit/>
          </a:bodyPr>
          <a:lstStyle/>
          <a:p>
            <a:r>
              <a:rPr lang="en-US" dirty="0"/>
              <a:t>ZOOMED… notice you can see actual single stars and star clusters</a:t>
            </a:r>
          </a:p>
        </p:txBody>
      </p:sp>
    </p:spTree>
    <p:extLst>
      <p:ext uri="{BB962C8B-B14F-4D97-AF65-F5344CB8AC3E}">
        <p14:creationId xmlns:p14="http://schemas.microsoft.com/office/powerpoint/2010/main" val="4812828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ALAX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9296400" cy="464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rregular Galaxies | Ask An Earth and Space Scient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11430000" cy="857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Documents and Settings\teacher\My Documents\My Pictures\irregular galaxn0660_0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513" y="0"/>
            <a:ext cx="4498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143000" y="381000"/>
            <a:ext cx="7287572" cy="461665"/>
          </a:xfrm>
          <a:prstGeom prst="rect">
            <a:avLst/>
          </a:prstGeom>
          <a:noFill/>
        </p:spPr>
        <p:txBody>
          <a:bodyPr wrap="none" rtlCol="0">
            <a:spAutoFit/>
          </a:bodyPr>
          <a:lstStyle/>
          <a:p>
            <a:r>
              <a:rPr lang="en-US" dirty="0"/>
              <a:t>What type do you think this irregular is going to become?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What is an Irregular Galaxy? (with pi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4636"/>
            <a:ext cx="5303982" cy="6844178"/>
          </a:xfrm>
          <a:prstGeom prst="rect">
            <a:avLst/>
          </a:prstGeom>
          <a:noFill/>
          <a:extLst>
            <a:ext uri="{909E8E84-426E-40DD-AFC4-6F175D3DCCD1}">
              <a14:hiddenFill xmlns:a14="http://schemas.microsoft.com/office/drawing/2010/main">
                <a:solidFill>
                  <a:srgbClr val="FFFFFF"/>
                </a:solidFill>
              </a14:hiddenFill>
            </a:ext>
          </a:extLst>
        </p:spPr>
      </p:pic>
      <p:sp>
        <p:nvSpPr>
          <p:cNvPr id="19459" name="Rectangle 3"/>
          <p:cNvSpPr>
            <a:spLocks noChangeArrowheads="1"/>
          </p:cNvSpPr>
          <p:nvPr/>
        </p:nvSpPr>
        <p:spPr bwMode="auto">
          <a:xfrm>
            <a:off x="-609600" y="568038"/>
            <a:ext cx="54102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spcBef>
                <a:spcPct val="20000"/>
              </a:spcBef>
              <a:buChar char="•"/>
              <a:tabLst>
                <a:tab pos="685800" algn="l"/>
              </a:tabLst>
              <a:defRPr sz="3200">
                <a:solidFill>
                  <a:schemeClr val="tx1"/>
                </a:solidFill>
                <a:latin typeface="Times New Roman" panose="02020603050405020304" pitchFamily="18" charset="0"/>
              </a:defRPr>
            </a:lvl1pPr>
            <a:lvl2pPr marL="742950" indent="-285750">
              <a:spcBef>
                <a:spcPct val="20000"/>
              </a:spcBef>
              <a:buChar char="–"/>
              <a:tabLst>
                <a:tab pos="685800" algn="l"/>
              </a:tabLst>
              <a:defRPr sz="2800">
                <a:solidFill>
                  <a:schemeClr val="tx1"/>
                </a:solidFill>
                <a:latin typeface="Times New Roman" panose="02020603050405020304" pitchFamily="18" charset="0"/>
              </a:defRPr>
            </a:lvl2pPr>
            <a:lvl3pPr>
              <a:spcBef>
                <a:spcPct val="20000"/>
              </a:spcBef>
              <a:buChar char="•"/>
              <a:tabLst>
                <a:tab pos="685800" algn="l"/>
              </a:tabLst>
              <a:defRPr sz="2400">
                <a:solidFill>
                  <a:schemeClr val="tx1"/>
                </a:solidFill>
                <a:latin typeface="Times New Roman" panose="02020603050405020304" pitchFamily="18" charset="0"/>
              </a:defRPr>
            </a:lvl3pPr>
            <a:lvl4pPr>
              <a:spcBef>
                <a:spcPct val="20000"/>
              </a:spcBef>
              <a:buChar char="–"/>
              <a:tabLst>
                <a:tab pos="685800" algn="l"/>
              </a:tabLst>
              <a:defRPr sz="2000">
                <a:solidFill>
                  <a:schemeClr val="tx1"/>
                </a:solidFill>
                <a:latin typeface="Times New Roman" panose="02020603050405020304" pitchFamily="18" charset="0"/>
              </a:defRPr>
            </a:lvl4pPr>
            <a:lvl5pPr marL="2057400" indent="-228600">
              <a:spcBef>
                <a:spcPct val="20000"/>
              </a:spcBef>
              <a:buChar char="»"/>
              <a:tabLst>
                <a:tab pos="6858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9pPr>
          </a:lstStyle>
          <a:p>
            <a:pPr lvl="2">
              <a:spcBef>
                <a:spcPct val="0"/>
              </a:spcBef>
              <a:buFontTx/>
              <a:buNone/>
            </a:pPr>
            <a:r>
              <a:rPr lang="en-US" altLang="zh-CN" sz="3200" dirty="0">
                <a:ea typeface="SimSun" panose="02010600030101010101" pitchFamily="2" charset="-122"/>
              </a:rPr>
              <a:t>4 irregular- odd shaped galaxies that follow no pattern</a:t>
            </a:r>
            <a:endParaRPr lang="en-US" altLang="zh-CN" dirty="0">
              <a:ea typeface="SimSun" panose="02010600030101010101" pitchFamily="2" charset="-122"/>
            </a:endParaRPr>
          </a:p>
          <a:p>
            <a:pPr lvl="3">
              <a:spcBef>
                <a:spcPct val="0"/>
              </a:spcBef>
              <a:buFontTx/>
              <a:buNone/>
            </a:pPr>
            <a:r>
              <a:rPr lang="en-US" altLang="zh-CN" sz="3200" dirty="0">
                <a:ea typeface="SimSun" panose="02010600030101010101" pitchFamily="2" charset="-122"/>
              </a:rPr>
              <a:t>A least common</a:t>
            </a:r>
            <a:endParaRPr lang="en-US" altLang="zh-CN" sz="2400" dirty="0">
              <a:ea typeface="SimSun" panose="02010600030101010101" pitchFamily="2" charset="-122"/>
            </a:endParaRPr>
          </a:p>
          <a:p>
            <a:pPr lvl="3">
              <a:spcBef>
                <a:spcPct val="0"/>
              </a:spcBef>
              <a:buFontTx/>
              <a:buNone/>
            </a:pPr>
            <a:r>
              <a:rPr lang="en-US" altLang="zh-CN" sz="3200" dirty="0">
                <a:ea typeface="SimSun" panose="02010600030101010101" pitchFamily="2" charset="-122"/>
              </a:rPr>
              <a:t>B youngest</a:t>
            </a:r>
            <a:endParaRPr lang="en-US" altLang="zh-CN" sz="2400" dirty="0">
              <a:ea typeface="SimSun" panose="02010600030101010101" pitchFamily="2" charset="-122"/>
            </a:endParaRPr>
          </a:p>
          <a:p>
            <a:pPr lvl="3">
              <a:spcBef>
                <a:spcPct val="0"/>
              </a:spcBef>
              <a:buFontTx/>
              <a:buNone/>
            </a:pPr>
            <a:r>
              <a:rPr lang="en-US" altLang="zh-CN" sz="3200" dirty="0">
                <a:ea typeface="SimSun" panose="02010600030101010101" pitchFamily="2" charset="-122"/>
              </a:rPr>
              <a:t>C contain many young stars</a:t>
            </a:r>
          </a:p>
          <a:p>
            <a:pPr lvl="3">
              <a:spcBef>
                <a:spcPct val="0"/>
              </a:spcBef>
              <a:buFontTx/>
              <a:buNone/>
            </a:pPr>
            <a:r>
              <a:rPr lang="en-US" altLang="zh-CN" sz="3200" dirty="0">
                <a:ea typeface="SimSun" panose="02010600030101010101" pitchFamily="2" charset="-122"/>
              </a:rPr>
              <a:t>D gravity in the middle hasn’t had enough time to pull it into an elliptical shape yet</a:t>
            </a:r>
            <a:endParaRPr lang="en-US" altLang="zh-CN" sz="4800" dirty="0">
              <a:ea typeface="SimSun" panose="02010600030101010101" pitchFamily="2" charset="-122"/>
            </a:endParaRPr>
          </a:p>
        </p:txBody>
      </p:sp>
    </p:spTree>
    <p:extLst>
      <p:ext uri="{BB962C8B-B14F-4D97-AF65-F5344CB8AC3E}">
        <p14:creationId xmlns:p14="http://schemas.microsoft.com/office/powerpoint/2010/main" val="3938425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786611"/>
            <a:ext cx="8229600" cy="6091833"/>
          </a:xfrm>
          <a:prstGeom prst="rect">
            <a:avLst/>
          </a:prstGeom>
        </p:spPr>
      </p:pic>
      <p:sp>
        <p:nvSpPr>
          <p:cNvPr id="23554" name="Rectangle 2"/>
          <p:cNvSpPr>
            <a:spLocks noChangeArrowheads="1"/>
          </p:cNvSpPr>
          <p:nvPr/>
        </p:nvSpPr>
        <p:spPr bwMode="auto">
          <a:xfrm>
            <a:off x="304800" y="228600"/>
            <a:ext cx="8534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tabLst>
                <a:tab pos="685800" algn="l"/>
              </a:tabLst>
              <a:defRPr sz="3200">
                <a:solidFill>
                  <a:schemeClr val="tx1"/>
                </a:solidFill>
                <a:latin typeface="Times New Roman" panose="02020603050405020304" pitchFamily="18" charset="0"/>
              </a:defRPr>
            </a:lvl1pPr>
            <a:lvl2pPr marL="742950" indent="-285750">
              <a:spcBef>
                <a:spcPct val="20000"/>
              </a:spcBef>
              <a:buChar char="–"/>
              <a:tabLst>
                <a:tab pos="685800" algn="l"/>
              </a:tabLst>
              <a:defRPr sz="2800">
                <a:solidFill>
                  <a:schemeClr val="tx1"/>
                </a:solidFill>
                <a:latin typeface="Times New Roman" panose="02020603050405020304" pitchFamily="18" charset="0"/>
              </a:defRPr>
            </a:lvl2pPr>
            <a:lvl3pPr>
              <a:spcBef>
                <a:spcPct val="20000"/>
              </a:spcBef>
              <a:buChar char="•"/>
              <a:tabLst>
                <a:tab pos="685800" algn="l"/>
              </a:tabLst>
              <a:defRPr sz="2400">
                <a:solidFill>
                  <a:schemeClr val="tx1"/>
                </a:solidFill>
                <a:latin typeface="Times New Roman" panose="02020603050405020304" pitchFamily="18" charset="0"/>
              </a:defRPr>
            </a:lvl3pPr>
            <a:lvl4pPr marL="1600200" indent="-228600">
              <a:spcBef>
                <a:spcPct val="20000"/>
              </a:spcBef>
              <a:buChar char="–"/>
              <a:tabLst>
                <a:tab pos="685800" algn="l"/>
              </a:tabLst>
              <a:defRPr sz="2000">
                <a:solidFill>
                  <a:schemeClr val="tx1"/>
                </a:solidFill>
                <a:latin typeface="Times New Roman" panose="02020603050405020304" pitchFamily="18" charset="0"/>
              </a:defRPr>
            </a:lvl4pPr>
            <a:lvl5pPr marL="2057400" indent="-228600">
              <a:spcBef>
                <a:spcPct val="20000"/>
              </a:spcBef>
              <a:buChar char="»"/>
              <a:tabLst>
                <a:tab pos="6858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9pPr>
          </a:lstStyle>
          <a:p>
            <a:pPr marL="0" lvl="2">
              <a:spcBef>
                <a:spcPct val="0"/>
              </a:spcBef>
              <a:buFontTx/>
              <a:buNone/>
              <a:defRPr/>
            </a:pPr>
            <a:r>
              <a:rPr lang="en-US" altLang="zh-CN" dirty="0">
                <a:ea typeface="SimSun" panose="02010600030101010101" pitchFamily="2" charset="-122"/>
              </a:rPr>
              <a:t>OUR GALAXY IS:</a:t>
            </a:r>
          </a:p>
          <a:p>
            <a:pPr marL="514350" lvl="2" indent="-514350">
              <a:spcBef>
                <a:spcPct val="0"/>
              </a:spcBef>
              <a:buFontTx/>
              <a:buAutoNum type="arabicPeriod"/>
              <a:defRPr/>
            </a:pPr>
            <a:r>
              <a:rPr lang="en-US" altLang="zh-CN" sz="4400" dirty="0">
                <a:ea typeface="SimSun" panose="02010600030101010101" pitchFamily="2" charset="-122"/>
              </a:rPr>
              <a:t>named after spilled milk </a:t>
            </a:r>
            <a:r>
              <a:rPr lang="en-US" altLang="zh-CN" sz="4400" dirty="0">
                <a:ea typeface="SimSun" panose="02010600030101010101" pitchFamily="2" charset="-122"/>
                <a:sym typeface="Wingdings" panose="05000000000000000000" pitchFamily="2" charset="2"/>
              </a:rPr>
              <a:t></a:t>
            </a:r>
          </a:p>
          <a:p>
            <a:pPr marL="514350" lvl="2" indent="-514350">
              <a:spcBef>
                <a:spcPct val="0"/>
              </a:spcBef>
              <a:buFontTx/>
              <a:buAutoNum type="arabicPeriod"/>
              <a:defRPr/>
            </a:pPr>
            <a:endParaRPr lang="en-US" altLang="zh-CN" sz="2800" dirty="0">
              <a:ea typeface="SimSun"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milky way galaxy from equa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7483475" cy="748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Arrow 3"/>
          <p:cNvSpPr>
            <a:spLocks noChangeArrowheads="1"/>
          </p:cNvSpPr>
          <p:nvPr/>
        </p:nvSpPr>
        <p:spPr bwMode="auto">
          <a:xfrm>
            <a:off x="2057400" y="4648200"/>
            <a:ext cx="1143000" cy="304800"/>
          </a:xfrm>
          <a:prstGeom prst="rightArrow">
            <a:avLst>
              <a:gd name="adj1" fmla="val 50000"/>
              <a:gd name="adj2" fmla="val 50000"/>
            </a:avLst>
          </a:prstGeom>
          <a:solidFill>
            <a:schemeClr val="tx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 name="TextBox 2"/>
          <p:cNvSpPr txBox="1">
            <a:spLocks noChangeArrowheads="1"/>
          </p:cNvSpPr>
          <p:nvPr/>
        </p:nvSpPr>
        <p:spPr bwMode="auto">
          <a:xfrm>
            <a:off x="1143000" y="914400"/>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See the milky white streak?</a:t>
            </a:r>
          </a:p>
        </p:txBody>
      </p:sp>
      <p:sp>
        <p:nvSpPr>
          <p:cNvPr id="9" name="TextBox 8"/>
          <p:cNvSpPr txBox="1">
            <a:spLocks noChangeArrowheads="1"/>
          </p:cNvSpPr>
          <p:nvPr/>
        </p:nvSpPr>
        <p:spPr bwMode="auto">
          <a:xfrm>
            <a:off x="5105400" y="5105400"/>
            <a:ext cx="3357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You are looking sideways</a:t>
            </a:r>
          </a:p>
          <a:p>
            <a:r>
              <a:rPr lang="en-US" altLang="en-US"/>
              <a:t>Through our galaxy</a:t>
            </a:r>
          </a:p>
        </p:txBody>
      </p:sp>
      <p:sp>
        <p:nvSpPr>
          <p:cNvPr id="10" name="Left Arrow 9"/>
          <p:cNvSpPr>
            <a:spLocks noChangeArrowheads="1"/>
          </p:cNvSpPr>
          <p:nvPr/>
        </p:nvSpPr>
        <p:spPr bwMode="auto">
          <a:xfrm>
            <a:off x="6103938" y="2854325"/>
            <a:ext cx="914400" cy="304800"/>
          </a:xfrm>
          <a:prstGeom prst="leftArrow">
            <a:avLst>
              <a:gd name="adj1" fmla="val 50000"/>
              <a:gd name="adj2" fmla="val 50000"/>
            </a:avLst>
          </a:prstGeom>
          <a:solidFill>
            <a:schemeClr val="accent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1" name="TextBox 10"/>
          <p:cNvSpPr txBox="1">
            <a:spLocks noChangeArrowheads="1"/>
          </p:cNvSpPr>
          <p:nvPr/>
        </p:nvSpPr>
        <p:spPr bwMode="auto">
          <a:xfrm>
            <a:off x="6496050" y="3159125"/>
            <a:ext cx="22336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t>Center of galaxy</a:t>
            </a:r>
          </a:p>
          <a:p>
            <a:r>
              <a:rPr lang="en-US" altLang="en-US"/>
              <a:t>(the bulge)</a:t>
            </a:r>
          </a:p>
        </p:txBody>
      </p:sp>
      <p:sp>
        <p:nvSpPr>
          <p:cNvPr id="13" name="Right Arrow 12"/>
          <p:cNvSpPr>
            <a:spLocks noChangeArrowheads="1"/>
          </p:cNvSpPr>
          <p:nvPr/>
        </p:nvSpPr>
        <p:spPr bwMode="auto">
          <a:xfrm>
            <a:off x="2933700" y="3838575"/>
            <a:ext cx="1143000" cy="304800"/>
          </a:xfrm>
          <a:prstGeom prst="rightArrow">
            <a:avLst>
              <a:gd name="adj1" fmla="val 50000"/>
              <a:gd name="adj2" fmla="val 50000"/>
            </a:avLst>
          </a:prstGeom>
          <a:solidFill>
            <a:schemeClr val="tx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4" name="Right Arrow 13"/>
          <p:cNvSpPr>
            <a:spLocks noChangeArrowheads="1"/>
          </p:cNvSpPr>
          <p:nvPr/>
        </p:nvSpPr>
        <p:spPr bwMode="auto">
          <a:xfrm>
            <a:off x="3751263" y="3028950"/>
            <a:ext cx="1143000" cy="304800"/>
          </a:xfrm>
          <a:prstGeom prst="rightArrow">
            <a:avLst>
              <a:gd name="adj1" fmla="val 50000"/>
              <a:gd name="adj2" fmla="val 50000"/>
            </a:avLst>
          </a:prstGeom>
          <a:solidFill>
            <a:schemeClr val="tx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5" name="Right Arrow 14"/>
          <p:cNvSpPr>
            <a:spLocks noChangeArrowheads="1"/>
          </p:cNvSpPr>
          <p:nvPr/>
        </p:nvSpPr>
        <p:spPr bwMode="auto">
          <a:xfrm>
            <a:off x="4533900" y="2082896"/>
            <a:ext cx="1143000" cy="304800"/>
          </a:xfrm>
          <a:prstGeom prst="rightArrow">
            <a:avLst>
              <a:gd name="adj1" fmla="val 50000"/>
              <a:gd name="adj2" fmla="val 50000"/>
            </a:avLst>
          </a:prstGeom>
          <a:solidFill>
            <a:schemeClr val="tx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6" name="Right Arrow 15"/>
          <p:cNvSpPr>
            <a:spLocks noChangeArrowheads="1"/>
          </p:cNvSpPr>
          <p:nvPr/>
        </p:nvSpPr>
        <p:spPr bwMode="auto">
          <a:xfrm>
            <a:off x="5353050" y="1252381"/>
            <a:ext cx="1143000" cy="304800"/>
          </a:xfrm>
          <a:prstGeom prst="rightArrow">
            <a:avLst>
              <a:gd name="adj1" fmla="val 50000"/>
              <a:gd name="adj2" fmla="val 50000"/>
            </a:avLst>
          </a:prstGeom>
          <a:solidFill>
            <a:schemeClr val="tx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17" name="Right Arrow 16"/>
          <p:cNvSpPr>
            <a:spLocks noChangeArrowheads="1"/>
          </p:cNvSpPr>
          <p:nvPr/>
        </p:nvSpPr>
        <p:spPr bwMode="auto">
          <a:xfrm>
            <a:off x="6129493" y="427403"/>
            <a:ext cx="1143000" cy="304800"/>
          </a:xfrm>
          <a:prstGeom prst="rightArrow">
            <a:avLst>
              <a:gd name="adj1" fmla="val 50000"/>
              <a:gd name="adj2" fmla="val 50000"/>
            </a:avLst>
          </a:prstGeom>
          <a:solidFill>
            <a:schemeClr val="tx1"/>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nodeType="withGroup">
                            <p:stCondLst>
                              <p:cond delay="2000"/>
                            </p:stCondLst>
                            <p:childTnLst>
                              <p:par>
                                <p:cTn id="18" presetID="1" presetClass="entr" presetSubtype="0" fill="hold" grpId="0" nodeType="afterEffect">
                                  <p:stCondLst>
                                    <p:cond delay="1000"/>
                                  </p:stCondLst>
                                  <p:childTnLst>
                                    <p:set>
                                      <p:cBhvr>
                                        <p:cTn id="19" dur="1" fill="hold">
                                          <p:stCondLst>
                                            <p:cond delay="0"/>
                                          </p:stCondLst>
                                        </p:cTn>
                                        <p:tgtEl>
                                          <p:spTgt spid="15"/>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grpId="0" nodeType="afterEffect">
                                  <p:stCondLst>
                                    <p:cond delay="1000"/>
                                  </p:stCondLst>
                                  <p:childTnLst>
                                    <p:set>
                                      <p:cBhvr>
                                        <p:cTn id="22" dur="1" fill="hold">
                                          <p:stCondLst>
                                            <p:cond delay="0"/>
                                          </p:stCondLst>
                                        </p:cTn>
                                        <p:tgtEl>
                                          <p:spTgt spid="16"/>
                                        </p:tgtEl>
                                        <p:attrNameLst>
                                          <p:attrName>style.visibility</p:attrName>
                                        </p:attrNameLst>
                                      </p:cBhvr>
                                      <p:to>
                                        <p:strVal val="visible"/>
                                      </p:to>
                                    </p:set>
                                  </p:childTnLst>
                                </p:cTn>
                              </p:par>
                            </p:childTnLst>
                          </p:cTn>
                        </p:par>
                        <p:par>
                          <p:cTn id="23" fill="hold">
                            <p:stCondLst>
                              <p:cond delay="4000"/>
                            </p:stCondLst>
                            <p:childTnLst>
                              <p:par>
                                <p:cTn id="24" presetID="1" presetClass="entr" presetSubtype="0" fill="hold" grpId="0" nodeType="afterEffect">
                                  <p:stCondLst>
                                    <p:cond delay="100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9" grpId="0"/>
      <p:bldP spid="10" grpId="0" animBg="1"/>
      <p:bldP spid="11" grpId="0"/>
      <p:bldP spid="13" grpId="0" animBg="1"/>
      <p:bldP spid="14" grpId="0" animBg="1"/>
      <p:bldP spid="15" grpId="0" animBg="1"/>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04800" y="228600"/>
            <a:ext cx="8534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tabLst>
                <a:tab pos="685800" algn="l"/>
              </a:tabLst>
              <a:defRPr sz="3200">
                <a:solidFill>
                  <a:schemeClr val="tx1"/>
                </a:solidFill>
                <a:latin typeface="Times New Roman" panose="02020603050405020304" pitchFamily="18" charset="0"/>
              </a:defRPr>
            </a:lvl1pPr>
            <a:lvl2pPr marL="742950" indent="-285750">
              <a:spcBef>
                <a:spcPct val="20000"/>
              </a:spcBef>
              <a:buChar char="–"/>
              <a:tabLst>
                <a:tab pos="685800" algn="l"/>
              </a:tabLst>
              <a:defRPr sz="2800">
                <a:solidFill>
                  <a:schemeClr val="tx1"/>
                </a:solidFill>
                <a:latin typeface="Times New Roman" panose="02020603050405020304" pitchFamily="18" charset="0"/>
              </a:defRPr>
            </a:lvl2pPr>
            <a:lvl3pPr>
              <a:spcBef>
                <a:spcPct val="20000"/>
              </a:spcBef>
              <a:buChar char="•"/>
              <a:tabLst>
                <a:tab pos="685800" algn="l"/>
              </a:tabLst>
              <a:defRPr sz="2400">
                <a:solidFill>
                  <a:schemeClr val="tx1"/>
                </a:solidFill>
                <a:latin typeface="Times New Roman" panose="02020603050405020304" pitchFamily="18" charset="0"/>
              </a:defRPr>
            </a:lvl3pPr>
            <a:lvl4pPr marL="1600200" indent="-228600">
              <a:spcBef>
                <a:spcPct val="20000"/>
              </a:spcBef>
              <a:buChar char="–"/>
              <a:tabLst>
                <a:tab pos="685800" algn="l"/>
              </a:tabLst>
              <a:defRPr sz="2000">
                <a:solidFill>
                  <a:schemeClr val="tx1"/>
                </a:solidFill>
                <a:latin typeface="Times New Roman" panose="02020603050405020304" pitchFamily="18" charset="0"/>
              </a:defRPr>
            </a:lvl4pPr>
            <a:lvl5pPr marL="2057400" indent="-228600">
              <a:spcBef>
                <a:spcPct val="20000"/>
              </a:spcBef>
              <a:buChar char="»"/>
              <a:tabLst>
                <a:tab pos="6858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9pPr>
          </a:lstStyle>
          <a:p>
            <a:pPr marL="0" lvl="2">
              <a:spcBef>
                <a:spcPct val="0"/>
              </a:spcBef>
              <a:buFontTx/>
              <a:buNone/>
            </a:pPr>
            <a:r>
              <a:rPr lang="en-US" altLang="zh-CN" sz="3600" dirty="0">
                <a:ea typeface="SimSun" panose="02010600030101010101" pitchFamily="2" charset="-122"/>
              </a:rPr>
              <a:t>2. it is a barred spiral galaxy </a:t>
            </a:r>
          </a:p>
          <a:p>
            <a:pPr marL="0" lvl="2">
              <a:spcBef>
                <a:spcPct val="0"/>
              </a:spcBef>
              <a:buFontTx/>
              <a:buNone/>
            </a:pPr>
            <a:endParaRPr lang="en-US" altLang="zh-CN" sz="3600" dirty="0">
              <a:ea typeface="SimSun" panose="02010600030101010101" pitchFamily="2" charset="-122"/>
            </a:endParaRPr>
          </a:p>
          <a:p>
            <a:pPr marL="0" lvl="2">
              <a:spcBef>
                <a:spcPct val="0"/>
              </a:spcBef>
              <a:buFontTx/>
              <a:buNone/>
            </a:pPr>
            <a:r>
              <a:rPr lang="en-US" altLang="zh-CN" sz="3600" dirty="0">
                <a:ea typeface="SimSun" panose="02010600030101010101" pitchFamily="2" charset="-122"/>
              </a:rPr>
              <a:t>3. Contains 200 billion + stars [even on the darkest nights we can only see about 3000 stars in the northern hemisphere and 3000 in the southern for a total of 6000]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96" y="435428"/>
            <a:ext cx="8958903" cy="5965371"/>
          </a:xfrm>
          <a:prstGeom prst="rect">
            <a:avLst/>
          </a:prstGeom>
        </p:spPr>
      </p:pic>
      <p:sp>
        <p:nvSpPr>
          <p:cNvPr id="3" name="TextBox 2"/>
          <p:cNvSpPr txBox="1"/>
          <p:nvPr/>
        </p:nvSpPr>
        <p:spPr>
          <a:xfrm>
            <a:off x="304800" y="444721"/>
            <a:ext cx="8215006" cy="461665"/>
          </a:xfrm>
          <a:prstGeom prst="rect">
            <a:avLst/>
          </a:prstGeom>
          <a:noFill/>
        </p:spPr>
        <p:txBody>
          <a:bodyPr wrap="none" rtlCol="0">
            <a:spAutoFit/>
          </a:bodyPr>
          <a:lstStyle/>
          <a:p>
            <a:r>
              <a:rPr lang="en-US" dirty="0"/>
              <a:t>CAMERAS CAN SEE MANY MORE STARS THAN WE CAN</a:t>
            </a:r>
          </a:p>
        </p:txBody>
      </p:sp>
    </p:spTree>
    <p:extLst>
      <p:ext uri="{BB962C8B-B14F-4D97-AF65-F5344CB8AC3E}">
        <p14:creationId xmlns:p14="http://schemas.microsoft.com/office/powerpoint/2010/main" val="2745842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228600"/>
            <a:ext cx="5905500" cy="738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ChangeArrowheads="1"/>
          </p:cNvSpPr>
          <p:nvPr/>
        </p:nvSpPr>
        <p:spPr bwMode="auto">
          <a:xfrm>
            <a:off x="-533400" y="390237"/>
            <a:ext cx="39624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342900" indent="-342900">
              <a:spcBef>
                <a:spcPct val="20000"/>
              </a:spcBef>
              <a:buChar char="•"/>
              <a:tabLst>
                <a:tab pos="685800" algn="l"/>
              </a:tabLst>
              <a:defRPr sz="3200">
                <a:solidFill>
                  <a:schemeClr val="tx1"/>
                </a:solidFill>
                <a:latin typeface="Times New Roman" panose="02020603050405020304" pitchFamily="18" charset="0"/>
              </a:defRPr>
            </a:lvl1pPr>
            <a:lvl2pPr marL="742950" indent="-285750">
              <a:spcBef>
                <a:spcPct val="20000"/>
              </a:spcBef>
              <a:buChar char="–"/>
              <a:tabLst>
                <a:tab pos="685800" algn="l"/>
              </a:tabLst>
              <a:defRPr sz="2800">
                <a:solidFill>
                  <a:schemeClr val="tx1"/>
                </a:solidFill>
                <a:latin typeface="Times New Roman" panose="02020603050405020304" pitchFamily="18" charset="0"/>
              </a:defRPr>
            </a:lvl2pPr>
            <a:lvl3pPr>
              <a:spcBef>
                <a:spcPct val="20000"/>
              </a:spcBef>
              <a:buChar char="•"/>
              <a:tabLst>
                <a:tab pos="685800" algn="l"/>
              </a:tabLst>
              <a:defRPr sz="2400">
                <a:solidFill>
                  <a:schemeClr val="tx1"/>
                </a:solidFill>
                <a:latin typeface="Times New Roman" panose="02020603050405020304" pitchFamily="18" charset="0"/>
              </a:defRPr>
            </a:lvl3pPr>
            <a:lvl4pPr marL="1600200" indent="-228600">
              <a:spcBef>
                <a:spcPct val="20000"/>
              </a:spcBef>
              <a:buChar char="–"/>
              <a:tabLst>
                <a:tab pos="685800" algn="l"/>
              </a:tabLst>
              <a:defRPr sz="2000">
                <a:solidFill>
                  <a:schemeClr val="tx1"/>
                </a:solidFill>
                <a:latin typeface="Times New Roman" panose="02020603050405020304" pitchFamily="18" charset="0"/>
              </a:defRPr>
            </a:lvl4pPr>
            <a:lvl5pPr marL="2057400" indent="-228600">
              <a:spcBef>
                <a:spcPct val="20000"/>
              </a:spcBef>
              <a:buChar char="»"/>
              <a:tabLst>
                <a:tab pos="6858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9pPr>
          </a:lstStyle>
          <a:p>
            <a:pPr lvl="2">
              <a:spcBef>
                <a:spcPct val="0"/>
              </a:spcBef>
              <a:buFontTx/>
              <a:buNone/>
            </a:pPr>
            <a:r>
              <a:rPr lang="en-US" altLang="zh-CN" sz="3200" dirty="0">
                <a:ea typeface="SimSun" panose="02010600030101010101" pitchFamily="2" charset="-122"/>
              </a:rPr>
              <a:t>This picture came from a telescope pointed at a black,  EMPTY patch of space.  We let the light from</a:t>
            </a:r>
          </a:p>
          <a:p>
            <a:pPr lvl="2">
              <a:spcBef>
                <a:spcPct val="0"/>
              </a:spcBef>
              <a:buFontTx/>
              <a:buNone/>
            </a:pPr>
            <a:r>
              <a:rPr lang="en-US" altLang="zh-CN" sz="3200" dirty="0">
                <a:ea typeface="SimSun" panose="02010600030101010101" pitchFamily="2" charset="-122"/>
              </a:rPr>
              <a:t>These objects come to us for 11 days. It was very </a:t>
            </a:r>
          </a:p>
          <a:p>
            <a:pPr lvl="2">
              <a:spcBef>
                <a:spcPct val="0"/>
              </a:spcBef>
              <a:buFontTx/>
              <a:buNone/>
            </a:pPr>
            <a:r>
              <a:rPr lang="en-US" altLang="zh-CN" sz="3200" dirty="0">
                <a:ea typeface="SimSun" panose="02010600030101010101" pitchFamily="2" charset="-122"/>
              </a:rPr>
              <a:t>Faint light.</a:t>
            </a:r>
            <a:endParaRPr lang="en-US" altLang="zh-CN" sz="4800" dirty="0">
              <a:ea typeface="SimSun" panose="02010600030101010101" pitchFamily="2"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04800" y="228600"/>
            <a:ext cx="853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tabLst>
                <a:tab pos="685800" algn="l"/>
              </a:tabLst>
              <a:defRPr sz="3200">
                <a:solidFill>
                  <a:schemeClr val="tx1"/>
                </a:solidFill>
                <a:latin typeface="Times New Roman" panose="02020603050405020304" pitchFamily="18" charset="0"/>
              </a:defRPr>
            </a:lvl1pPr>
            <a:lvl2pPr marL="742950" indent="-285750">
              <a:spcBef>
                <a:spcPct val="20000"/>
              </a:spcBef>
              <a:buChar char="–"/>
              <a:tabLst>
                <a:tab pos="685800" algn="l"/>
              </a:tabLst>
              <a:defRPr sz="2800">
                <a:solidFill>
                  <a:schemeClr val="tx1"/>
                </a:solidFill>
                <a:latin typeface="Times New Roman" panose="02020603050405020304" pitchFamily="18" charset="0"/>
              </a:defRPr>
            </a:lvl2pPr>
            <a:lvl3pPr>
              <a:spcBef>
                <a:spcPct val="20000"/>
              </a:spcBef>
              <a:buChar char="•"/>
              <a:tabLst>
                <a:tab pos="685800" algn="l"/>
              </a:tabLst>
              <a:defRPr sz="2400">
                <a:solidFill>
                  <a:schemeClr val="tx1"/>
                </a:solidFill>
                <a:latin typeface="Times New Roman" panose="02020603050405020304" pitchFamily="18" charset="0"/>
              </a:defRPr>
            </a:lvl3pPr>
            <a:lvl4pPr marL="1600200" indent="-228600">
              <a:spcBef>
                <a:spcPct val="20000"/>
              </a:spcBef>
              <a:buChar char="–"/>
              <a:tabLst>
                <a:tab pos="685800" algn="l"/>
              </a:tabLst>
              <a:defRPr sz="2000">
                <a:solidFill>
                  <a:schemeClr val="tx1"/>
                </a:solidFill>
                <a:latin typeface="Times New Roman" panose="02020603050405020304" pitchFamily="18" charset="0"/>
              </a:defRPr>
            </a:lvl4pPr>
            <a:lvl5pPr marL="2057400" indent="-228600">
              <a:spcBef>
                <a:spcPct val="20000"/>
              </a:spcBef>
              <a:buChar char="»"/>
              <a:tabLst>
                <a:tab pos="6858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9pPr>
          </a:lstStyle>
          <a:p>
            <a:pPr marL="0" lvl="2">
              <a:spcBef>
                <a:spcPct val="0"/>
              </a:spcBef>
              <a:buFontTx/>
              <a:buNone/>
            </a:pPr>
            <a:r>
              <a:rPr lang="en-US" altLang="zh-CN" sz="4400" dirty="0">
                <a:ea typeface="SimSun" panose="02010600030101010101" pitchFamily="2" charset="-122"/>
              </a:rPr>
              <a:t>4. 100,000 light years wide</a:t>
            </a:r>
          </a:p>
          <a:p>
            <a:pPr marL="0" lvl="2">
              <a:spcBef>
                <a:spcPct val="0"/>
              </a:spcBef>
              <a:buFontTx/>
              <a:buNone/>
            </a:pPr>
            <a:endParaRPr lang="en-US" altLang="zh-CN" sz="2800" dirty="0">
              <a:ea typeface="SimSun" panose="02010600030101010101" pitchFamily="2" charset="-122"/>
            </a:endParaRPr>
          </a:p>
        </p:txBody>
      </p:sp>
      <p:pic>
        <p:nvPicPr>
          <p:cNvPr id="43010" name="Picture 2" descr="Image result for milky w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95400"/>
            <a:ext cx="8534400"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Left-Right Arrow 1"/>
          <p:cNvSpPr/>
          <p:nvPr/>
        </p:nvSpPr>
        <p:spPr bwMode="auto">
          <a:xfrm>
            <a:off x="762000" y="3200400"/>
            <a:ext cx="7543800" cy="457200"/>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3098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The Milky Way galaxy's spiral ar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000875" cy="7000876"/>
          </a:xfrm>
          <a:prstGeom prst="rect">
            <a:avLst/>
          </a:prstGeom>
          <a:noFill/>
          <a:extLst>
            <a:ext uri="{909E8E84-426E-40DD-AFC4-6F175D3DCCD1}">
              <a14:hiddenFill xmlns:a14="http://schemas.microsoft.com/office/drawing/2010/main">
                <a:solidFill>
                  <a:srgbClr val="FFFFFF"/>
                </a:solidFill>
              </a14:hiddenFill>
            </a:ext>
          </a:extLst>
        </p:spPr>
      </p:pic>
      <p:sp>
        <p:nvSpPr>
          <p:cNvPr id="23554" name="Rectangle 2"/>
          <p:cNvSpPr>
            <a:spLocks noChangeArrowheads="1"/>
          </p:cNvSpPr>
          <p:nvPr/>
        </p:nvSpPr>
        <p:spPr bwMode="auto">
          <a:xfrm>
            <a:off x="304800" y="228600"/>
            <a:ext cx="8534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tabLst>
                <a:tab pos="685800" algn="l"/>
              </a:tabLst>
              <a:defRPr sz="3200">
                <a:solidFill>
                  <a:schemeClr val="tx1"/>
                </a:solidFill>
                <a:latin typeface="Times New Roman" panose="02020603050405020304" pitchFamily="18" charset="0"/>
              </a:defRPr>
            </a:lvl1pPr>
            <a:lvl2pPr marL="742950" indent="-285750">
              <a:spcBef>
                <a:spcPct val="20000"/>
              </a:spcBef>
              <a:buChar char="–"/>
              <a:tabLst>
                <a:tab pos="685800" algn="l"/>
              </a:tabLst>
              <a:defRPr sz="2800">
                <a:solidFill>
                  <a:schemeClr val="tx1"/>
                </a:solidFill>
                <a:latin typeface="Times New Roman" panose="02020603050405020304" pitchFamily="18" charset="0"/>
              </a:defRPr>
            </a:lvl2pPr>
            <a:lvl3pPr>
              <a:spcBef>
                <a:spcPct val="20000"/>
              </a:spcBef>
              <a:buChar char="•"/>
              <a:tabLst>
                <a:tab pos="685800" algn="l"/>
              </a:tabLst>
              <a:defRPr sz="2400">
                <a:solidFill>
                  <a:schemeClr val="tx1"/>
                </a:solidFill>
                <a:latin typeface="Times New Roman" panose="02020603050405020304" pitchFamily="18" charset="0"/>
              </a:defRPr>
            </a:lvl3pPr>
            <a:lvl4pPr marL="1600200" indent="-228600">
              <a:spcBef>
                <a:spcPct val="20000"/>
              </a:spcBef>
              <a:buChar char="–"/>
              <a:tabLst>
                <a:tab pos="685800" algn="l"/>
              </a:tabLst>
              <a:defRPr sz="2000">
                <a:solidFill>
                  <a:schemeClr val="tx1"/>
                </a:solidFill>
                <a:latin typeface="Times New Roman" panose="02020603050405020304" pitchFamily="18" charset="0"/>
              </a:defRPr>
            </a:lvl4pPr>
            <a:lvl5pPr marL="2057400" indent="-228600">
              <a:spcBef>
                <a:spcPct val="20000"/>
              </a:spcBef>
              <a:buChar char="»"/>
              <a:tabLst>
                <a:tab pos="6858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9pPr>
          </a:lstStyle>
          <a:p>
            <a:pPr marL="0" lvl="2">
              <a:spcBef>
                <a:spcPct val="0"/>
              </a:spcBef>
              <a:buFontTx/>
              <a:buNone/>
            </a:pPr>
            <a:endParaRPr lang="en-US" altLang="zh-CN" sz="2800" dirty="0">
              <a:ea typeface="SimSun" panose="02010600030101010101" pitchFamily="2" charset="-122"/>
            </a:endParaRPr>
          </a:p>
          <a:p>
            <a:pPr marL="0" lvl="2">
              <a:spcBef>
                <a:spcPct val="0"/>
              </a:spcBef>
              <a:buFontTx/>
              <a:buNone/>
            </a:pPr>
            <a:r>
              <a:rPr lang="en-US" altLang="zh-CN" sz="3600" dirty="0">
                <a:ea typeface="SimSun" panose="02010600030101010101" pitchFamily="2" charset="-122"/>
              </a:rPr>
              <a:t>5. sun is 30,000 light years from the center, and located on Orion’s arm</a:t>
            </a:r>
          </a:p>
          <a:p>
            <a:pPr>
              <a:spcBef>
                <a:spcPct val="0"/>
              </a:spcBef>
              <a:buFontTx/>
              <a:buNone/>
            </a:pPr>
            <a:r>
              <a:rPr lang="en-US" altLang="zh-CN" sz="2800" dirty="0">
                <a:ea typeface="SimSun" panose="02010600030101010101" pitchFamily="2" charset="-122"/>
              </a:rPr>
              <a:t>	</a:t>
            </a:r>
          </a:p>
        </p:txBody>
      </p:sp>
      <p:sp>
        <p:nvSpPr>
          <p:cNvPr id="2" name="Right Arrow 1"/>
          <p:cNvSpPr/>
          <p:nvPr/>
        </p:nvSpPr>
        <p:spPr bwMode="auto">
          <a:xfrm rot="9484970">
            <a:off x="4409944" y="4757746"/>
            <a:ext cx="1447800" cy="2286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2179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5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utoUpdateAnimBg="0"/>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Milky Way galaxy's spiral ar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2" y="381000"/>
            <a:ext cx="7000875" cy="7000876"/>
          </a:xfrm>
          <a:prstGeom prst="rect">
            <a:avLst/>
          </a:prstGeom>
          <a:noFill/>
          <a:extLst>
            <a:ext uri="{909E8E84-426E-40DD-AFC4-6F175D3DCCD1}">
              <a14:hiddenFill xmlns:a14="http://schemas.microsoft.com/office/drawing/2010/main">
                <a:solidFill>
                  <a:srgbClr val="FFFFFF"/>
                </a:solidFill>
              </a14:hiddenFill>
            </a:ext>
          </a:extLst>
        </p:spPr>
      </p:pic>
      <p:sp>
        <p:nvSpPr>
          <p:cNvPr id="23554" name="Rectangle 2"/>
          <p:cNvSpPr>
            <a:spLocks noChangeArrowheads="1"/>
          </p:cNvSpPr>
          <p:nvPr/>
        </p:nvSpPr>
        <p:spPr bwMode="auto">
          <a:xfrm>
            <a:off x="304800" y="228600"/>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tabLst>
                <a:tab pos="685800" algn="l"/>
              </a:tabLst>
              <a:defRPr sz="3200">
                <a:solidFill>
                  <a:schemeClr val="tx1"/>
                </a:solidFill>
                <a:latin typeface="Times New Roman" panose="02020603050405020304" pitchFamily="18" charset="0"/>
              </a:defRPr>
            </a:lvl1pPr>
            <a:lvl2pPr marL="742950" indent="-285750">
              <a:spcBef>
                <a:spcPct val="20000"/>
              </a:spcBef>
              <a:buChar char="–"/>
              <a:tabLst>
                <a:tab pos="685800" algn="l"/>
              </a:tabLst>
              <a:defRPr sz="2800">
                <a:solidFill>
                  <a:schemeClr val="tx1"/>
                </a:solidFill>
                <a:latin typeface="Times New Roman" panose="02020603050405020304" pitchFamily="18" charset="0"/>
              </a:defRPr>
            </a:lvl2pPr>
            <a:lvl3pPr>
              <a:spcBef>
                <a:spcPct val="20000"/>
              </a:spcBef>
              <a:buChar char="•"/>
              <a:tabLst>
                <a:tab pos="685800" algn="l"/>
              </a:tabLst>
              <a:defRPr sz="2400">
                <a:solidFill>
                  <a:schemeClr val="tx1"/>
                </a:solidFill>
                <a:latin typeface="Times New Roman" panose="02020603050405020304" pitchFamily="18" charset="0"/>
              </a:defRPr>
            </a:lvl3pPr>
            <a:lvl4pPr marL="1600200" indent="-228600">
              <a:spcBef>
                <a:spcPct val="20000"/>
              </a:spcBef>
              <a:buChar char="–"/>
              <a:tabLst>
                <a:tab pos="685800" algn="l"/>
              </a:tabLst>
              <a:defRPr sz="2000">
                <a:solidFill>
                  <a:schemeClr val="tx1"/>
                </a:solidFill>
                <a:latin typeface="Times New Roman" panose="02020603050405020304" pitchFamily="18" charset="0"/>
              </a:defRPr>
            </a:lvl4pPr>
            <a:lvl5pPr marL="2057400" indent="-228600">
              <a:spcBef>
                <a:spcPct val="20000"/>
              </a:spcBef>
              <a:buChar char="»"/>
              <a:tabLst>
                <a:tab pos="6858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9pPr>
          </a:lstStyle>
          <a:p>
            <a:pPr>
              <a:spcBef>
                <a:spcPct val="0"/>
              </a:spcBef>
              <a:buFontTx/>
              <a:buNone/>
            </a:pPr>
            <a:r>
              <a:rPr lang="en-US" altLang="zh-CN" sz="2800" dirty="0">
                <a:ea typeface="SimSun" panose="02010600030101010101" pitchFamily="2" charset="-122"/>
              </a:rPr>
              <a:t>	</a:t>
            </a:r>
            <a:r>
              <a:rPr lang="en-US" altLang="zh-CN" sz="3600" dirty="0">
                <a:ea typeface="SimSun" panose="02010600030101010101" pitchFamily="2" charset="-122"/>
              </a:rPr>
              <a:t>A. sun orbits the center of the milky way one time 	every 230,000  years</a:t>
            </a:r>
          </a:p>
        </p:txBody>
      </p:sp>
      <p:sp>
        <p:nvSpPr>
          <p:cNvPr id="2" name="Oval 1"/>
          <p:cNvSpPr/>
          <p:nvPr/>
        </p:nvSpPr>
        <p:spPr bwMode="auto">
          <a:xfrm>
            <a:off x="4191000" y="5181600"/>
            <a:ext cx="152400" cy="152400"/>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34981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grpId="0" nodeType="clickEffect">
                                  <p:stCondLst>
                                    <p:cond delay="0"/>
                                  </p:stCondLst>
                                  <p:childTnLst>
                                    <p:animMotion origin="layout" path="M 3.33333E-6 3.33333E-6 C -0.08733 3.33333E-6 -0.15834 -0.09213 -0.15834 -0.20579 C -0.15834 -0.31922 -0.08733 -0.41111 3.33333E-6 -0.41111 C 0.08698 -0.41111 0.15833 -0.31922 0.15833 -0.20579 C 0.15833 -0.09213 0.08698 3.33333E-6 3.33333E-6 3.33333E-6 Z " pathEditMode="relative" rAng="0" ptsTypes="AAAAA">
                                      <p:cBhvr>
                                        <p:cTn id="10" dur="2000" fill="hold"/>
                                        <p:tgtEl>
                                          <p:spTgt spid="2"/>
                                        </p:tgtEl>
                                        <p:attrNameLst>
                                          <p:attrName>ppt_x</p:attrName>
                                          <p:attrName>ppt_y</p:attrName>
                                        </p:attrNameLst>
                                      </p:cBhvr>
                                      <p:rCtr x="0" y="-20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
          <p:cNvSpPr txBox="1">
            <a:spLocks noChangeArrowheads="1"/>
          </p:cNvSpPr>
          <p:nvPr/>
        </p:nvSpPr>
        <p:spPr bwMode="auto">
          <a:xfrm>
            <a:off x="457200" y="304800"/>
            <a:ext cx="8305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000" dirty="0"/>
              <a:t>LOCAL GROUP – the 28 galaxies that are nearest to us (our neighborhood)</a:t>
            </a:r>
          </a:p>
          <a:p>
            <a:pPr>
              <a:spcBef>
                <a:spcPct val="0"/>
              </a:spcBef>
              <a:buFontTx/>
              <a:buNone/>
            </a:pPr>
            <a:endParaRPr lang="en-US" altLang="en-US" sz="4000" dirty="0"/>
          </a:p>
        </p:txBody>
      </p:sp>
      <p:pic>
        <p:nvPicPr>
          <p:cNvPr id="26628" name="Picture 4" descr="Image result for local gr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95245"/>
            <a:ext cx="7848600" cy="49627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disyKG7XtU"/>
          <p:cNvPicPr>
            <a:picLocks noRot="1" noChangeAspect="1"/>
          </p:cNvPicPr>
          <p:nvPr>
            <a:videoFile r:link="rId1"/>
          </p:nvPr>
        </p:nvPicPr>
        <p:blipFill>
          <a:blip r:embed="rId3"/>
          <a:stretch>
            <a:fillRect/>
          </a:stretch>
        </p:blipFill>
        <p:spPr>
          <a:xfrm>
            <a:off x="372533" y="1066800"/>
            <a:ext cx="8398933" cy="4724400"/>
          </a:xfrm>
          <a:prstGeom prst="rect">
            <a:avLst/>
          </a:prstGeom>
        </p:spPr>
      </p:pic>
      <p:sp>
        <p:nvSpPr>
          <p:cNvPr id="4" name="TextBox 1"/>
          <p:cNvSpPr txBox="1">
            <a:spLocks noChangeArrowheads="1"/>
          </p:cNvSpPr>
          <p:nvPr/>
        </p:nvSpPr>
        <p:spPr bwMode="auto">
          <a:xfrm>
            <a:off x="372533" y="304800"/>
            <a:ext cx="861906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3600" dirty="0"/>
              <a:t>Galaxies are attracted to each other by gravity</a:t>
            </a:r>
          </a:p>
          <a:p>
            <a:pPr>
              <a:spcBef>
                <a:spcPct val="0"/>
              </a:spcBef>
              <a:buFontTx/>
              <a:buNone/>
            </a:pPr>
            <a:endParaRPr lang="en-US" altLang="en-US" sz="4000" dirty="0"/>
          </a:p>
        </p:txBody>
      </p:sp>
    </p:spTree>
    <p:extLst>
      <p:ext uri="{BB962C8B-B14F-4D97-AF65-F5344CB8AC3E}">
        <p14:creationId xmlns:p14="http://schemas.microsoft.com/office/powerpoint/2010/main" val="24196620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Our Local Group is a cluster of 30 galaxies that spans nearly 2 mly - 3  main galaxies, Andromeda M31/ Triangulum… | Milky way, Space and astronomy,  Milky way 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33400"/>
            <a:ext cx="6800849" cy="9067799"/>
          </a:xfrm>
          <a:prstGeom prst="rect">
            <a:avLst/>
          </a:prstGeom>
          <a:noFill/>
          <a:extLst>
            <a:ext uri="{909E8E84-426E-40DD-AFC4-6F175D3DCCD1}">
              <a14:hiddenFill xmlns:a14="http://schemas.microsoft.com/office/drawing/2010/main">
                <a:solidFill>
                  <a:srgbClr val="FFFFFF"/>
                </a:solidFill>
              </a14:hiddenFill>
            </a:ext>
          </a:extLst>
        </p:spPr>
      </p:pic>
      <p:sp>
        <p:nvSpPr>
          <p:cNvPr id="26626" name="TextBox 1"/>
          <p:cNvSpPr txBox="1">
            <a:spLocks noChangeArrowheads="1"/>
          </p:cNvSpPr>
          <p:nvPr/>
        </p:nvSpPr>
        <p:spPr bwMode="auto">
          <a:xfrm>
            <a:off x="457200" y="304800"/>
            <a:ext cx="8305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000" dirty="0"/>
              <a:t>LOCAL GROUP – the 28 galaxies that are nearest to us (our neighborhood)</a:t>
            </a:r>
          </a:p>
          <a:p>
            <a:pPr>
              <a:spcBef>
                <a:spcPct val="0"/>
              </a:spcBef>
              <a:buFontTx/>
              <a:buNone/>
            </a:pPr>
            <a:endParaRPr lang="en-US" altLang="en-US" sz="4000" dirty="0"/>
          </a:p>
        </p:txBody>
      </p:sp>
    </p:spTree>
    <p:extLst>
      <p:ext uri="{BB962C8B-B14F-4D97-AF65-F5344CB8AC3E}">
        <p14:creationId xmlns:p14="http://schemas.microsoft.com/office/powerpoint/2010/main" val="1353809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
          <p:cNvSpPr txBox="1">
            <a:spLocks noChangeArrowheads="1"/>
          </p:cNvSpPr>
          <p:nvPr/>
        </p:nvSpPr>
        <p:spPr bwMode="auto">
          <a:xfrm>
            <a:off x="114300" y="5080"/>
            <a:ext cx="91059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000" dirty="0"/>
              <a:t>GALACTIC CLUSTER (aka supercluster– several local groups near each other </a:t>
            </a:r>
          </a:p>
          <a:p>
            <a:pPr>
              <a:spcBef>
                <a:spcPct val="0"/>
              </a:spcBef>
              <a:buFontTx/>
              <a:buNone/>
            </a:pPr>
            <a:r>
              <a:rPr lang="en-US" altLang="en-US" sz="4000" dirty="0"/>
              <a:t>(our city 47,000 galaxies)</a:t>
            </a:r>
          </a:p>
        </p:txBody>
      </p:sp>
      <p:pic>
        <p:nvPicPr>
          <p:cNvPr id="55298" name="Picture 2" descr="Image result for galaxy superclu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932709"/>
            <a:ext cx="66040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2095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laxy filament - Wikipedia">
            <a:extLst>
              <a:ext uri="{FF2B5EF4-FFF2-40B4-BE49-F238E27FC236}">
                <a16:creationId xmlns:a16="http://schemas.microsoft.com/office/drawing/2014/main" id="{AB98E5DC-ACBF-4558-9DA9-A532832DB3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0013"/>
            <a:ext cx="9144000" cy="6657975"/>
          </a:xfrm>
          <a:prstGeom prst="rect">
            <a:avLst/>
          </a:prstGeom>
          <a:noFill/>
          <a:extLst>
            <a:ext uri="{909E8E84-426E-40DD-AFC4-6F175D3DCCD1}">
              <a14:hiddenFill xmlns:a14="http://schemas.microsoft.com/office/drawing/2010/main">
                <a:solidFill>
                  <a:srgbClr val="FFFFFF"/>
                </a:solidFill>
              </a14:hiddenFill>
            </a:ext>
          </a:extLst>
        </p:spPr>
      </p:pic>
      <p:sp>
        <p:nvSpPr>
          <p:cNvPr id="26626" name="TextBox 1"/>
          <p:cNvSpPr txBox="1">
            <a:spLocks noChangeArrowheads="1"/>
          </p:cNvSpPr>
          <p:nvPr/>
        </p:nvSpPr>
        <p:spPr bwMode="auto">
          <a:xfrm>
            <a:off x="114300" y="5080"/>
            <a:ext cx="91059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000" dirty="0"/>
              <a:t>FILAMENT- </a:t>
            </a:r>
            <a:r>
              <a:rPr lang="en-US" dirty="0"/>
              <a:t>superclusters joined to form “threadlike” structures.</a:t>
            </a:r>
            <a:endParaRPr lang="en-US" altLang="en-US" sz="4000" dirty="0"/>
          </a:p>
        </p:txBody>
      </p:sp>
    </p:spTree>
    <p:extLst>
      <p:ext uri="{BB962C8B-B14F-4D97-AF65-F5344CB8AC3E}">
        <p14:creationId xmlns:p14="http://schemas.microsoft.com/office/powerpoint/2010/main" val="29291184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
          <p:cNvSpPr txBox="1">
            <a:spLocks noChangeArrowheads="1"/>
          </p:cNvSpPr>
          <p:nvPr/>
        </p:nvSpPr>
        <p:spPr bwMode="auto">
          <a:xfrm>
            <a:off x="304800" y="152401"/>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000" dirty="0"/>
              <a:t>UNIVERSE- all filaments added together</a:t>
            </a:r>
          </a:p>
        </p:txBody>
      </p:sp>
      <p:pic>
        <p:nvPicPr>
          <p:cNvPr id="56322" name="Picture 2" descr="Image result for map of univers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640" y="1475840"/>
            <a:ext cx="8740719"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9404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Image result for map of uni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590800"/>
            <a:ext cx="19153160" cy="9684478"/>
          </a:xfrm>
          <a:prstGeom prst="rect">
            <a:avLst/>
          </a:prstGeom>
          <a:noFill/>
          <a:extLst>
            <a:ext uri="{909E8E84-426E-40DD-AFC4-6F175D3DCCD1}">
              <a14:hiddenFill xmlns:a14="http://schemas.microsoft.com/office/drawing/2010/main">
                <a:solidFill>
                  <a:srgbClr val="FFFFFF"/>
                </a:solidFill>
              </a14:hiddenFill>
            </a:ext>
          </a:extLst>
        </p:spPr>
      </p:pic>
      <p:sp>
        <p:nvSpPr>
          <p:cNvPr id="26626" name="TextBox 1"/>
          <p:cNvSpPr txBox="1">
            <a:spLocks noChangeArrowheads="1"/>
          </p:cNvSpPr>
          <p:nvPr/>
        </p:nvSpPr>
        <p:spPr bwMode="auto">
          <a:xfrm>
            <a:off x="304800" y="152401"/>
            <a:ext cx="8534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000" dirty="0"/>
              <a:t>This is a zoom of the bottom left of the previous picture.  The dots are superclusters</a:t>
            </a:r>
          </a:p>
        </p:txBody>
      </p:sp>
    </p:spTree>
    <p:extLst>
      <p:ext uri="{BB962C8B-B14F-4D97-AF65-F5344CB8AC3E}">
        <p14:creationId xmlns:p14="http://schemas.microsoft.com/office/powerpoint/2010/main" val="4261591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Box 4"/>
          <p:cNvSpPr txBox="1">
            <a:spLocks noChangeArrowheads="1"/>
          </p:cNvSpPr>
          <p:nvPr/>
        </p:nvSpPr>
        <p:spPr bwMode="auto">
          <a:xfrm>
            <a:off x="685800" y="457200"/>
            <a:ext cx="7696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3600" dirty="0"/>
              <a:t>The estimate: 100-200 billion galaxies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964" y="1124095"/>
            <a:ext cx="7260336" cy="633374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304801"/>
            <a:ext cx="8153400" cy="6186309"/>
          </a:xfrm>
          <a:prstGeom prst="rect">
            <a:avLst/>
          </a:prstGeom>
        </p:spPr>
        <p:txBody>
          <a:bodyPr wrap="square">
            <a:spAutoFit/>
          </a:bodyPr>
          <a:lstStyle/>
          <a:p>
            <a:pPr marL="742950" marR="0" lvl="1" indent="-285750">
              <a:spcBef>
                <a:spcPts val="0"/>
              </a:spcBef>
              <a:spcAft>
                <a:spcPts val="0"/>
              </a:spcAft>
              <a:buFont typeface="+mj-lt"/>
              <a:buAutoNum type="alphaUcPeriod"/>
              <a:tabLst>
                <a:tab pos="457200" algn="l"/>
              </a:tabLst>
            </a:pPr>
            <a:r>
              <a:rPr lang="en-US" sz="3600" b="1" u="sng" dirty="0">
                <a:ea typeface="SimSun" panose="02010600030101010101" pitchFamily="2" charset="-122"/>
              </a:rPr>
              <a:t>Big Bang</a:t>
            </a:r>
            <a:r>
              <a:rPr lang="en-US" sz="3600" dirty="0">
                <a:ea typeface="SimSun" panose="02010600030101010101" pitchFamily="2" charset="-122"/>
              </a:rPr>
              <a:t>- the name given to the start of the universe</a:t>
            </a:r>
            <a:endParaRPr lang="en-US" sz="2000" dirty="0">
              <a:ea typeface="SimSun" panose="02010600030101010101" pitchFamily="2" charset="-122"/>
            </a:endParaRPr>
          </a:p>
          <a:p>
            <a:pPr marL="1143000" marR="0" lvl="2" indent="-228600">
              <a:spcBef>
                <a:spcPts val="0"/>
              </a:spcBef>
              <a:spcAft>
                <a:spcPts val="0"/>
              </a:spcAft>
              <a:buFont typeface="+mj-lt"/>
              <a:buAutoNum type="arabicPeriod"/>
              <a:tabLst>
                <a:tab pos="685800" algn="l"/>
              </a:tabLst>
            </a:pPr>
            <a:r>
              <a:rPr lang="en-US" sz="3600" dirty="0">
                <a:ea typeface="SimSun" panose="02010600030101010101" pitchFamily="2" charset="-122"/>
              </a:rPr>
              <a:t>the entire universe was a dense, hot, supermassive ball.</a:t>
            </a:r>
            <a:endParaRPr lang="en-US" sz="2000" dirty="0">
              <a:ea typeface="SimSun" panose="02010600030101010101" pitchFamily="2" charset="-122"/>
            </a:endParaRPr>
          </a:p>
          <a:p>
            <a:pPr marL="1143000" marR="0" lvl="2" indent="-228600">
              <a:spcBef>
                <a:spcPts val="0"/>
              </a:spcBef>
              <a:spcAft>
                <a:spcPts val="0"/>
              </a:spcAft>
              <a:buFont typeface="+mj-lt"/>
              <a:buAutoNum type="arabicPeriod"/>
              <a:tabLst>
                <a:tab pos="685800" algn="l"/>
              </a:tabLst>
            </a:pPr>
            <a:r>
              <a:rPr lang="en-US" sz="3600" dirty="0">
                <a:ea typeface="SimSun" panose="02010600030101010101" pitchFamily="2" charset="-122"/>
              </a:rPr>
              <a:t>13.7 billion years ago a violent explosion occurred</a:t>
            </a:r>
            <a:endParaRPr lang="en-US" sz="2000" dirty="0">
              <a:ea typeface="SimSun" panose="02010600030101010101" pitchFamily="2" charset="-122"/>
            </a:endParaRPr>
          </a:p>
          <a:p>
            <a:pPr marL="1143000" marR="0" lvl="2" indent="-228600">
              <a:spcBef>
                <a:spcPts val="0"/>
              </a:spcBef>
              <a:spcAft>
                <a:spcPts val="0"/>
              </a:spcAft>
              <a:buFont typeface="+mj-lt"/>
              <a:buAutoNum type="arabicPeriod"/>
              <a:tabLst>
                <a:tab pos="685800" algn="l"/>
              </a:tabLst>
            </a:pPr>
            <a:r>
              <a:rPr lang="en-US" sz="3600" dirty="0">
                <a:ea typeface="SimSun" panose="02010600030101010101" pitchFamily="2" charset="-122"/>
              </a:rPr>
              <a:t>All matter and energy launched outwards</a:t>
            </a:r>
            <a:endParaRPr lang="en-US" sz="2000" dirty="0">
              <a:ea typeface="SimSun" panose="02010600030101010101" pitchFamily="2" charset="-122"/>
            </a:endParaRPr>
          </a:p>
          <a:p>
            <a:pPr marL="1143000" marR="0" lvl="2" indent="-228600">
              <a:spcBef>
                <a:spcPts val="0"/>
              </a:spcBef>
              <a:spcAft>
                <a:spcPts val="0"/>
              </a:spcAft>
              <a:buFont typeface="+mj-lt"/>
              <a:buAutoNum type="arabicPeriod"/>
              <a:tabLst>
                <a:tab pos="685800" algn="l"/>
              </a:tabLst>
            </a:pPr>
            <a:r>
              <a:rPr lang="en-US" sz="3600" dirty="0">
                <a:ea typeface="SimSun" panose="02010600030101010101" pitchFamily="2" charset="-122"/>
              </a:rPr>
              <a:t>Evidence: 1] cosmic microwave background radiation and 2] all galaxies are red-shifting</a:t>
            </a:r>
            <a:endParaRPr lang="en-US" sz="2000" dirty="0">
              <a:ea typeface="SimSun" panose="02010600030101010101" pitchFamily="2" charset="-122"/>
            </a:endParaRPr>
          </a:p>
        </p:txBody>
      </p:sp>
    </p:spTree>
    <p:extLst>
      <p:ext uri="{BB962C8B-B14F-4D97-AF65-F5344CB8AC3E}">
        <p14:creationId xmlns:p14="http://schemas.microsoft.com/office/powerpoint/2010/main" val="236270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 y="990600"/>
            <a:ext cx="8754532" cy="4924424"/>
          </a:xfrm>
          <a:prstGeom prst="rect">
            <a:avLst/>
          </a:prstGeom>
        </p:spPr>
      </p:pic>
    </p:spTree>
    <p:extLst>
      <p:ext uri="{BB962C8B-B14F-4D97-AF65-F5344CB8AC3E}">
        <p14:creationId xmlns:p14="http://schemas.microsoft.com/office/powerpoint/2010/main" val="430509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1"/>
            <a:ext cx="8686800" cy="3416320"/>
          </a:xfrm>
          <a:prstGeom prst="rect">
            <a:avLst/>
          </a:prstGeom>
        </p:spPr>
        <p:txBody>
          <a:bodyPr wrap="square">
            <a:spAutoFit/>
          </a:bodyPr>
          <a:lstStyle/>
          <a:p>
            <a:pPr marL="742950" marR="0" lvl="1" indent="-285750">
              <a:spcBef>
                <a:spcPts val="0"/>
              </a:spcBef>
              <a:spcAft>
                <a:spcPts val="0"/>
              </a:spcAft>
              <a:buFont typeface="+mj-lt"/>
              <a:buAutoNum type="alphaUcPeriod"/>
              <a:tabLst>
                <a:tab pos="457200" algn="l"/>
              </a:tabLst>
            </a:pPr>
            <a:r>
              <a:rPr lang="en-US" sz="3600" b="1" u="sng" dirty="0">
                <a:ea typeface="SimSun" panose="02010600030101010101" pitchFamily="2" charset="-122"/>
              </a:rPr>
              <a:t>The big crunch</a:t>
            </a:r>
            <a:r>
              <a:rPr lang="en-US" sz="3600" dirty="0">
                <a:ea typeface="SimSun" panose="02010600030101010101" pitchFamily="2" charset="-122"/>
              </a:rPr>
              <a:t>- idea that gravity will pull everything back together</a:t>
            </a:r>
          </a:p>
          <a:p>
            <a:pPr marL="1143000" marR="0" lvl="2" indent="-228600">
              <a:spcBef>
                <a:spcPts val="0"/>
              </a:spcBef>
              <a:spcAft>
                <a:spcPts val="0"/>
              </a:spcAft>
              <a:buFont typeface="+mj-lt"/>
              <a:buAutoNum type="arabicPeriod"/>
              <a:tabLst>
                <a:tab pos="685800" algn="l"/>
              </a:tabLst>
            </a:pPr>
            <a:r>
              <a:rPr lang="en-US" sz="3600" dirty="0">
                <a:ea typeface="SimSun" panose="02010600030101010101" pitchFamily="2" charset="-122"/>
              </a:rPr>
              <a:t>Not likely because universe density is below the critical density</a:t>
            </a:r>
          </a:p>
          <a:p>
            <a:pPr marL="1143000" marR="0" lvl="2" indent="-228600">
              <a:spcBef>
                <a:spcPts val="0"/>
              </a:spcBef>
              <a:spcAft>
                <a:spcPts val="0"/>
              </a:spcAft>
              <a:buFont typeface="+mj-lt"/>
              <a:buAutoNum type="arabicPeriod"/>
              <a:tabLst>
                <a:tab pos="685800" algn="l"/>
              </a:tabLst>
            </a:pPr>
            <a:r>
              <a:rPr lang="en-US" sz="3600" dirty="0">
                <a:ea typeface="SimSun" panose="02010600030101010101" pitchFamily="2" charset="-122"/>
              </a:rPr>
              <a:t>Universe expansion is speeding up, (possibly due to dark matter??)</a:t>
            </a:r>
          </a:p>
        </p:txBody>
      </p:sp>
    </p:spTree>
    <p:extLst>
      <p:ext uri="{BB962C8B-B14F-4D97-AF65-F5344CB8AC3E}">
        <p14:creationId xmlns:p14="http://schemas.microsoft.com/office/powerpoint/2010/main" val="13164059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67" y="990599"/>
            <a:ext cx="8678333" cy="4881563"/>
          </a:xfrm>
          <a:prstGeom prst="rect">
            <a:avLst/>
          </a:prstGeom>
        </p:spPr>
      </p:pic>
    </p:spTree>
    <p:extLst>
      <p:ext uri="{BB962C8B-B14F-4D97-AF65-F5344CB8AC3E}">
        <p14:creationId xmlns:p14="http://schemas.microsoft.com/office/powerpoint/2010/main" val="11740973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35560"/>
            <a:ext cx="6705600" cy="6705600"/>
          </a:xfrm>
          <a:prstGeom prst="rect">
            <a:avLst/>
          </a:prstGeom>
        </p:spPr>
      </p:pic>
    </p:spTree>
    <p:extLst>
      <p:ext uri="{BB962C8B-B14F-4D97-AF65-F5344CB8AC3E}">
        <p14:creationId xmlns:p14="http://schemas.microsoft.com/office/powerpoint/2010/main" val="3918902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0"/>
            <a:ext cx="5905500" cy="1011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3"/>
          <p:cNvSpPr txBox="1">
            <a:spLocks noChangeArrowheads="1"/>
          </p:cNvSpPr>
          <p:nvPr/>
        </p:nvSpPr>
        <p:spPr bwMode="auto">
          <a:xfrm>
            <a:off x="304800" y="304800"/>
            <a:ext cx="8534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Recently we pointed the telescope at the same patch of sky for 23 days.  Even more galaxies were revealed!!  How many are there if we let the light soak in for 100 days?  A 1000?</a:t>
            </a:r>
          </a:p>
        </p:txBody>
      </p:sp>
      <p:sp>
        <p:nvSpPr>
          <p:cNvPr id="2" name="TextBox 1"/>
          <p:cNvSpPr txBox="1"/>
          <p:nvPr/>
        </p:nvSpPr>
        <p:spPr>
          <a:xfrm>
            <a:off x="1934035" y="6017567"/>
            <a:ext cx="2189830" cy="461665"/>
          </a:xfrm>
          <a:prstGeom prst="rect">
            <a:avLst/>
          </a:prstGeom>
          <a:noFill/>
        </p:spPr>
        <p:txBody>
          <a:bodyPr wrap="none" rtlCol="0">
            <a:spAutoFit/>
          </a:bodyPr>
          <a:lstStyle/>
          <a:p>
            <a:r>
              <a:rPr lang="en-US" dirty="0"/>
              <a:t>11 day exposure</a:t>
            </a:r>
          </a:p>
        </p:txBody>
      </p:sp>
      <p:sp>
        <p:nvSpPr>
          <p:cNvPr id="5" name="TextBox 4"/>
          <p:cNvSpPr txBox="1"/>
          <p:nvPr/>
        </p:nvSpPr>
        <p:spPr>
          <a:xfrm>
            <a:off x="5032558" y="6017567"/>
            <a:ext cx="2201244" cy="461665"/>
          </a:xfrm>
          <a:prstGeom prst="rect">
            <a:avLst/>
          </a:prstGeom>
          <a:noFill/>
        </p:spPr>
        <p:txBody>
          <a:bodyPr wrap="none" rtlCol="0">
            <a:spAutoFit/>
          </a:bodyPr>
          <a:lstStyle/>
          <a:p>
            <a:r>
              <a:rPr lang="en-US" dirty="0"/>
              <a:t>23 day exposure</a:t>
            </a:r>
          </a:p>
        </p:txBody>
      </p:sp>
      <p:cxnSp>
        <p:nvCxnSpPr>
          <p:cNvPr id="4" name="Straight Connector 3"/>
          <p:cNvCxnSpPr/>
          <p:nvPr/>
        </p:nvCxnSpPr>
        <p:spPr bwMode="auto">
          <a:xfrm>
            <a:off x="4343400" y="1600200"/>
            <a:ext cx="0" cy="52578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941" y="990600"/>
            <a:ext cx="6196405" cy="6858000"/>
          </a:xfrm>
          <a:prstGeom prst="rect">
            <a:avLst/>
          </a:prstGeom>
        </p:spPr>
      </p:pic>
      <p:sp>
        <p:nvSpPr>
          <p:cNvPr id="2" name="Title 1"/>
          <p:cNvSpPr>
            <a:spLocks noGrp="1"/>
          </p:cNvSpPr>
          <p:nvPr>
            <p:ph type="title"/>
          </p:nvPr>
        </p:nvSpPr>
        <p:spPr>
          <a:xfrm>
            <a:off x="694944" y="228600"/>
            <a:ext cx="7772400" cy="1143000"/>
          </a:xfrm>
        </p:spPr>
        <p:txBody>
          <a:bodyPr/>
          <a:lstStyle/>
          <a:p>
            <a:r>
              <a:rPr lang="en-US" dirty="0">
                <a:solidFill>
                  <a:schemeClr val="tx1"/>
                </a:solidFill>
                <a:latin typeface="Agency FB" panose="020B0503020202020204" pitchFamily="34" charset="0"/>
              </a:rPr>
              <a:t>AND THEN WE MADE THE JAMES WEBB TELESCOPE WITH SUPERIOR TECHNOLOGY..</a:t>
            </a:r>
          </a:p>
        </p:txBody>
      </p:sp>
    </p:spTree>
    <p:extLst>
      <p:ext uri="{BB962C8B-B14F-4D97-AF65-F5344CB8AC3E}">
        <p14:creationId xmlns:p14="http://schemas.microsoft.com/office/powerpoint/2010/main" val="4076831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143000"/>
            <a:ext cx="7315200" cy="5362575"/>
          </a:xfrm>
          <a:prstGeom prst="rect">
            <a:avLst/>
          </a:prstGeom>
        </p:spPr>
      </p:pic>
      <p:sp>
        <p:nvSpPr>
          <p:cNvPr id="2" name="Title 1"/>
          <p:cNvSpPr>
            <a:spLocks noGrp="1"/>
          </p:cNvSpPr>
          <p:nvPr>
            <p:ph type="title"/>
          </p:nvPr>
        </p:nvSpPr>
        <p:spPr>
          <a:xfrm>
            <a:off x="152400" y="228600"/>
            <a:ext cx="8839200" cy="685800"/>
          </a:xfrm>
        </p:spPr>
        <p:txBody>
          <a:bodyPr/>
          <a:lstStyle/>
          <a:p>
            <a:r>
              <a:rPr lang="en-US" sz="3600" dirty="0">
                <a:solidFill>
                  <a:schemeClr val="tx1"/>
                </a:solidFill>
                <a:latin typeface="Agency FB" panose="020B0503020202020204" pitchFamily="34" charset="0"/>
              </a:rPr>
              <a:t>THE JAMES WEBB ULTRA DEEP FIELD REVEALED MUCH MORE</a:t>
            </a:r>
          </a:p>
        </p:txBody>
      </p:sp>
      <p:sp>
        <p:nvSpPr>
          <p:cNvPr id="5" name="TextBox 4"/>
          <p:cNvSpPr txBox="1"/>
          <p:nvPr/>
        </p:nvSpPr>
        <p:spPr>
          <a:xfrm>
            <a:off x="1066800" y="6019800"/>
            <a:ext cx="6629400" cy="461665"/>
          </a:xfrm>
          <a:prstGeom prst="rect">
            <a:avLst/>
          </a:prstGeom>
          <a:noFill/>
        </p:spPr>
        <p:txBody>
          <a:bodyPr wrap="square" rtlCol="0">
            <a:spAutoFit/>
          </a:bodyPr>
          <a:lstStyle/>
          <a:p>
            <a:r>
              <a:rPr lang="en-US" dirty="0"/>
              <a:t>THIS WAS ONLY A 20 HOUR EXPOSURE!!</a:t>
            </a:r>
          </a:p>
        </p:txBody>
      </p:sp>
    </p:spTree>
    <p:extLst>
      <p:ext uri="{BB962C8B-B14F-4D97-AF65-F5344CB8AC3E}">
        <p14:creationId xmlns:p14="http://schemas.microsoft.com/office/powerpoint/2010/main" val="395579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ChangeArrowheads="1"/>
          </p:cNvSpPr>
          <p:nvPr/>
        </p:nvSpPr>
        <p:spPr bwMode="auto">
          <a:xfrm>
            <a:off x="0" y="-95250"/>
            <a:ext cx="81105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marL="342900" indent="-342900">
              <a:spcBef>
                <a:spcPct val="20000"/>
              </a:spcBef>
              <a:buChar char="•"/>
              <a:tabLst>
                <a:tab pos="685800" algn="l"/>
              </a:tabLst>
              <a:defRPr sz="3200">
                <a:solidFill>
                  <a:schemeClr val="tx1"/>
                </a:solidFill>
                <a:latin typeface="Times New Roman" panose="02020603050405020304" pitchFamily="18" charset="0"/>
              </a:defRPr>
            </a:lvl1pPr>
            <a:lvl2pPr marL="742950" indent="-285750">
              <a:spcBef>
                <a:spcPct val="20000"/>
              </a:spcBef>
              <a:buChar char="–"/>
              <a:tabLst>
                <a:tab pos="685800" algn="l"/>
              </a:tabLst>
              <a:defRPr sz="2800">
                <a:solidFill>
                  <a:schemeClr val="tx1"/>
                </a:solidFill>
                <a:latin typeface="Times New Roman" panose="02020603050405020304" pitchFamily="18" charset="0"/>
              </a:defRPr>
            </a:lvl2pPr>
            <a:lvl3pPr>
              <a:spcBef>
                <a:spcPct val="20000"/>
              </a:spcBef>
              <a:buChar char="•"/>
              <a:tabLst>
                <a:tab pos="685800" algn="l"/>
              </a:tabLst>
              <a:defRPr sz="2400">
                <a:solidFill>
                  <a:schemeClr val="tx1"/>
                </a:solidFill>
                <a:latin typeface="Times New Roman" panose="02020603050405020304" pitchFamily="18" charset="0"/>
              </a:defRPr>
            </a:lvl3pPr>
            <a:lvl4pPr marL="1600200" indent="-228600">
              <a:spcBef>
                <a:spcPct val="20000"/>
              </a:spcBef>
              <a:buChar char="–"/>
              <a:tabLst>
                <a:tab pos="685800" algn="l"/>
              </a:tabLst>
              <a:defRPr sz="2000">
                <a:solidFill>
                  <a:schemeClr val="tx1"/>
                </a:solidFill>
                <a:latin typeface="Times New Roman" panose="02020603050405020304" pitchFamily="18" charset="0"/>
              </a:defRPr>
            </a:lvl4pPr>
            <a:lvl5pPr marL="2057400" indent="-228600">
              <a:spcBef>
                <a:spcPct val="20000"/>
              </a:spcBef>
              <a:buChar char="»"/>
              <a:tabLst>
                <a:tab pos="6858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685800" algn="l"/>
              </a:tabLst>
              <a:defRPr sz="2000">
                <a:solidFill>
                  <a:schemeClr val="tx1"/>
                </a:solidFill>
                <a:latin typeface="Times New Roman" panose="02020603050405020304" pitchFamily="18" charset="0"/>
              </a:defRPr>
            </a:lvl9pPr>
          </a:lstStyle>
          <a:p>
            <a:pPr lvl="2">
              <a:spcBef>
                <a:spcPct val="0"/>
              </a:spcBef>
              <a:buFontTx/>
              <a:buNone/>
            </a:pPr>
            <a:r>
              <a:rPr lang="en-US" altLang="zh-CN" sz="3600">
                <a:ea typeface="SimSun" panose="02010600030101010101" pitchFamily="2" charset="-122"/>
              </a:rPr>
              <a:t>2. all galaxies are spinning on an axis</a:t>
            </a:r>
            <a:endParaRPr lang="en-US" altLang="zh-CN" sz="5400">
              <a:ea typeface="SimSun" panose="02010600030101010101" pitchFamily="2" charset="-122"/>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606" y="987998"/>
            <a:ext cx="6651994" cy="4955602"/>
          </a:xfrm>
          <a:prstGeom prst="rect">
            <a:avLst/>
          </a:prstGeom>
        </p:spPr>
      </p:pic>
    </p:spTree>
  </p:cSld>
  <p:clrMapOvr>
    <a:masterClrMapping/>
  </p:clrMapOvr>
</p:sld>
</file>

<file path=ppt/theme/theme1.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1041</TotalTime>
  <Words>728</Words>
  <Application>Microsoft Office PowerPoint</Application>
  <PresentationFormat>On-screen Show (4:3)</PresentationFormat>
  <Paragraphs>79</Paragraphs>
  <Slides>54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SimSun</vt:lpstr>
      <vt:lpstr>Agency FB</vt:lpstr>
      <vt:lpstr>Arial</vt:lpstr>
      <vt:lpstr>Open Sans</vt:lpstr>
      <vt:lpstr>Times New Roman</vt:lpstr>
      <vt:lpstr>Wingdings</vt:lpstr>
      <vt:lpstr>Blank Presentation</vt:lpstr>
      <vt:lpstr>PowerPoint Presentation</vt:lpstr>
      <vt:lpstr>PowerPoint Presentation</vt:lpstr>
      <vt:lpstr>PowerPoint Presentation</vt:lpstr>
      <vt:lpstr>PowerPoint Presentation</vt:lpstr>
      <vt:lpstr>PowerPoint Presentation</vt:lpstr>
      <vt:lpstr>PowerPoint Presentation</vt:lpstr>
      <vt:lpstr>AND THEN WE MADE THE JAMES WEBB TELESCOPE WITH SUPERIOR TECHNOLOGY..</vt:lpstr>
      <vt:lpstr>THE JAMES WEBB ULTRA DEEP FIELD REVEALED MUCH MORE</vt:lpstr>
      <vt:lpstr>PowerPoint Presentation</vt:lpstr>
      <vt:lpstr>PowerPoint Presentation</vt:lpstr>
      <vt:lpstr>There are actually more categories..</vt:lpstr>
      <vt:lpstr>Time progresses as you move to the left.  Gravity pulls all things round</vt:lpstr>
      <vt:lpstr>And even more detail…</vt:lpstr>
      <vt:lpstr>3] Galaxies are moving away from each other, thus experience the doppler effect</vt:lpstr>
      <vt:lpstr>Hubble’s law=  a]  the farther away the galaxy, the faster it is moving away from us  b] red shift proves the universe is expanding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Ithaca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Ithaca Public Schools</dc:creator>
  <cp:lastModifiedBy>Lisa Dailey</cp:lastModifiedBy>
  <cp:revision>57</cp:revision>
  <dcterms:created xsi:type="dcterms:W3CDTF">2003-10-22T16:45:20Z</dcterms:created>
  <dcterms:modified xsi:type="dcterms:W3CDTF">2024-04-29T15:15:23Z</dcterms:modified>
</cp:coreProperties>
</file>