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3" r:id="rId8"/>
    <p:sldId id="265" r:id="rId9"/>
    <p:sldId id="264" r:id="rId10"/>
    <p:sldId id="266" r:id="rId11"/>
    <p:sldId id="281"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58" d="100"/>
          <a:sy n="58" d="100"/>
        </p:scale>
        <p:origin x="78"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6261C-C6EE-41C0-B8DF-2D7986AA48E8}"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BB98E-0B43-43BF-8930-5F191D99A408}" type="slidenum">
              <a:rPr lang="en-US" smtClean="0"/>
              <a:t>‹#›</a:t>
            </a:fld>
            <a:endParaRPr lang="en-US"/>
          </a:p>
        </p:txBody>
      </p:sp>
    </p:spTree>
    <p:extLst>
      <p:ext uri="{BB962C8B-B14F-4D97-AF65-F5344CB8AC3E}">
        <p14:creationId xmlns:p14="http://schemas.microsoft.com/office/powerpoint/2010/main" val="315598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they extracted complete DNA from 2014, but nothing</a:t>
            </a:r>
            <a:r>
              <a:rPr lang="en-US" baseline="0" dirty="0"/>
              <a:t> that is millions of years old.</a:t>
            </a:r>
            <a:endParaRPr lang="en-US" dirty="0"/>
          </a:p>
        </p:txBody>
      </p:sp>
      <p:sp>
        <p:nvSpPr>
          <p:cNvPr id="4" name="Slide Number Placeholder 3"/>
          <p:cNvSpPr>
            <a:spLocks noGrp="1"/>
          </p:cNvSpPr>
          <p:nvPr>
            <p:ph type="sldNum" sz="quarter" idx="10"/>
          </p:nvPr>
        </p:nvSpPr>
        <p:spPr/>
        <p:txBody>
          <a:bodyPr/>
          <a:lstStyle/>
          <a:p>
            <a:fld id="{FBABB98E-0B43-43BF-8930-5F191D99A408}" type="slidenum">
              <a:rPr lang="en-US" smtClean="0"/>
              <a:t>13</a:t>
            </a:fld>
            <a:endParaRPr lang="en-US"/>
          </a:p>
        </p:txBody>
      </p:sp>
    </p:spTree>
    <p:extLst>
      <p:ext uri="{BB962C8B-B14F-4D97-AF65-F5344CB8AC3E}">
        <p14:creationId xmlns:p14="http://schemas.microsoft.com/office/powerpoint/2010/main" val="17286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70D0-073C-41E8-8DFE-CB77E31A93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C2A1DE-9BAC-4E17-A95B-D529FA41F4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CB571D-2B1C-49F1-9F54-219EDFDED94A}"/>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80EE9588-C09B-4DA3-9690-D204F40A8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3A4B1E-7A01-4D2D-B01F-111BC1E29EEB}"/>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404970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7EB1-03F9-4D85-B624-0886EEA6E0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D97470-5FF1-49C3-BF18-7D1378C2F2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B2BA5-B946-41AB-A75C-B63002E326C3}"/>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BF42458B-BCF4-4CE9-A21B-5947696372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E9BEC-D9C2-49EB-8164-2DA2A23CF941}"/>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364608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1757A-CB7D-4B41-A3D6-C45DF2528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4145-F8A0-4740-8DC2-6AC73D7EF2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7EE94-385E-45CA-A368-ED5CFCC735D3}"/>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04DC14BD-7642-48CE-BC15-68CB654E92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33D959-E742-4D36-BA46-218C17EE83B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99034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54A0-3564-469C-8195-AF85D478F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B9521-C569-4E9D-B527-26856D6938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F1083-3845-44CD-BDA5-EDB056E9BD55}"/>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547AB74F-8563-4371-B073-151D50B2C8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DF26CC-2000-4657-94E5-1E6CF38F83E7}"/>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87943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6511-276D-4BF7-BA8F-2F6BA72C8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61CFB-67AA-43C0-BD03-9B417BF5A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AB0846-959A-42FB-A294-2DDDEA5E8903}"/>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C02BEC55-6104-41CC-A37F-A07E2748C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8736C-8DF4-4C96-AD42-3D2607D31A68}"/>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76637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E386-642F-4E40-A7C5-534999ACB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24946-CBDA-44BD-957A-823A3B95F4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AF5B3-48A4-4522-AD77-5FD63A687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82F86A-BD5F-43C8-914E-CE8D0C0C720E}"/>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6" name="Footer Placeholder 5">
            <a:extLst>
              <a:ext uri="{FF2B5EF4-FFF2-40B4-BE49-F238E27FC236}">
                <a16:creationId xmlns:a16="http://schemas.microsoft.com/office/drawing/2014/main" id="{D70A2DC9-CCF0-47B6-A854-B1B8B2833B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47F05-CC74-4E44-9B13-4B4531C002C9}"/>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8303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0E77-48CB-4DE9-8FDF-2EB25AC32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48412-928C-475A-B425-94DE76913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2874B-B9EF-417A-BDD0-7575CD85F4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1BB13D-07C1-4262-BC89-0F19D0123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17F349-CFE6-4D41-8BA6-D6D30DC45B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59431-3721-4B74-AEB1-00E56B095786}"/>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8" name="Footer Placeholder 7">
            <a:extLst>
              <a:ext uri="{FF2B5EF4-FFF2-40B4-BE49-F238E27FC236}">
                <a16:creationId xmlns:a16="http://schemas.microsoft.com/office/drawing/2014/main" id="{88C528FB-48A4-4779-8332-65A84184CE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4B5F5CC-B48B-43F6-B2F0-C45E1AA904E6}"/>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33486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4094-4F98-412B-BE55-6A963FA959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EACC47-B714-43E4-B67B-5EA7AD49782A}"/>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4" name="Footer Placeholder 3">
            <a:extLst>
              <a:ext uri="{FF2B5EF4-FFF2-40B4-BE49-F238E27FC236}">
                <a16:creationId xmlns:a16="http://schemas.microsoft.com/office/drawing/2014/main" id="{8874FAF9-420B-45E5-B8F8-C0BE814DA93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F37E468-C2D5-48B6-BB56-CB55DA9733A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56595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D8823-E726-4893-AB04-5B1DDD02B311}"/>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3" name="Footer Placeholder 2">
            <a:extLst>
              <a:ext uri="{FF2B5EF4-FFF2-40B4-BE49-F238E27FC236}">
                <a16:creationId xmlns:a16="http://schemas.microsoft.com/office/drawing/2014/main" id="{8AFD1294-E483-4CD6-AA67-84E7BF66FA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7F14A9-0334-43D4-9BA7-21299A1D3F26}"/>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436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4616-48F2-4A97-BC11-4472C41AC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42E522-26E2-4BF7-9B46-558D4A24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B0D09-4B36-444A-B606-812AADA60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51D6C-72C2-4FC7-82AE-058E15630B60}"/>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6" name="Footer Placeholder 5">
            <a:extLst>
              <a:ext uri="{FF2B5EF4-FFF2-40B4-BE49-F238E27FC236}">
                <a16:creationId xmlns:a16="http://schemas.microsoft.com/office/drawing/2014/main" id="{DAB6AE3A-F10F-4F14-A3C4-B62D64E7FF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FBF0FD-A0F8-424E-B04B-92775D484FDF}"/>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256142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344B-C346-430D-98B8-B4B847549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A8871F-F43C-490E-8730-216AEE88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E48EA5-EC7D-4781-9185-EA8F24860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48F833-74D0-4C63-9763-4AA78F8EB2E4}"/>
              </a:ext>
            </a:extLst>
          </p:cNvPr>
          <p:cNvSpPr>
            <a:spLocks noGrp="1"/>
          </p:cNvSpPr>
          <p:nvPr>
            <p:ph type="dt" sz="half" idx="10"/>
          </p:nvPr>
        </p:nvSpPr>
        <p:spPr/>
        <p:txBody>
          <a:bodyPr/>
          <a:lstStyle/>
          <a:p>
            <a:fld id="{44978EDE-387A-4FFD-BBB3-717CB8441011}" type="datetimeFigureOut">
              <a:rPr lang="en-US" smtClean="0"/>
              <a:t>11/4/2024</a:t>
            </a:fld>
            <a:endParaRPr lang="en-US" dirty="0"/>
          </a:p>
        </p:txBody>
      </p:sp>
      <p:sp>
        <p:nvSpPr>
          <p:cNvPr id="6" name="Footer Placeholder 5">
            <a:extLst>
              <a:ext uri="{FF2B5EF4-FFF2-40B4-BE49-F238E27FC236}">
                <a16:creationId xmlns:a16="http://schemas.microsoft.com/office/drawing/2014/main" id="{A6068159-6CE3-4656-8B44-AAF679929B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7CACE2-112D-4052-A394-1CC47741EFEC}"/>
              </a:ext>
            </a:extLst>
          </p:cNvPr>
          <p:cNvSpPr>
            <a:spLocks noGrp="1"/>
          </p:cNvSpPr>
          <p:nvPr>
            <p:ph type="sldNum" sz="quarter" idx="12"/>
          </p:nvPr>
        </p:nvSpPr>
        <p:spPr/>
        <p:txBody>
          <a:bodyPr/>
          <a:lstStyle/>
          <a:p>
            <a:fld id="{A1941F4D-2730-422A-982D-76C93D9C2AEB}" type="slidenum">
              <a:rPr lang="en-US" smtClean="0"/>
              <a:t>‹#›</a:t>
            </a:fld>
            <a:endParaRPr lang="en-US" dirty="0"/>
          </a:p>
        </p:txBody>
      </p:sp>
    </p:spTree>
    <p:extLst>
      <p:ext uri="{BB962C8B-B14F-4D97-AF65-F5344CB8AC3E}">
        <p14:creationId xmlns:p14="http://schemas.microsoft.com/office/powerpoint/2010/main" val="192399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20A7B-E71E-495F-AFA8-ECC0B2FDE4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449FC6-CA2C-4DD0-9618-C47E95638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28102-3144-474A-8C17-E59D499AB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78EDE-387A-4FFD-BBB3-717CB8441011}" type="datetimeFigureOut">
              <a:rPr lang="en-US" smtClean="0"/>
              <a:t>11/4/2024</a:t>
            </a:fld>
            <a:endParaRPr lang="en-US" dirty="0"/>
          </a:p>
        </p:txBody>
      </p:sp>
      <p:sp>
        <p:nvSpPr>
          <p:cNvPr id="5" name="Footer Placeholder 4">
            <a:extLst>
              <a:ext uri="{FF2B5EF4-FFF2-40B4-BE49-F238E27FC236}">
                <a16:creationId xmlns:a16="http://schemas.microsoft.com/office/drawing/2014/main" id="{CAB220F1-7CB4-4C22-A9C1-4634FDAFF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EF701C-35A7-427B-A0D8-2338A0C09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41F4D-2730-422A-982D-76C93D9C2AEB}" type="slidenum">
              <a:rPr lang="en-US" smtClean="0"/>
              <a:t>‹#›</a:t>
            </a:fld>
            <a:endParaRPr lang="en-US" dirty="0"/>
          </a:p>
        </p:txBody>
      </p:sp>
    </p:spTree>
    <p:extLst>
      <p:ext uri="{BB962C8B-B14F-4D97-AF65-F5344CB8AC3E}">
        <p14:creationId xmlns:p14="http://schemas.microsoft.com/office/powerpoint/2010/main" val="160291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028" name="Picture 4" descr="Image result for cool fossil">
            <a:extLst>
              <a:ext uri="{FF2B5EF4-FFF2-40B4-BE49-F238E27FC236}">
                <a16:creationId xmlns:a16="http://schemas.microsoft.com/office/drawing/2014/main" id="{01AE7FDC-2854-43E0-B9C4-9BDC9809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304800"/>
            <a:ext cx="7410450" cy="7410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EBF3F8-C15B-4F4F-B2BD-1AF0ACE2CDDC}"/>
              </a:ext>
            </a:extLst>
          </p:cNvPr>
          <p:cNvSpPr>
            <a:spLocks noGrp="1"/>
          </p:cNvSpPr>
          <p:nvPr>
            <p:ph type="ctrTitle"/>
          </p:nvPr>
        </p:nvSpPr>
        <p:spPr>
          <a:xfrm>
            <a:off x="0" y="781051"/>
            <a:ext cx="4724400" cy="2247900"/>
          </a:xfrm>
        </p:spPr>
        <p:txBody>
          <a:bodyPr>
            <a:normAutofit fontScale="90000"/>
          </a:bodyPr>
          <a:lstStyle/>
          <a:p>
            <a:r>
              <a:rPr lang="en-US" sz="8000"/>
              <a:t>NOTES 12-2 </a:t>
            </a:r>
            <a:r>
              <a:rPr lang="en-US" sz="8000" dirty="0"/>
              <a:t>FOSSILS</a:t>
            </a:r>
          </a:p>
        </p:txBody>
      </p:sp>
    </p:spTree>
    <p:extLst>
      <p:ext uri="{BB962C8B-B14F-4D97-AF65-F5344CB8AC3E}">
        <p14:creationId xmlns:p14="http://schemas.microsoft.com/office/powerpoint/2010/main" val="81470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F4BE-BD91-4A4C-9E6F-6F084EFBA65E}"/>
              </a:ext>
            </a:extLst>
          </p:cNvPr>
          <p:cNvSpPr>
            <a:spLocks noGrp="1"/>
          </p:cNvSpPr>
          <p:nvPr>
            <p:ph type="title"/>
          </p:nvPr>
        </p:nvSpPr>
        <p:spPr>
          <a:xfrm>
            <a:off x="1" y="1"/>
            <a:ext cx="12192000" cy="1690688"/>
          </a:xfrm>
        </p:spPr>
        <p:txBody>
          <a:bodyPr>
            <a:normAutofit/>
          </a:bodyPr>
          <a:lstStyle/>
          <a:p>
            <a:r>
              <a:rPr lang="en-US" dirty="0"/>
              <a:t>b) Shows how living things have changed over </a:t>
            </a:r>
            <a:br>
              <a:rPr lang="en-US" dirty="0"/>
            </a:br>
            <a:r>
              <a:rPr lang="en-US" dirty="0"/>
              <a:t>time	</a:t>
            </a:r>
          </a:p>
        </p:txBody>
      </p:sp>
      <p:pic>
        <p:nvPicPr>
          <p:cNvPr id="10242" name="Picture 2" descr="https://moodle.clsd.k12.pa.us/district_videos/Biology/ebook/products/0-13-115540-7/sb1574f1.png">
            <a:extLst>
              <a:ext uri="{FF2B5EF4-FFF2-40B4-BE49-F238E27FC236}">
                <a16:creationId xmlns:a16="http://schemas.microsoft.com/office/drawing/2014/main" id="{8FB427E1-2484-4D46-9CEA-9C3B5961B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3994"/>
            <a:ext cx="10793819" cy="523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8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  WAYS TO MAKE A FOSSIL</a:t>
            </a:r>
          </a:p>
        </p:txBody>
      </p:sp>
      <p:sp>
        <p:nvSpPr>
          <p:cNvPr id="3" name="Content Placeholder 2"/>
          <p:cNvSpPr>
            <a:spLocks noGrp="1"/>
          </p:cNvSpPr>
          <p:nvPr>
            <p:ph idx="1"/>
          </p:nvPr>
        </p:nvSpPr>
        <p:spPr/>
        <p:txBody>
          <a:bodyPr/>
          <a:lstStyle/>
          <a:p>
            <a:r>
              <a:rPr lang="en-US" dirty="0">
                <a:solidFill>
                  <a:schemeClr val="bg1"/>
                </a:solidFill>
              </a:rPr>
              <a:t>BURIED UNDER SEDIMENT IN OCEAN</a:t>
            </a:r>
          </a:p>
          <a:p>
            <a:r>
              <a:rPr lang="en-US" dirty="0">
                <a:solidFill>
                  <a:schemeClr val="bg1"/>
                </a:solidFill>
              </a:rPr>
              <a:t>BURIED IN MUD / MUDSLIDE / LANDSLIDE ON LAND</a:t>
            </a:r>
          </a:p>
          <a:p>
            <a:r>
              <a:rPr lang="en-US" dirty="0">
                <a:solidFill>
                  <a:schemeClr val="bg1"/>
                </a:solidFill>
              </a:rPr>
              <a:t>BURIED IN VOLCANIC ASH</a:t>
            </a:r>
          </a:p>
          <a:p>
            <a:r>
              <a:rPr lang="en-US" dirty="0">
                <a:solidFill>
                  <a:schemeClr val="bg1"/>
                </a:solidFill>
              </a:rPr>
              <a:t>BURIED IN SNOW/ GLACIER ICE</a:t>
            </a:r>
          </a:p>
          <a:p>
            <a:r>
              <a:rPr lang="en-US" dirty="0">
                <a:solidFill>
                  <a:schemeClr val="bg1"/>
                </a:solidFill>
              </a:rPr>
              <a:t>BURIED IN TAR PIT</a:t>
            </a:r>
          </a:p>
          <a:p>
            <a:r>
              <a:rPr lang="en-US" dirty="0">
                <a:solidFill>
                  <a:schemeClr val="bg1"/>
                </a:solidFill>
              </a:rPr>
              <a:t>BURIED IN TREE SAP (AMBER)</a:t>
            </a:r>
          </a:p>
          <a:p>
            <a:r>
              <a:rPr lang="en-US" dirty="0">
                <a:solidFill>
                  <a:schemeClr val="bg1"/>
                </a:solidFill>
              </a:rPr>
              <a:t>BURIED IN HOT SAND OF DESERT (MUMMIFICATION)</a:t>
            </a:r>
          </a:p>
          <a:p>
            <a:pPr marL="0" indent="0">
              <a:buNone/>
            </a:pPr>
            <a:endParaRPr lang="en-US" dirty="0">
              <a:solidFill>
                <a:schemeClr val="bg1"/>
              </a:solidFill>
            </a:endParaRPr>
          </a:p>
        </p:txBody>
      </p:sp>
    </p:spTree>
    <p:extLst>
      <p:ext uri="{BB962C8B-B14F-4D97-AF65-F5344CB8AC3E}">
        <p14:creationId xmlns:p14="http://schemas.microsoft.com/office/powerpoint/2010/main" val="396137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0501-8BC2-4037-9DB7-1F5AD6BC4B28}"/>
              </a:ext>
            </a:extLst>
          </p:cNvPr>
          <p:cNvSpPr>
            <a:spLocks noGrp="1"/>
          </p:cNvSpPr>
          <p:nvPr>
            <p:ph type="title"/>
          </p:nvPr>
        </p:nvSpPr>
        <p:spPr/>
        <p:txBody>
          <a:bodyPr/>
          <a:lstStyle/>
          <a:p>
            <a:r>
              <a:rPr lang="en-US" dirty="0"/>
              <a:t>D) Types of fossils</a:t>
            </a:r>
            <a:br>
              <a:rPr lang="en-US" dirty="0"/>
            </a:br>
            <a:endParaRPr lang="en-US" dirty="0"/>
          </a:p>
        </p:txBody>
      </p:sp>
      <p:sp>
        <p:nvSpPr>
          <p:cNvPr id="3" name="Content Placeholder 2">
            <a:extLst>
              <a:ext uri="{FF2B5EF4-FFF2-40B4-BE49-F238E27FC236}">
                <a16:creationId xmlns:a16="http://schemas.microsoft.com/office/drawing/2014/main" id="{5A9B08EA-8406-429E-BCCE-D273C2CAF28B}"/>
              </a:ext>
            </a:extLst>
          </p:cNvPr>
          <p:cNvSpPr>
            <a:spLocks noGrp="1"/>
          </p:cNvSpPr>
          <p:nvPr>
            <p:ph idx="1"/>
          </p:nvPr>
        </p:nvSpPr>
        <p:spPr>
          <a:xfrm>
            <a:off x="838200" y="1256838"/>
            <a:ext cx="10515600" cy="1002635"/>
          </a:xfrm>
        </p:spPr>
        <p:txBody>
          <a:bodyPr/>
          <a:lstStyle/>
          <a:p>
            <a:r>
              <a:rPr lang="en-US" dirty="0"/>
              <a:t>MUMMIFICATION = Form in dry places where decomposing bacteria cannot live.</a:t>
            </a:r>
          </a:p>
          <a:p>
            <a:endParaRPr lang="en-US" dirty="0"/>
          </a:p>
        </p:txBody>
      </p:sp>
      <p:pic>
        <p:nvPicPr>
          <p:cNvPr id="11266" name="Picture 2" descr="Image result for ANIMAL MUMMIFICATION">
            <a:extLst>
              <a:ext uri="{FF2B5EF4-FFF2-40B4-BE49-F238E27FC236}">
                <a16:creationId xmlns:a16="http://schemas.microsoft.com/office/drawing/2014/main" id="{EEB2FD3D-3EC5-4637-B4DB-CCBBBCE28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296" y="2828260"/>
            <a:ext cx="60388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3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1DF6-E624-4BC3-9124-D14D94EC797D}"/>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965DA7E8-F545-4A54-9BA9-CA27EF87CFCA}"/>
              </a:ext>
            </a:extLst>
          </p:cNvPr>
          <p:cNvSpPr>
            <a:spLocks noGrp="1"/>
          </p:cNvSpPr>
          <p:nvPr>
            <p:ph idx="1"/>
          </p:nvPr>
        </p:nvSpPr>
        <p:spPr>
          <a:xfrm>
            <a:off x="838200" y="1825625"/>
            <a:ext cx="4371753" cy="3682040"/>
          </a:xfrm>
        </p:spPr>
        <p:txBody>
          <a:bodyPr/>
          <a:lstStyle/>
          <a:p>
            <a:r>
              <a:rPr lang="en-US" dirty="0"/>
              <a:t>AMBER = fossils form when insects land on a tree and get covered in sap which hardens.  Sometimes DNA can be extracted (Jurassic Park?)</a:t>
            </a:r>
          </a:p>
          <a:p>
            <a:pPr marL="0" indent="0">
              <a:buNone/>
            </a:pPr>
            <a:endParaRPr lang="en-US" dirty="0"/>
          </a:p>
        </p:txBody>
      </p:sp>
      <p:pic>
        <p:nvPicPr>
          <p:cNvPr id="12290" name="Picture 2" descr="Image result for AMBER FOSSIL">
            <a:extLst>
              <a:ext uri="{FF2B5EF4-FFF2-40B4-BE49-F238E27FC236}">
                <a16:creationId xmlns:a16="http://schemas.microsoft.com/office/drawing/2014/main" id="{2FF24434-9529-47D2-9296-E7D96B8CD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5487"/>
            <a:ext cx="6080494" cy="608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5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Image result for la brea tar pits">
            <a:extLst>
              <a:ext uri="{FF2B5EF4-FFF2-40B4-BE49-F238E27FC236}">
                <a16:creationId xmlns:a16="http://schemas.microsoft.com/office/drawing/2014/main" id="{A899B6FA-3635-471C-B4BE-EDB9EDAED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81" y="-1670638"/>
            <a:ext cx="11318510" cy="84888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211029-5D5C-4355-A1AC-8675F2C561A8}"/>
              </a:ext>
            </a:extLst>
          </p:cNvPr>
          <p:cNvSpPr>
            <a:spLocks noGrp="1"/>
          </p:cNvSpPr>
          <p:nvPr>
            <p:ph type="title"/>
          </p:nvPr>
        </p:nvSpPr>
        <p:spPr>
          <a:xfrm>
            <a:off x="838200" y="365126"/>
            <a:ext cx="4396409" cy="602284"/>
          </a:xfrm>
          <a:solidFill>
            <a:schemeClr val="bg2">
              <a:lumMod val="75000"/>
            </a:schemeClr>
          </a:solidFill>
        </p:spPr>
        <p:txBody>
          <a:bodyPr>
            <a:normAutofit fontScale="90000"/>
          </a:bodyPr>
          <a:lstStyle/>
          <a:p>
            <a:r>
              <a:rPr lang="en-US" dirty="0"/>
              <a:t>D) Types of fossils</a:t>
            </a:r>
          </a:p>
        </p:txBody>
      </p:sp>
      <p:sp>
        <p:nvSpPr>
          <p:cNvPr id="6" name="Rectangle 3">
            <a:extLst>
              <a:ext uri="{FF2B5EF4-FFF2-40B4-BE49-F238E27FC236}">
                <a16:creationId xmlns:a16="http://schemas.microsoft.com/office/drawing/2014/main" id="{7BFA42D4-357A-4043-A956-660F4AB1F946}"/>
              </a:ext>
            </a:extLst>
          </p:cNvPr>
          <p:cNvSpPr>
            <a:spLocks noGrp="1" noChangeArrowheads="1"/>
          </p:cNvSpPr>
          <p:nvPr>
            <p:ph idx="1"/>
          </p:nvPr>
        </p:nvSpPr>
        <p:spPr bwMode="auto">
          <a:xfrm>
            <a:off x="515680" y="4577257"/>
            <a:ext cx="1075128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1143000" algn="l"/>
              </a:tabLst>
            </a:pPr>
            <a:r>
              <a:rPr lang="en-US" altLang="en-US" sz="3200" dirty="0">
                <a:solidFill>
                  <a:schemeClr val="bg1">
                    <a:lumMod val="95000"/>
                  </a:schemeClr>
                </a:solidFill>
                <a:ea typeface="Times New Roman" panose="02020603050405020304" pitchFamily="18" charset="0"/>
              </a:rPr>
              <a:t>Tar</a:t>
            </a:r>
            <a:r>
              <a:rPr kumimoji="0" lang="en-US" altLang="en-US" sz="32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rPr>
              <a:t> seeps/asphalt = fossils form when an organism falls into an asphalt /tar pit while trying to drink the water floating above it. Creature is then preserved. </a:t>
            </a: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n-US" altLang="en-US" sz="3200" b="0" i="0" u="none" strike="noStrike" cap="none" normalizeH="0" baseline="0" dirty="0">
                <a:ln>
                  <a:noFill/>
                </a:ln>
                <a:solidFill>
                  <a:schemeClr val="bg1">
                    <a:lumMod val="95000"/>
                  </a:schemeClr>
                </a:solidFill>
                <a:effectLst/>
                <a:latin typeface="Arial" panose="020B0604020202020204" pitchFamily="34" charset="0"/>
                <a:ea typeface="Times New Roman" panose="02020603050405020304" pitchFamily="18" charset="0"/>
              </a:rPr>
              <a:t>(Le Brea asphalt/tar pit in LA, California)</a:t>
            </a:r>
            <a:endParaRPr kumimoji="0" lang="en-US" altLang="en-US" sz="4400" b="0" i="0" u="none" strike="noStrike" cap="none" normalizeH="0" baseline="0" dirty="0">
              <a:ln>
                <a:noFill/>
              </a:ln>
              <a:solidFill>
                <a:schemeClr val="bg1">
                  <a:lumMod val="95000"/>
                </a:schemeClr>
              </a:solidFill>
              <a:effectLst/>
              <a:latin typeface="Arial" panose="020B0604020202020204" pitchFamily="34" charset="0"/>
            </a:endParaRPr>
          </a:p>
        </p:txBody>
      </p:sp>
    </p:spTree>
    <p:extLst>
      <p:ext uri="{BB962C8B-B14F-4D97-AF65-F5344CB8AC3E}">
        <p14:creationId xmlns:p14="http://schemas.microsoft.com/office/powerpoint/2010/main" val="295609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F77-5F13-4848-97DA-5C850685BD0D}"/>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586E26F2-7EDF-49D6-9BC4-E1491974A179}"/>
              </a:ext>
            </a:extLst>
          </p:cNvPr>
          <p:cNvSpPr>
            <a:spLocks noGrp="1"/>
          </p:cNvSpPr>
          <p:nvPr>
            <p:ph idx="1"/>
          </p:nvPr>
        </p:nvSpPr>
        <p:spPr>
          <a:xfrm>
            <a:off x="838200" y="1531088"/>
            <a:ext cx="10515600" cy="4645875"/>
          </a:xfrm>
        </p:spPr>
        <p:txBody>
          <a:bodyPr/>
          <a:lstStyle/>
          <a:p>
            <a:r>
              <a:rPr lang="en-US" dirty="0"/>
              <a:t>FREEZING = Frozen fossils formed when organisms from the last ice age died and froze, slowing down the decay process. </a:t>
            </a:r>
          </a:p>
          <a:p>
            <a:endParaRPr lang="en-US" dirty="0"/>
          </a:p>
        </p:txBody>
      </p:sp>
      <p:pic>
        <p:nvPicPr>
          <p:cNvPr id="15362" name="Picture 2" descr="Image result for frozen mammoth">
            <a:extLst>
              <a:ext uri="{FF2B5EF4-FFF2-40B4-BE49-F238E27FC236}">
                <a16:creationId xmlns:a16="http://schemas.microsoft.com/office/drawing/2014/main" id="{97A837E3-0847-482E-88D0-2304643C7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533650"/>
            <a:ext cx="771525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3561-8153-430B-8433-E09C4F45B04E}"/>
              </a:ext>
            </a:extLst>
          </p:cNvPr>
          <p:cNvSpPr>
            <a:spLocks noGrp="1"/>
          </p:cNvSpPr>
          <p:nvPr>
            <p:ph type="title"/>
          </p:nvPr>
        </p:nvSpPr>
        <p:spPr/>
        <p:txBody>
          <a:bodyPr>
            <a:normAutofit fontScale="90000"/>
          </a:bodyPr>
          <a:lstStyle/>
          <a:p>
            <a:r>
              <a:rPr lang="en-US" dirty="0"/>
              <a:t>Scientists found 19 living relatives of </a:t>
            </a:r>
            <a:r>
              <a:rPr lang="en-US" dirty="0" err="1"/>
              <a:t>Ötzi</a:t>
            </a:r>
            <a:r>
              <a:rPr lang="en-US" dirty="0"/>
              <a:t>, the Iceman whose 5,300-year-old body was found frozen in the Alps</a:t>
            </a:r>
          </a:p>
        </p:txBody>
      </p:sp>
      <p:sp>
        <p:nvSpPr>
          <p:cNvPr id="3" name="Content Placeholder 2">
            <a:extLst>
              <a:ext uri="{FF2B5EF4-FFF2-40B4-BE49-F238E27FC236}">
                <a16:creationId xmlns:a16="http://schemas.microsoft.com/office/drawing/2014/main" id="{8F7AD0C8-C93D-4D57-9A6F-59AEC5A682AF}"/>
              </a:ext>
            </a:extLst>
          </p:cNvPr>
          <p:cNvSpPr>
            <a:spLocks noGrp="1"/>
          </p:cNvSpPr>
          <p:nvPr>
            <p:ph idx="1"/>
          </p:nvPr>
        </p:nvSpPr>
        <p:spPr/>
        <p:txBody>
          <a:bodyPr/>
          <a:lstStyle/>
          <a:p>
            <a:endParaRPr lang="en-US"/>
          </a:p>
        </p:txBody>
      </p:sp>
      <p:pic>
        <p:nvPicPr>
          <p:cNvPr id="14338" name="Picture 2" descr="Only a very small number of select individuals from history have had their genetic codes sequenced before, and none with Richard III's noble pedigree. They include Otzi the iceman, pictured, whose mummified 3,000-year-old remains were found in the Italian Alps in 1991">
            <a:extLst>
              <a:ext uri="{FF2B5EF4-FFF2-40B4-BE49-F238E27FC236}">
                <a16:creationId xmlns:a16="http://schemas.microsoft.com/office/drawing/2014/main" id="{EFD43B57-5F8A-49A2-8659-ACBCF66F1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24158"/>
            <a:ext cx="6859772" cy="493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6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petrified wood">
            <a:extLst>
              <a:ext uri="{FF2B5EF4-FFF2-40B4-BE49-F238E27FC236}">
                <a16:creationId xmlns:a16="http://schemas.microsoft.com/office/drawing/2014/main" id="{0D1B2B2D-6ED3-4379-9CB6-A2AEF1BDE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019" y="552893"/>
            <a:ext cx="8179981" cy="613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992DBE-5322-47E5-8570-EB1B27B3F6CC}"/>
              </a:ext>
            </a:extLst>
          </p:cNvPr>
          <p:cNvSpPr>
            <a:spLocks noGrp="1"/>
          </p:cNvSpPr>
          <p:nvPr>
            <p:ph type="title"/>
          </p:nvPr>
        </p:nvSpPr>
        <p:spPr>
          <a:xfrm>
            <a:off x="838200" y="365126"/>
            <a:ext cx="4383157" cy="728718"/>
          </a:xfrm>
          <a:solidFill>
            <a:schemeClr val="bg2">
              <a:lumMod val="90000"/>
            </a:schemeClr>
          </a:solidFill>
        </p:spPr>
        <p:txBody>
          <a:bodyPr>
            <a:normAutofit fontScale="90000"/>
          </a:bodyPr>
          <a:lstStyle/>
          <a:p>
            <a:r>
              <a:rPr lang="en-US" dirty="0"/>
              <a:t>D) TYPES OF FOSSILS</a:t>
            </a:r>
          </a:p>
        </p:txBody>
      </p:sp>
      <p:sp>
        <p:nvSpPr>
          <p:cNvPr id="3" name="Content Placeholder 2">
            <a:extLst>
              <a:ext uri="{FF2B5EF4-FFF2-40B4-BE49-F238E27FC236}">
                <a16:creationId xmlns:a16="http://schemas.microsoft.com/office/drawing/2014/main" id="{DBE52318-A201-48EE-A882-60CBD634F62A}"/>
              </a:ext>
            </a:extLst>
          </p:cNvPr>
          <p:cNvSpPr>
            <a:spLocks noGrp="1"/>
          </p:cNvSpPr>
          <p:nvPr>
            <p:ph idx="1"/>
          </p:nvPr>
        </p:nvSpPr>
        <p:spPr>
          <a:xfrm>
            <a:off x="72656" y="1444717"/>
            <a:ext cx="3939363" cy="4892288"/>
          </a:xfrm>
        </p:spPr>
        <p:txBody>
          <a:bodyPr/>
          <a:lstStyle/>
          <a:p>
            <a:r>
              <a:rPr lang="en-US" dirty="0"/>
              <a:t>PETRIFICATION = Petrified fossils form when pores in wood,  bones, or shells fill with dissolved minerals (silica, calcite, pyrite) and crystallize over time</a:t>
            </a:r>
          </a:p>
          <a:p>
            <a:endParaRPr lang="en-US" dirty="0"/>
          </a:p>
        </p:txBody>
      </p:sp>
    </p:spTree>
    <p:extLst>
      <p:ext uri="{BB962C8B-B14F-4D97-AF65-F5344CB8AC3E}">
        <p14:creationId xmlns:p14="http://schemas.microsoft.com/office/powerpoint/2010/main" val="244990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7CEE-5AA4-4E5F-ADD7-F63BD94F3881}"/>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E10B5777-4C91-40E8-9FB5-C055BDB04AF9}"/>
              </a:ext>
            </a:extLst>
          </p:cNvPr>
          <p:cNvSpPr>
            <a:spLocks noGrp="1"/>
          </p:cNvSpPr>
          <p:nvPr>
            <p:ph idx="1"/>
          </p:nvPr>
        </p:nvSpPr>
        <p:spPr>
          <a:xfrm>
            <a:off x="838200" y="1442853"/>
            <a:ext cx="10515600" cy="1130226"/>
          </a:xfrm>
        </p:spPr>
        <p:txBody>
          <a:bodyPr/>
          <a:lstStyle/>
          <a:p>
            <a:r>
              <a:rPr lang="en-US" dirty="0"/>
              <a:t>IMPRINTS = When original organic material partially decays, leaving 	behind a carbon film</a:t>
            </a:r>
          </a:p>
          <a:p>
            <a:endParaRPr lang="en-US" dirty="0"/>
          </a:p>
        </p:txBody>
      </p:sp>
      <p:pic>
        <p:nvPicPr>
          <p:cNvPr id="17410" name="Picture 2" descr="Image result for CARBON FILM FOSSIL">
            <a:extLst>
              <a:ext uri="{FF2B5EF4-FFF2-40B4-BE49-F238E27FC236}">
                <a16:creationId xmlns:a16="http://schemas.microsoft.com/office/drawing/2014/main" id="{25A2657F-5D16-4119-AE53-B2A4B08FF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768416"/>
            <a:ext cx="4329223" cy="3607686"/>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CARBON FILM FOSSIL">
            <a:extLst>
              <a:ext uri="{FF2B5EF4-FFF2-40B4-BE49-F238E27FC236}">
                <a16:creationId xmlns:a16="http://schemas.microsoft.com/office/drawing/2014/main" id="{ED2DCE5D-8CB5-4704-93D0-983A03C4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819" y="2573079"/>
            <a:ext cx="6666012" cy="331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1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B4F5-18B9-4538-9E77-D462ABC63501}"/>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A6038705-89BA-493B-9C77-E29751741EC1}"/>
              </a:ext>
            </a:extLst>
          </p:cNvPr>
          <p:cNvSpPr>
            <a:spLocks noGrp="1"/>
          </p:cNvSpPr>
          <p:nvPr>
            <p:ph idx="1"/>
          </p:nvPr>
        </p:nvSpPr>
        <p:spPr>
          <a:xfrm>
            <a:off x="838200" y="1424763"/>
            <a:ext cx="10515600" cy="1594884"/>
          </a:xfrm>
        </p:spPr>
        <p:txBody>
          <a:bodyPr/>
          <a:lstStyle/>
          <a:p>
            <a:r>
              <a:rPr lang="en-US" dirty="0"/>
              <a:t>MOLD = A mark or cavity made in a sedimentary surface by a shell or other body part.  CAST = A fossil that forms when sediments fill in the cavity left by a decomposing organism.</a:t>
            </a:r>
          </a:p>
          <a:p>
            <a:endParaRPr lang="en-US" dirty="0"/>
          </a:p>
        </p:txBody>
      </p:sp>
      <p:pic>
        <p:nvPicPr>
          <p:cNvPr id="18434" name="Picture 2" descr="Image result for mold and cast fossils">
            <a:extLst>
              <a:ext uri="{FF2B5EF4-FFF2-40B4-BE49-F238E27FC236}">
                <a16:creationId xmlns:a16="http://schemas.microsoft.com/office/drawing/2014/main" id="{65099F52-50B5-4C93-9C71-C37638DEC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194" y="3019647"/>
            <a:ext cx="5632896" cy="414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7196-43C6-4684-8D0C-B5290858339C}"/>
              </a:ext>
            </a:extLst>
          </p:cNvPr>
          <p:cNvSpPr>
            <a:spLocks noGrp="1"/>
          </p:cNvSpPr>
          <p:nvPr>
            <p:ph type="title"/>
          </p:nvPr>
        </p:nvSpPr>
        <p:spPr>
          <a:xfrm>
            <a:off x="838200" y="365125"/>
            <a:ext cx="10515600" cy="2505666"/>
          </a:xfrm>
        </p:spPr>
        <p:txBody>
          <a:bodyPr>
            <a:normAutofit/>
          </a:bodyPr>
          <a:lstStyle/>
          <a:p>
            <a:r>
              <a:rPr lang="en-US" sz="5400" b="1" dirty="0"/>
              <a:t>FOSSILS = the remains of plants or animals that lived in a previous geologic time</a:t>
            </a:r>
            <a:endParaRPr lang="en-US" sz="7200" b="1" dirty="0"/>
          </a:p>
        </p:txBody>
      </p:sp>
    </p:spTree>
    <p:extLst>
      <p:ext uri="{BB962C8B-B14F-4D97-AF65-F5344CB8AC3E}">
        <p14:creationId xmlns:p14="http://schemas.microsoft.com/office/powerpoint/2010/main" val="1699165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2DAC-F057-4420-B957-5796837CBEE8}"/>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3F05E633-74D3-477D-9F90-E4CFC9EE7528}"/>
              </a:ext>
            </a:extLst>
          </p:cNvPr>
          <p:cNvSpPr>
            <a:spLocks noGrp="1"/>
          </p:cNvSpPr>
          <p:nvPr>
            <p:ph idx="1"/>
          </p:nvPr>
        </p:nvSpPr>
        <p:spPr>
          <a:xfrm>
            <a:off x="838200" y="1567157"/>
            <a:ext cx="10515600" cy="960105"/>
          </a:xfrm>
        </p:spPr>
        <p:txBody>
          <a:bodyPr/>
          <a:lstStyle/>
          <a:p>
            <a:r>
              <a:rPr lang="en-US" dirty="0"/>
              <a:t>COPROLITE = Fossilized dung can preserve information about what the animal ate</a:t>
            </a:r>
          </a:p>
        </p:txBody>
      </p:sp>
      <p:pic>
        <p:nvPicPr>
          <p:cNvPr id="19458" name="Picture 2" descr="Image result for COPROLITE">
            <a:extLst>
              <a:ext uri="{FF2B5EF4-FFF2-40B4-BE49-F238E27FC236}">
                <a16:creationId xmlns:a16="http://schemas.microsoft.com/office/drawing/2014/main" id="{ABB85BA0-83A0-4FBD-BB59-18A4A7B4A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957" y="2622844"/>
            <a:ext cx="8435163" cy="423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07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F4A4-A4D7-483F-82FF-B49917AC17C2}"/>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8C389122-7003-46D1-95DA-712C61896B3E}"/>
              </a:ext>
            </a:extLst>
          </p:cNvPr>
          <p:cNvSpPr>
            <a:spLocks noGrp="1"/>
          </p:cNvSpPr>
          <p:nvPr>
            <p:ph idx="1"/>
          </p:nvPr>
        </p:nvSpPr>
        <p:spPr>
          <a:xfrm>
            <a:off x="838200" y="1442853"/>
            <a:ext cx="3329763" cy="5106803"/>
          </a:xfrm>
        </p:spPr>
        <p:txBody>
          <a:bodyPr/>
          <a:lstStyle/>
          <a:p>
            <a:r>
              <a:rPr lang="en-US" dirty="0"/>
              <a:t>GASTROLITHS = Stones that were used in the digestive tract of some dinosaurs.  (Like the stones in a bird’s gizzard)  They reveal that the dinosaur was a plant  eater.</a:t>
            </a:r>
          </a:p>
          <a:p>
            <a:endParaRPr lang="en-US" dirty="0"/>
          </a:p>
        </p:txBody>
      </p:sp>
      <p:pic>
        <p:nvPicPr>
          <p:cNvPr id="20484" name="Picture 4" descr="Image result for gastroliths">
            <a:extLst>
              <a:ext uri="{FF2B5EF4-FFF2-40B4-BE49-F238E27FC236}">
                <a16:creationId xmlns:a16="http://schemas.microsoft.com/office/drawing/2014/main" id="{28F1AD0C-A5E0-4D50-803B-D20A88BF0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562" y="1442853"/>
            <a:ext cx="7163438" cy="478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83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D4BD-D231-4204-864E-C79E085327D3}"/>
              </a:ext>
            </a:extLst>
          </p:cNvPr>
          <p:cNvSpPr>
            <a:spLocks noGrp="1"/>
          </p:cNvSpPr>
          <p:nvPr>
            <p:ph type="title"/>
          </p:nvPr>
        </p:nvSpPr>
        <p:spPr/>
        <p:txBody>
          <a:bodyPr/>
          <a:lstStyle/>
          <a:p>
            <a:r>
              <a:rPr lang="en-US" dirty="0"/>
              <a:t>D) TYPES OF FOSSILS</a:t>
            </a:r>
          </a:p>
        </p:txBody>
      </p:sp>
      <p:sp>
        <p:nvSpPr>
          <p:cNvPr id="3" name="Content Placeholder 2">
            <a:extLst>
              <a:ext uri="{FF2B5EF4-FFF2-40B4-BE49-F238E27FC236}">
                <a16:creationId xmlns:a16="http://schemas.microsoft.com/office/drawing/2014/main" id="{479B20C1-5A9E-47A0-B272-8C8827E43650}"/>
              </a:ext>
            </a:extLst>
          </p:cNvPr>
          <p:cNvSpPr>
            <a:spLocks noGrp="1"/>
          </p:cNvSpPr>
          <p:nvPr>
            <p:ph idx="1"/>
          </p:nvPr>
        </p:nvSpPr>
        <p:spPr>
          <a:xfrm>
            <a:off x="838200" y="1595106"/>
            <a:ext cx="10515600" cy="1512998"/>
          </a:xfrm>
        </p:spPr>
        <p:txBody>
          <a:bodyPr/>
          <a:lstStyle/>
          <a:p>
            <a:r>
              <a:rPr lang="en-US" dirty="0"/>
              <a:t>TRACE </a:t>
            </a:r>
            <a:r>
              <a:rPr lang="en-US" u="sng" dirty="0"/>
              <a:t>fossil</a:t>
            </a:r>
            <a:r>
              <a:rPr lang="en-US" dirty="0"/>
              <a:t>- A fossilized mark that is formed in soft sediment by the movement of an animal footprints, burrows, boring, etc.)</a:t>
            </a:r>
          </a:p>
          <a:p>
            <a:endParaRPr lang="en-US" dirty="0"/>
          </a:p>
        </p:txBody>
      </p:sp>
      <p:pic>
        <p:nvPicPr>
          <p:cNvPr id="21506" name="Picture 2" descr="Image result for TRACE FOSSIL">
            <a:extLst>
              <a:ext uri="{FF2B5EF4-FFF2-40B4-BE49-F238E27FC236}">
                <a16:creationId xmlns:a16="http://schemas.microsoft.com/office/drawing/2014/main" id="{36F5B430-367A-43CB-92A4-C1F15521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81" y="2920669"/>
            <a:ext cx="6096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TRACE FOSSIL">
            <a:extLst>
              <a:ext uri="{FF2B5EF4-FFF2-40B4-BE49-F238E27FC236}">
                <a16:creationId xmlns:a16="http://schemas.microsoft.com/office/drawing/2014/main" id="{BA143FA8-DDF9-4E74-867C-8C53D4185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674" y="2920668"/>
            <a:ext cx="5423326"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71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55" y="97271"/>
            <a:ext cx="10515600" cy="752475"/>
          </a:xfrm>
        </p:spPr>
        <p:txBody>
          <a:bodyPr/>
          <a:lstStyle/>
          <a:p>
            <a:r>
              <a:rPr lang="en-US" dirty="0"/>
              <a:t>Animal tracks can tell us how big/heavy it was</a:t>
            </a:r>
          </a:p>
        </p:txBody>
      </p:sp>
      <p:pic>
        <p:nvPicPr>
          <p:cNvPr id="1026" name="Picture 2" descr="Dinosaurs getting around - The Australian Mus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81" y="849746"/>
            <a:ext cx="9356437" cy="596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9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0DFB-41DA-4A59-AD8A-AF1BB0FEEE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86691A-AE6F-44DC-930C-B0B9C0FD3A42}"/>
              </a:ext>
            </a:extLst>
          </p:cNvPr>
          <p:cNvSpPr>
            <a:spLocks noGrp="1"/>
          </p:cNvSpPr>
          <p:nvPr>
            <p:ph idx="1"/>
          </p:nvPr>
        </p:nvSpPr>
        <p:spPr/>
        <p:txBody>
          <a:bodyPr/>
          <a:lstStyle/>
          <a:p>
            <a:endParaRPr lang="en-US"/>
          </a:p>
        </p:txBody>
      </p:sp>
      <p:pic>
        <p:nvPicPr>
          <p:cNvPr id="22530" name="Picture 2" descr="Image result for index fossil">
            <a:extLst>
              <a:ext uri="{FF2B5EF4-FFF2-40B4-BE49-F238E27FC236}">
                <a16:creationId xmlns:a16="http://schemas.microsoft.com/office/drawing/2014/main" id="{33BBFCEB-E2E7-4E1A-BCDE-D8EF7C1E3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524" y="216750"/>
            <a:ext cx="7946951" cy="596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1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6B55-C819-4ADA-B9C1-C19E9ABD2945}"/>
              </a:ext>
            </a:extLst>
          </p:cNvPr>
          <p:cNvSpPr>
            <a:spLocks noGrp="1"/>
          </p:cNvSpPr>
          <p:nvPr>
            <p:ph type="title"/>
          </p:nvPr>
        </p:nvSpPr>
        <p:spPr/>
        <p:txBody>
          <a:bodyPr/>
          <a:lstStyle/>
          <a:p>
            <a:r>
              <a:rPr lang="en-US" dirty="0"/>
              <a:t>E)  INDEX FOSSIL</a:t>
            </a:r>
          </a:p>
        </p:txBody>
      </p:sp>
      <p:sp>
        <p:nvSpPr>
          <p:cNvPr id="3" name="Content Placeholder 2">
            <a:extLst>
              <a:ext uri="{FF2B5EF4-FFF2-40B4-BE49-F238E27FC236}">
                <a16:creationId xmlns:a16="http://schemas.microsoft.com/office/drawing/2014/main" id="{FDB59D0B-B848-4274-9773-B76FC21A35F5}"/>
              </a:ext>
            </a:extLst>
          </p:cNvPr>
          <p:cNvSpPr>
            <a:spLocks noGrp="1"/>
          </p:cNvSpPr>
          <p:nvPr>
            <p:ph idx="1"/>
          </p:nvPr>
        </p:nvSpPr>
        <p:spPr>
          <a:xfrm>
            <a:off x="838200" y="1379058"/>
            <a:ext cx="10515600" cy="1321612"/>
          </a:xfrm>
        </p:spPr>
        <p:txBody>
          <a:bodyPr>
            <a:normAutofit lnSpcReduction="10000"/>
          </a:bodyPr>
          <a:lstStyle/>
          <a:p>
            <a:r>
              <a:rPr lang="en-US" dirty="0"/>
              <a:t>A fossil that lived during a relatively short geological time period </a:t>
            </a:r>
          </a:p>
          <a:p>
            <a:r>
              <a:rPr lang="en-US" dirty="0"/>
              <a:t> They can be used to find the absolute  age of the rock layer they are found in.</a:t>
            </a:r>
          </a:p>
          <a:p>
            <a:endParaRPr lang="en-US" dirty="0"/>
          </a:p>
        </p:txBody>
      </p:sp>
      <p:pic>
        <p:nvPicPr>
          <p:cNvPr id="23554" name="Picture 2" descr="Why are trilobites considered index fossils?">
            <a:extLst>
              <a:ext uri="{FF2B5EF4-FFF2-40B4-BE49-F238E27FC236}">
                <a16:creationId xmlns:a16="http://schemas.microsoft.com/office/drawing/2014/main" id="{7A71FBB7-0D7B-421E-BB4A-0A6B43294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830" y="2403180"/>
            <a:ext cx="7914655" cy="44548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5D6EA0-1280-4A2E-8D20-0A0A257DC0D1}"/>
              </a:ext>
            </a:extLst>
          </p:cNvPr>
          <p:cNvSpPr txBox="1"/>
          <p:nvPr/>
        </p:nvSpPr>
        <p:spPr>
          <a:xfrm>
            <a:off x="967408" y="3392558"/>
            <a:ext cx="2637183" cy="2308324"/>
          </a:xfrm>
          <a:prstGeom prst="rect">
            <a:avLst/>
          </a:prstGeom>
          <a:noFill/>
        </p:spPr>
        <p:txBody>
          <a:bodyPr wrap="square" rtlCol="0">
            <a:spAutoFit/>
          </a:bodyPr>
          <a:lstStyle/>
          <a:p>
            <a:r>
              <a:rPr lang="en-US" sz="2400" dirty="0"/>
              <a:t>TRILOBITE– THEY ARE WIDESPREAD AND</a:t>
            </a:r>
          </a:p>
          <a:p>
            <a:r>
              <a:rPr lang="en-US" sz="2400" dirty="0"/>
              <a:t>ONLY LIVED DURING THE PALEOZOIC</a:t>
            </a:r>
          </a:p>
        </p:txBody>
      </p:sp>
    </p:spTree>
    <p:extLst>
      <p:ext uri="{BB962C8B-B14F-4D97-AF65-F5344CB8AC3E}">
        <p14:creationId xmlns:p14="http://schemas.microsoft.com/office/powerpoint/2010/main" val="427404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LEONTOLOGIST">
            <a:extLst>
              <a:ext uri="{FF2B5EF4-FFF2-40B4-BE49-F238E27FC236}">
                <a16:creationId xmlns:a16="http://schemas.microsoft.com/office/drawing/2014/main" id="{79B15DA4-3446-4F06-AA30-DD81C0C40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3143"/>
            <a:ext cx="10484563" cy="6824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60EDBB-FF0A-42EA-B840-4DBD79EE76FD}"/>
              </a:ext>
            </a:extLst>
          </p:cNvPr>
          <p:cNvSpPr>
            <a:spLocks noGrp="1"/>
          </p:cNvSpPr>
          <p:nvPr>
            <p:ph type="title"/>
          </p:nvPr>
        </p:nvSpPr>
        <p:spPr>
          <a:solidFill>
            <a:schemeClr val="bg2">
              <a:lumMod val="90000"/>
            </a:schemeClr>
          </a:solidFill>
        </p:spPr>
        <p:txBody>
          <a:bodyPr/>
          <a:lstStyle/>
          <a:p>
            <a:pPr algn="ctr"/>
            <a:r>
              <a:rPr lang="en-US" b="1" dirty="0"/>
              <a:t>PALEONTOLOGY – THE STUDY OF FOSSILS</a:t>
            </a:r>
          </a:p>
        </p:txBody>
      </p:sp>
    </p:spTree>
    <p:extLst>
      <p:ext uri="{BB962C8B-B14F-4D97-AF65-F5344CB8AC3E}">
        <p14:creationId xmlns:p14="http://schemas.microsoft.com/office/powerpoint/2010/main" val="337369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A031B-6C78-4183-A05C-EB1EAA21520A}"/>
              </a:ext>
            </a:extLst>
          </p:cNvPr>
          <p:cNvSpPr>
            <a:spLocks noGrp="1"/>
          </p:cNvSpPr>
          <p:nvPr>
            <p:ph idx="1"/>
          </p:nvPr>
        </p:nvSpPr>
        <p:spPr>
          <a:xfrm>
            <a:off x="838200" y="404038"/>
            <a:ext cx="10515600" cy="2076403"/>
          </a:xfrm>
        </p:spPr>
        <p:txBody>
          <a:bodyPr>
            <a:normAutofit/>
          </a:bodyPr>
          <a:lstStyle/>
          <a:p>
            <a:r>
              <a:rPr lang="en-US" dirty="0"/>
              <a:t>Fossils mostly found in sedimentary rock because sediment covers </a:t>
            </a:r>
          </a:p>
          <a:p>
            <a:pPr marL="0" indent="0">
              <a:buNone/>
            </a:pPr>
            <a:r>
              <a:rPr lang="en-US" dirty="0"/>
              <a:t>the organism and prevents decay.  </a:t>
            </a:r>
          </a:p>
          <a:p>
            <a:r>
              <a:rPr lang="en-US" dirty="0"/>
              <a:t>Igneous and metamorphic rock forming processes destroy the organic structures. (Thus do NOT contain fossils)</a:t>
            </a:r>
          </a:p>
          <a:p>
            <a:endParaRPr lang="en-US" dirty="0"/>
          </a:p>
        </p:txBody>
      </p:sp>
      <p:pic>
        <p:nvPicPr>
          <p:cNvPr id="5" name="Picture 2" descr="Image result for SEDIMENTARY ROCK FOSSIL FORMATION">
            <a:extLst>
              <a:ext uri="{FF2B5EF4-FFF2-40B4-BE49-F238E27FC236}">
                <a16:creationId xmlns:a16="http://schemas.microsoft.com/office/drawing/2014/main" id="{D6871C7F-0456-492D-896B-69E382B59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1" y="2709862"/>
            <a:ext cx="12234277" cy="31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2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D4394-DF1E-414E-99E6-B24E225F4F7A}"/>
              </a:ext>
            </a:extLst>
          </p:cNvPr>
          <p:cNvSpPr>
            <a:spLocks noGrp="1"/>
          </p:cNvSpPr>
          <p:nvPr>
            <p:ph idx="1"/>
          </p:nvPr>
        </p:nvSpPr>
        <p:spPr>
          <a:xfrm>
            <a:off x="774404" y="510363"/>
            <a:ext cx="10515600" cy="1722474"/>
          </a:xfrm>
        </p:spPr>
        <p:txBody>
          <a:bodyPr>
            <a:normAutofit/>
          </a:bodyPr>
          <a:lstStyle/>
          <a:p>
            <a:pPr marL="0" indent="0">
              <a:buNone/>
            </a:pPr>
            <a:r>
              <a:rPr lang="en-US" dirty="0"/>
              <a:t>Fossils in rock can form if organism is buried  immediately after death.</a:t>
            </a:r>
          </a:p>
          <a:p>
            <a:pPr marL="0" indent="0">
              <a:buNone/>
            </a:pPr>
            <a:r>
              <a:rPr lang="en-US" dirty="0"/>
              <a:t>Then, the hard parts become preserved as rock forms around them</a:t>
            </a:r>
          </a:p>
          <a:p>
            <a:pPr marL="0" indent="0">
              <a:buNone/>
            </a:pPr>
            <a:r>
              <a:rPr lang="en-US" dirty="0"/>
              <a:t>(on rare occasions, soft parts are preserved)</a:t>
            </a:r>
          </a:p>
          <a:p>
            <a:endParaRPr lang="en-US" dirty="0"/>
          </a:p>
        </p:txBody>
      </p:sp>
      <p:pic>
        <p:nvPicPr>
          <p:cNvPr id="4" name="Picture 2" descr="Image result for how fossils are made">
            <a:extLst>
              <a:ext uri="{FF2B5EF4-FFF2-40B4-BE49-F238E27FC236}">
                <a16:creationId xmlns:a16="http://schemas.microsoft.com/office/drawing/2014/main" id="{3A0E4444-A9FE-41E4-A097-D436418D2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93" y="2658140"/>
            <a:ext cx="11732973" cy="412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2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531F-2D63-43AC-9564-9C58D5F46362}"/>
              </a:ext>
            </a:extLst>
          </p:cNvPr>
          <p:cNvSpPr>
            <a:spLocks noGrp="1"/>
          </p:cNvSpPr>
          <p:nvPr>
            <p:ph type="title"/>
          </p:nvPr>
        </p:nvSpPr>
        <p:spPr/>
        <p:txBody>
          <a:bodyPr/>
          <a:lstStyle/>
          <a:p>
            <a:r>
              <a:rPr lang="en-US" dirty="0"/>
              <a:t>Shows us clues about the Earth's geologic   history</a:t>
            </a:r>
          </a:p>
        </p:txBody>
      </p:sp>
      <p:pic>
        <p:nvPicPr>
          <p:cNvPr id="5122" name="Picture 2" descr="Image result for ancient climate">
            <a:extLst>
              <a:ext uri="{FF2B5EF4-FFF2-40B4-BE49-F238E27FC236}">
                <a16:creationId xmlns:a16="http://schemas.microsoft.com/office/drawing/2014/main" id="{B64920FA-E5E0-487F-A702-27F4E545E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165" y="1690688"/>
            <a:ext cx="9177670" cy="511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56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9B7E-CC56-413D-B11F-879421B5E8D2}"/>
              </a:ext>
            </a:extLst>
          </p:cNvPr>
          <p:cNvSpPr>
            <a:spLocks noGrp="1"/>
          </p:cNvSpPr>
          <p:nvPr>
            <p:ph type="title"/>
          </p:nvPr>
        </p:nvSpPr>
        <p:spPr>
          <a:xfrm>
            <a:off x="838200" y="548005"/>
            <a:ext cx="10515600" cy="1325563"/>
          </a:xfrm>
        </p:spPr>
        <p:txBody>
          <a:bodyPr>
            <a:normAutofit fontScale="90000"/>
          </a:bodyPr>
          <a:lstStyle/>
          <a:p>
            <a:r>
              <a:rPr lang="en-US" dirty="0"/>
              <a:t>a) Climate changes are seen by marine fossils found on land.  This shows that the area was once was under oceans. </a:t>
            </a:r>
            <a:br>
              <a:rPr lang="en-US" dirty="0"/>
            </a:br>
            <a:endParaRPr lang="en-US" dirty="0"/>
          </a:p>
        </p:txBody>
      </p:sp>
      <p:pic>
        <p:nvPicPr>
          <p:cNvPr id="4" name="Picture 3">
            <a:extLst>
              <a:ext uri="{FF2B5EF4-FFF2-40B4-BE49-F238E27FC236}">
                <a16:creationId xmlns:a16="http://schemas.microsoft.com/office/drawing/2014/main" id="{E21BD993-6AAC-49B7-83CE-D6B21EA598E5}"/>
              </a:ext>
            </a:extLst>
          </p:cNvPr>
          <p:cNvPicPr>
            <a:picLocks noChangeAspect="1"/>
          </p:cNvPicPr>
          <p:nvPr/>
        </p:nvPicPr>
        <p:blipFill>
          <a:blip r:embed="rId2"/>
          <a:stretch>
            <a:fillRect/>
          </a:stretch>
        </p:blipFill>
        <p:spPr>
          <a:xfrm>
            <a:off x="2713296" y="1733550"/>
            <a:ext cx="7105650" cy="5124450"/>
          </a:xfrm>
          <a:prstGeom prst="rect">
            <a:avLst/>
          </a:prstGeom>
        </p:spPr>
      </p:pic>
    </p:spTree>
    <p:extLst>
      <p:ext uri="{BB962C8B-B14F-4D97-AF65-F5344CB8AC3E}">
        <p14:creationId xmlns:p14="http://schemas.microsoft.com/office/powerpoint/2010/main" val="273752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AA905-53D8-45EC-8B81-4E585455CB5A}"/>
              </a:ext>
            </a:extLst>
          </p:cNvPr>
          <p:cNvSpPr>
            <a:spLocks noGrp="1"/>
          </p:cNvSpPr>
          <p:nvPr>
            <p:ph type="title"/>
          </p:nvPr>
        </p:nvSpPr>
        <p:spPr/>
        <p:txBody>
          <a:bodyPr/>
          <a:lstStyle/>
          <a:p>
            <a:r>
              <a:rPr lang="en-US" dirty="0"/>
              <a:t>Ancient sea organisms- common Michigan fossils</a:t>
            </a:r>
          </a:p>
        </p:txBody>
      </p:sp>
      <p:sp>
        <p:nvSpPr>
          <p:cNvPr id="3" name="Content Placeholder 2">
            <a:extLst>
              <a:ext uri="{FF2B5EF4-FFF2-40B4-BE49-F238E27FC236}">
                <a16:creationId xmlns:a16="http://schemas.microsoft.com/office/drawing/2014/main" id="{EDE1EF37-1CF9-4D6D-B4EC-5CB9510BCF76}"/>
              </a:ext>
            </a:extLst>
          </p:cNvPr>
          <p:cNvSpPr>
            <a:spLocks noGrp="1"/>
          </p:cNvSpPr>
          <p:nvPr>
            <p:ph idx="1"/>
          </p:nvPr>
        </p:nvSpPr>
        <p:spPr/>
        <p:txBody>
          <a:bodyPr/>
          <a:lstStyle/>
          <a:p>
            <a:endParaRPr lang="en-US"/>
          </a:p>
        </p:txBody>
      </p:sp>
      <p:pic>
        <p:nvPicPr>
          <p:cNvPr id="8194" name="Picture 2" descr="Image result for common michigan fossils">
            <a:extLst>
              <a:ext uri="{FF2B5EF4-FFF2-40B4-BE49-F238E27FC236}">
                <a16:creationId xmlns:a16="http://schemas.microsoft.com/office/drawing/2014/main" id="{072F35EB-3E8F-4B89-9301-11830D50A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73" y="1720610"/>
            <a:ext cx="6849854" cy="513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6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1D92-4D7A-42C6-BEC2-E80032482EBB}"/>
              </a:ext>
            </a:extLst>
          </p:cNvPr>
          <p:cNvSpPr>
            <a:spLocks noGrp="1"/>
          </p:cNvSpPr>
          <p:nvPr>
            <p:ph type="title"/>
          </p:nvPr>
        </p:nvSpPr>
        <p:spPr>
          <a:xfrm>
            <a:off x="297712" y="365125"/>
            <a:ext cx="4906395" cy="5908084"/>
          </a:xfrm>
        </p:spPr>
        <p:txBody>
          <a:bodyPr>
            <a:normAutofit fontScale="90000"/>
          </a:bodyPr>
          <a:lstStyle/>
          <a:p>
            <a:r>
              <a:rPr lang="en-US" dirty="0"/>
              <a:t>Michigan was underwater for 300 million years laying down our salt, gypsum, and dolomite, as well as </a:t>
            </a:r>
            <a:r>
              <a:rPr lang="en-US" dirty="0" err="1"/>
              <a:t>Petosky</a:t>
            </a:r>
            <a:r>
              <a:rPr lang="en-US" dirty="0"/>
              <a:t> stones (our state stone) which are fossilized coral</a:t>
            </a:r>
            <a:br>
              <a:rPr lang="en-US" dirty="0"/>
            </a:br>
            <a:endParaRPr lang="en-US" dirty="0"/>
          </a:p>
        </p:txBody>
      </p:sp>
      <p:pic>
        <p:nvPicPr>
          <p:cNvPr id="9218" name="Picture 2" descr="Image result for petoskey stone">
            <a:extLst>
              <a:ext uri="{FF2B5EF4-FFF2-40B4-BE49-F238E27FC236}">
                <a16:creationId xmlns:a16="http://schemas.microsoft.com/office/drawing/2014/main" id="{918AB3EC-8C92-4036-AA12-38824104B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107" y="607864"/>
            <a:ext cx="6987893" cy="54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94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628</Words>
  <Application>Microsoft Office PowerPoint</Application>
  <PresentationFormat>Widescreen</PresentationFormat>
  <Paragraphs>52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NOTES 12-2 FOSSILS</vt:lpstr>
      <vt:lpstr>FOSSILS = the remains of plants or animals that lived in a previous geologic time</vt:lpstr>
      <vt:lpstr>PALEONTOLOGY – THE STUDY OF FOSSILS</vt:lpstr>
      <vt:lpstr>PowerPoint Presentation</vt:lpstr>
      <vt:lpstr>PowerPoint Presentation</vt:lpstr>
      <vt:lpstr>Shows us clues about the Earth's geologic   history</vt:lpstr>
      <vt:lpstr>a) Climate changes are seen by marine fossils found on land.  This shows that the area was once was under oceans.  </vt:lpstr>
      <vt:lpstr>Ancient sea organisms- common Michigan fossils</vt:lpstr>
      <vt:lpstr>Michigan was underwater for 300 million years laying down our salt, gypsum, and dolomite, as well as Petosky stones (our state stone) which are fossilized coral </vt:lpstr>
      <vt:lpstr>b) Shows how living things have changed over  time </vt:lpstr>
      <vt:lpstr>C)  WAYS TO MAKE A FOSSIL</vt:lpstr>
      <vt:lpstr>D) Types of fossils </vt:lpstr>
      <vt:lpstr>D) Types of fossils</vt:lpstr>
      <vt:lpstr>D) Types of fossils</vt:lpstr>
      <vt:lpstr>D) Types of fossils</vt:lpstr>
      <vt:lpstr>Scientists found 19 living relatives of Ötzi, the Iceman whose 5,300-year-old body was found frozen in the Alps</vt:lpstr>
      <vt:lpstr>D) TYPES OF FOSSILS</vt:lpstr>
      <vt:lpstr>D) TYPES OF FOSSILS</vt:lpstr>
      <vt:lpstr>D) TYPES OF FOSSILS</vt:lpstr>
      <vt:lpstr>D) TYPES OF FOSSILS</vt:lpstr>
      <vt:lpstr>D) TYPES OF FOSSILS</vt:lpstr>
      <vt:lpstr>D) TYPES OF FOSSILS</vt:lpstr>
      <vt:lpstr>Animal tracks can tell us how big/heavy it was</vt:lpstr>
      <vt:lpstr>PowerPoint Presentation</vt:lpstr>
      <vt:lpstr>E)  INDEX FOSSIL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8-3</dc:title>
  <dc:creator>Lisa Dailey</dc:creator>
  <cp:lastModifiedBy>Lisa Dailey</cp:lastModifiedBy>
  <cp:revision>27</cp:revision>
  <dcterms:created xsi:type="dcterms:W3CDTF">2017-11-09T00:49:08Z</dcterms:created>
  <dcterms:modified xsi:type="dcterms:W3CDTF">2024-11-04T20:25:48Z</dcterms:modified>
</cp:coreProperties>
</file>