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97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69" r:id="rId16"/>
    <p:sldId id="270" r:id="rId17"/>
    <p:sldId id="288" r:id="rId18"/>
    <p:sldId id="272" r:id="rId19"/>
    <p:sldId id="273" r:id="rId20"/>
    <p:sldId id="275" r:id="rId21"/>
    <p:sldId id="277" r:id="rId22"/>
    <p:sldId id="295" r:id="rId23"/>
    <p:sldId id="278" r:id="rId24"/>
    <p:sldId id="279" r:id="rId25"/>
    <p:sldId id="299" r:id="rId26"/>
    <p:sldId id="280" r:id="rId27"/>
    <p:sldId id="281" r:id="rId28"/>
    <p:sldId id="283" r:id="rId29"/>
    <p:sldId id="282" r:id="rId30"/>
    <p:sldId id="284" r:id="rId31"/>
    <p:sldId id="285" r:id="rId32"/>
    <p:sldId id="300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1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1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9905-54F3-4E78-BDDE-1517DA71A1EB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hyperlink" Target="animations/transverspointcurated2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s.psu.edu/drussell/Demos/waves/wavemotion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hyperlink" Target="animations/transverspointcurated2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s.psu.edu/drussell/Demos/waves/wavemotion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172199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Arial Black" pitchFamily="34" charset="0"/>
              </a:rPr>
              <a:t>Waves unit review</a:t>
            </a:r>
            <a:endParaRPr lang="en-US" sz="115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Bernard MT Condensed" pitchFamily="18" charset="0"/>
              </a:rPr>
              <a:t>What is a crest?</a:t>
            </a:r>
            <a:endParaRPr lang="en-US" sz="72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the top of a wave (the top antinode)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57600"/>
            <a:ext cx="5934840" cy="2133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67000" y="34671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Bernard MT Condensed" pitchFamily="18" charset="0"/>
              </a:rPr>
              <a:t>What is a trough?</a:t>
            </a:r>
            <a:endParaRPr lang="en-US" sz="72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the </a:t>
            </a:r>
            <a:r>
              <a:rPr lang="en-US" sz="5400" dirty="0" smtClean="0"/>
              <a:t>bottom </a:t>
            </a:r>
            <a:r>
              <a:rPr lang="en-US" sz="5400" dirty="0"/>
              <a:t>of a wave (the </a:t>
            </a:r>
            <a:r>
              <a:rPr lang="en-US" sz="5400" dirty="0" smtClean="0"/>
              <a:t>bottom </a:t>
            </a:r>
            <a:r>
              <a:rPr lang="en-US" sz="5400" dirty="0"/>
              <a:t>antinode)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57600"/>
            <a:ext cx="5934840" cy="2133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38800" y="5600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Bernard MT Condensed" pitchFamily="18" charset="0"/>
              </a:rPr>
              <a:t>What is the electromagnetic spectrum?</a:t>
            </a:r>
            <a:endParaRPr lang="en-US" sz="48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057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5400" dirty="0"/>
              <a:t>chart that shows all 7 categories of </a:t>
            </a:r>
            <a:r>
              <a:rPr lang="en-US" sz="5400" dirty="0" smtClean="0"/>
              <a:t>radiation waves (all transverse)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0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771"/>
            <a:ext cx="9144000" cy="658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0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87210"/>
          </a:xfrm>
        </p:spPr>
      </p:pic>
    </p:spTree>
    <p:extLst>
      <p:ext uri="{BB962C8B-B14F-4D97-AF65-F5344CB8AC3E}">
        <p14:creationId xmlns:p14="http://schemas.microsoft.com/office/powerpoint/2010/main" val="1673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reflection?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when a wave hits a barrier and bounces back</a:t>
            </a:r>
          </a:p>
        </p:txBody>
      </p:sp>
    </p:spTree>
    <p:extLst>
      <p:ext uri="{BB962C8B-B14F-4D97-AF65-F5344CB8AC3E}">
        <p14:creationId xmlns:p14="http://schemas.microsoft.com/office/powerpoint/2010/main" val="36739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Reflection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" y="1524000"/>
            <a:ext cx="91022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Reflected waves allow bats to eat (echolocation)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6" y="1377676"/>
            <a:ext cx="9099693" cy="494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refraction</a:t>
            </a:r>
            <a:r>
              <a:rPr lang="en-US" sz="7200" b="1" dirty="0" smtClean="0">
                <a:latin typeface="Bernard MT Condensed" pitchFamily="18" charset="0"/>
              </a:rPr>
              <a:t>?</a:t>
            </a:r>
            <a:endParaRPr lang="en-US" sz="72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6999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when a wave </a:t>
            </a:r>
            <a:r>
              <a:rPr lang="en-US" sz="5400" dirty="0" smtClean="0"/>
              <a:t>bends because it hits a different medium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35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930"/>
            <a:ext cx="8614861" cy="678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7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Bernard MT Condensed" pitchFamily="18" charset="0"/>
              </a:rPr>
              <a:t>What is a wave?</a:t>
            </a:r>
            <a:endParaRPr lang="en-US" sz="72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repeated disturbance that carries energy from </a:t>
            </a:r>
            <a:r>
              <a:rPr lang="en-US" sz="5400"/>
              <a:t>one </a:t>
            </a:r>
            <a:r>
              <a:rPr lang="en-US" sz="5400" smtClean="0"/>
              <a:t>spot </a:t>
            </a:r>
            <a:r>
              <a:rPr lang="en-US" sz="5400" dirty="0"/>
              <a:t>to another</a:t>
            </a:r>
          </a:p>
        </p:txBody>
      </p:sp>
    </p:spTree>
    <p:extLst>
      <p:ext uri="{BB962C8B-B14F-4D97-AF65-F5344CB8AC3E}">
        <p14:creationId xmlns:p14="http://schemas.microsoft.com/office/powerpoint/2010/main" val="8686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0500"/>
            <a:ext cx="908685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4876800"/>
            <a:ext cx="8610600" cy="170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Refraction –the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light waves slow down when they hit the water and then bend, giving the illusion that the pencil is bent.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2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diffraction?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5400" dirty="0"/>
              <a:t>when a wave is bent around the corner (because it is going through an opening)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67953"/>
            <a:ext cx="650810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Diffraction caused this ocean wave pattern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38" y="1524000"/>
            <a:ext cx="883009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Bernard MT Condensed" pitchFamily="18" charset="0"/>
              </a:rPr>
              <a:t>What is constructive interference?</a:t>
            </a:r>
            <a:endParaRPr lang="en-US" sz="60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when two waves collide and add their amplitude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5537"/>
            <a:ext cx="5791200" cy="35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destructive interference?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when two waves collide and cancel each other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absorption?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when </a:t>
            </a:r>
            <a:r>
              <a:rPr lang="en-US" sz="5400" dirty="0" smtClean="0"/>
              <a:t>a wave soaks into something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726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Bernard MT Condensed" pitchFamily="18" charset="0"/>
              </a:rPr>
              <a:t>What is a transverse wave?</a:t>
            </a:r>
            <a:endParaRPr lang="en-US" sz="48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5400" dirty="0"/>
              <a:t>particles in the medium move up and down while the wave moves sideways (perpendicular motions)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8000" y="3810000"/>
            <a:ext cx="2438400" cy="990600"/>
            <a:chOff x="3048000" y="3810000"/>
            <a:chExt cx="2438400" cy="990600"/>
          </a:xfrm>
        </p:grpSpPr>
        <p:sp>
          <p:nvSpPr>
            <p:cNvPr id="6" name="Flowchart: Process 5">
              <a:hlinkClick r:id="rId2" action="ppaction://hlinkfile"/>
            </p:cNvPr>
            <p:cNvSpPr/>
            <p:nvPr/>
          </p:nvSpPr>
          <p:spPr>
            <a:xfrm>
              <a:off x="3048000" y="3810000"/>
              <a:ext cx="2438400" cy="9906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3585882" y="3982134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hlinkClick r:id="rId4"/>
                </a:rPr>
                <a:t>click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34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atin typeface="Bernard MT Condensed" pitchFamily="18" charset="0"/>
              </a:rPr>
              <a:t>What is a longitudinal or</a:t>
            </a:r>
            <a:br>
              <a:rPr lang="en-US" sz="5400" b="1" dirty="0" smtClean="0">
                <a:latin typeface="Bernard MT Condensed" pitchFamily="18" charset="0"/>
              </a:rPr>
            </a:br>
            <a:r>
              <a:rPr lang="en-US" sz="5400" b="1" dirty="0" smtClean="0">
                <a:latin typeface="Bernard MT Condensed" pitchFamily="18" charset="0"/>
              </a:rPr>
              <a:t>compression wave?</a:t>
            </a:r>
            <a:endParaRPr lang="en-US" sz="54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8863"/>
            <a:ext cx="8229600" cy="262933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800" dirty="0"/>
              <a:t>particles in the medium move side to side </a:t>
            </a:r>
            <a:r>
              <a:rPr lang="en-US" sz="4800" dirty="0" smtClean="0"/>
              <a:t>and the wave also moves sideways (parallel </a:t>
            </a:r>
            <a:r>
              <a:rPr lang="en-US" sz="4800" dirty="0"/>
              <a:t>motions)</a:t>
            </a:r>
            <a:endParaRPr lang="en-US" sz="5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0" y="4831976"/>
            <a:ext cx="2438400" cy="990600"/>
            <a:chOff x="3048000" y="3810000"/>
            <a:chExt cx="2438400" cy="990600"/>
          </a:xfrm>
        </p:grpSpPr>
        <p:sp>
          <p:nvSpPr>
            <p:cNvPr id="6" name="Flowchart: Process 5">
              <a:hlinkClick r:id="rId2" action="ppaction://hlinkfile"/>
            </p:cNvPr>
            <p:cNvSpPr/>
            <p:nvPr/>
          </p:nvSpPr>
          <p:spPr>
            <a:xfrm>
              <a:off x="3048000" y="3810000"/>
              <a:ext cx="2438400" cy="9906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3585882" y="3982134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hlinkClick r:id="rId4"/>
                </a:rPr>
                <a:t>click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61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a medium?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5400" dirty="0"/>
              <a:t>substance that a wave travels </a:t>
            </a:r>
            <a:r>
              <a:rPr lang="en-US" sz="5400" dirty="0" smtClean="0"/>
              <a:t>through (air, water, plastic, tabletops, walls, the earth, </a:t>
            </a:r>
            <a:r>
              <a:rPr lang="en-US" sz="5400" dirty="0" err="1" smtClean="0"/>
              <a:t>etc</a:t>
            </a:r>
            <a:r>
              <a:rPr lang="en-US" sz="5400" dirty="0" smtClean="0"/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83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equilibrium?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a medium with no wave; flat line</a:t>
            </a:r>
          </a:p>
        </p:txBody>
      </p:sp>
    </p:spTree>
    <p:extLst>
      <p:ext uri="{BB962C8B-B14F-4D97-AF65-F5344CB8AC3E}">
        <p14:creationId xmlns:p14="http://schemas.microsoft.com/office/powerpoint/2010/main" val="27283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a vibration?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</a:t>
            </a:r>
            <a:r>
              <a:rPr lang="en-US" sz="5400" dirty="0" smtClean="0"/>
              <a:t>disturbance caused by molecules wiggling</a:t>
            </a:r>
            <a:endParaRPr lang="en-US" sz="5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692900" y="3657600"/>
            <a:ext cx="1765301" cy="2374901"/>
            <a:chOff x="6692900" y="3657600"/>
            <a:chExt cx="1765301" cy="2374901"/>
          </a:xfrm>
        </p:grpSpPr>
        <p:sp>
          <p:nvSpPr>
            <p:cNvPr id="20" name="Freeform 19"/>
            <p:cNvSpPr/>
            <p:nvPr/>
          </p:nvSpPr>
          <p:spPr>
            <a:xfrm>
              <a:off x="7251700" y="4711700"/>
              <a:ext cx="381001" cy="901701"/>
            </a:xfrm>
            <a:custGeom>
              <a:avLst/>
              <a:gdLst/>
              <a:ahLst/>
              <a:cxnLst/>
              <a:rect l="0" t="0" r="0" b="0"/>
              <a:pathLst>
                <a:path w="381001" h="901701">
                  <a:moveTo>
                    <a:pt x="228600" y="0"/>
                  </a:moveTo>
                  <a:lnTo>
                    <a:pt x="215900" y="12700"/>
                  </a:lnTo>
                  <a:lnTo>
                    <a:pt x="203200" y="25400"/>
                  </a:lnTo>
                  <a:lnTo>
                    <a:pt x="190500" y="25400"/>
                  </a:lnTo>
                  <a:lnTo>
                    <a:pt x="177800" y="50800"/>
                  </a:lnTo>
                  <a:lnTo>
                    <a:pt x="165100" y="63500"/>
                  </a:lnTo>
                  <a:lnTo>
                    <a:pt x="139700" y="76200"/>
                  </a:lnTo>
                  <a:lnTo>
                    <a:pt x="114300" y="101600"/>
                  </a:lnTo>
                  <a:lnTo>
                    <a:pt x="88900" y="127000"/>
                  </a:lnTo>
                  <a:lnTo>
                    <a:pt x="76200" y="152400"/>
                  </a:lnTo>
                  <a:lnTo>
                    <a:pt x="63500" y="203200"/>
                  </a:lnTo>
                  <a:lnTo>
                    <a:pt x="38100" y="228600"/>
                  </a:lnTo>
                  <a:lnTo>
                    <a:pt x="38100" y="266700"/>
                  </a:lnTo>
                  <a:lnTo>
                    <a:pt x="12700" y="292100"/>
                  </a:lnTo>
                  <a:lnTo>
                    <a:pt x="12700" y="292100"/>
                  </a:lnTo>
                  <a:lnTo>
                    <a:pt x="12700" y="317500"/>
                  </a:lnTo>
                  <a:lnTo>
                    <a:pt x="0" y="317500"/>
                  </a:lnTo>
                  <a:lnTo>
                    <a:pt x="0" y="342900"/>
                  </a:lnTo>
                  <a:lnTo>
                    <a:pt x="0" y="342900"/>
                  </a:lnTo>
                  <a:lnTo>
                    <a:pt x="12700" y="355600"/>
                  </a:lnTo>
                  <a:lnTo>
                    <a:pt x="12700" y="368300"/>
                  </a:lnTo>
                  <a:lnTo>
                    <a:pt x="38100" y="393700"/>
                  </a:lnTo>
                  <a:lnTo>
                    <a:pt x="38100" y="419100"/>
                  </a:lnTo>
                  <a:lnTo>
                    <a:pt x="63500" y="444500"/>
                  </a:lnTo>
                  <a:lnTo>
                    <a:pt x="101600" y="495300"/>
                  </a:lnTo>
                  <a:lnTo>
                    <a:pt x="139700" y="546100"/>
                  </a:lnTo>
                  <a:lnTo>
                    <a:pt x="190500" y="609600"/>
                  </a:lnTo>
                  <a:lnTo>
                    <a:pt x="241300" y="685800"/>
                  </a:lnTo>
                  <a:lnTo>
                    <a:pt x="304800" y="736600"/>
                  </a:lnTo>
                  <a:lnTo>
                    <a:pt x="342900" y="812800"/>
                  </a:lnTo>
                  <a:lnTo>
                    <a:pt x="368300" y="850900"/>
                  </a:lnTo>
                  <a:lnTo>
                    <a:pt x="381000" y="889000"/>
                  </a:lnTo>
                  <a:lnTo>
                    <a:pt x="381000" y="90170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845300" y="4686300"/>
              <a:ext cx="660401" cy="825501"/>
            </a:xfrm>
            <a:custGeom>
              <a:avLst/>
              <a:gdLst/>
              <a:ahLst/>
              <a:cxnLst/>
              <a:rect l="0" t="0" r="0" b="0"/>
              <a:pathLst>
                <a:path w="660401" h="825501">
                  <a:moveTo>
                    <a:pt x="660400" y="0"/>
                  </a:moveTo>
                  <a:lnTo>
                    <a:pt x="647700" y="0"/>
                  </a:lnTo>
                  <a:lnTo>
                    <a:pt x="635000" y="0"/>
                  </a:lnTo>
                  <a:lnTo>
                    <a:pt x="622300" y="0"/>
                  </a:lnTo>
                  <a:lnTo>
                    <a:pt x="609600" y="0"/>
                  </a:lnTo>
                  <a:lnTo>
                    <a:pt x="584200" y="0"/>
                  </a:lnTo>
                  <a:lnTo>
                    <a:pt x="571500" y="12700"/>
                  </a:lnTo>
                  <a:lnTo>
                    <a:pt x="546100" y="25400"/>
                  </a:lnTo>
                  <a:lnTo>
                    <a:pt x="533400" y="25400"/>
                  </a:lnTo>
                  <a:lnTo>
                    <a:pt x="508000" y="38100"/>
                  </a:lnTo>
                  <a:lnTo>
                    <a:pt x="482600" y="50800"/>
                  </a:lnTo>
                  <a:lnTo>
                    <a:pt x="457200" y="76200"/>
                  </a:lnTo>
                  <a:lnTo>
                    <a:pt x="431800" y="76200"/>
                  </a:lnTo>
                  <a:lnTo>
                    <a:pt x="406400" y="101600"/>
                  </a:lnTo>
                  <a:lnTo>
                    <a:pt x="381000" y="127000"/>
                  </a:lnTo>
                  <a:lnTo>
                    <a:pt x="342900" y="139700"/>
                  </a:lnTo>
                  <a:lnTo>
                    <a:pt x="317500" y="165100"/>
                  </a:lnTo>
                  <a:lnTo>
                    <a:pt x="292100" y="177800"/>
                  </a:lnTo>
                  <a:lnTo>
                    <a:pt x="266700" y="203200"/>
                  </a:lnTo>
                  <a:lnTo>
                    <a:pt x="241300" y="228600"/>
                  </a:lnTo>
                  <a:lnTo>
                    <a:pt x="215900" y="241300"/>
                  </a:lnTo>
                  <a:lnTo>
                    <a:pt x="177800" y="254000"/>
                  </a:lnTo>
                  <a:lnTo>
                    <a:pt x="152400" y="266700"/>
                  </a:lnTo>
                  <a:lnTo>
                    <a:pt x="127000" y="279400"/>
                  </a:lnTo>
                  <a:lnTo>
                    <a:pt x="101600" y="279400"/>
                  </a:lnTo>
                  <a:lnTo>
                    <a:pt x="76200" y="292100"/>
                  </a:lnTo>
                  <a:lnTo>
                    <a:pt x="50800" y="304800"/>
                  </a:lnTo>
                  <a:lnTo>
                    <a:pt x="38100" y="317500"/>
                  </a:lnTo>
                  <a:lnTo>
                    <a:pt x="25400" y="330200"/>
                  </a:lnTo>
                  <a:lnTo>
                    <a:pt x="25400" y="342900"/>
                  </a:lnTo>
                  <a:lnTo>
                    <a:pt x="12700" y="355600"/>
                  </a:lnTo>
                  <a:lnTo>
                    <a:pt x="0" y="368300"/>
                  </a:lnTo>
                  <a:lnTo>
                    <a:pt x="0" y="368300"/>
                  </a:lnTo>
                  <a:lnTo>
                    <a:pt x="0" y="393700"/>
                  </a:lnTo>
                  <a:lnTo>
                    <a:pt x="0" y="406400"/>
                  </a:lnTo>
                  <a:lnTo>
                    <a:pt x="0" y="431800"/>
                  </a:lnTo>
                  <a:lnTo>
                    <a:pt x="12700" y="457200"/>
                  </a:lnTo>
                  <a:lnTo>
                    <a:pt x="25400" y="495300"/>
                  </a:lnTo>
                  <a:lnTo>
                    <a:pt x="50800" y="546100"/>
                  </a:lnTo>
                  <a:lnTo>
                    <a:pt x="76200" y="596900"/>
                  </a:lnTo>
                  <a:lnTo>
                    <a:pt x="88900" y="647700"/>
                  </a:lnTo>
                  <a:lnTo>
                    <a:pt x="101600" y="685800"/>
                  </a:lnTo>
                  <a:lnTo>
                    <a:pt x="114300" y="723900"/>
                  </a:lnTo>
                  <a:lnTo>
                    <a:pt x="114300" y="736600"/>
                  </a:lnTo>
                  <a:lnTo>
                    <a:pt x="114300" y="749300"/>
                  </a:lnTo>
                  <a:lnTo>
                    <a:pt x="101600" y="762000"/>
                  </a:lnTo>
                  <a:lnTo>
                    <a:pt x="101600" y="762000"/>
                  </a:lnTo>
                  <a:lnTo>
                    <a:pt x="114300" y="787400"/>
                  </a:lnTo>
                  <a:lnTo>
                    <a:pt x="114300" y="800100"/>
                  </a:lnTo>
                  <a:lnTo>
                    <a:pt x="127000" y="812800"/>
                  </a:lnTo>
                  <a:lnTo>
                    <a:pt x="127000" y="82550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794500" y="5397500"/>
              <a:ext cx="203201" cy="76201"/>
            </a:xfrm>
            <a:custGeom>
              <a:avLst/>
              <a:gdLst/>
              <a:ahLst/>
              <a:cxnLst/>
              <a:rect l="0" t="0" r="0" b="0"/>
              <a:pathLst>
                <a:path w="203201" h="76201">
                  <a:moveTo>
                    <a:pt x="0" y="0"/>
                  </a:moveTo>
                  <a:lnTo>
                    <a:pt x="12700" y="0"/>
                  </a:lnTo>
                  <a:lnTo>
                    <a:pt x="63500" y="25400"/>
                  </a:lnTo>
                  <a:lnTo>
                    <a:pt x="114300" y="50800"/>
                  </a:lnTo>
                  <a:lnTo>
                    <a:pt x="165100" y="63500"/>
                  </a:lnTo>
                  <a:lnTo>
                    <a:pt x="203200" y="7620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31100" y="55626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0"/>
                  </a:moveTo>
                  <a:lnTo>
                    <a:pt x="50800" y="12700"/>
                  </a:lnTo>
                  <a:lnTo>
                    <a:pt x="76200" y="25400"/>
                  </a:lnTo>
                  <a:lnTo>
                    <a:pt x="101600" y="3810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16800" y="4102100"/>
              <a:ext cx="50801" cy="520701"/>
            </a:xfrm>
            <a:custGeom>
              <a:avLst/>
              <a:gdLst/>
              <a:ahLst/>
              <a:cxnLst/>
              <a:rect l="0" t="0" r="0" b="0"/>
              <a:pathLst>
                <a:path w="50801" h="520701">
                  <a:moveTo>
                    <a:pt x="38100" y="520700"/>
                  </a:moveTo>
                  <a:lnTo>
                    <a:pt x="38100" y="508000"/>
                  </a:lnTo>
                  <a:lnTo>
                    <a:pt x="38100" y="495300"/>
                  </a:lnTo>
                  <a:lnTo>
                    <a:pt x="25400" y="495300"/>
                  </a:lnTo>
                  <a:lnTo>
                    <a:pt x="25400" y="469900"/>
                  </a:lnTo>
                  <a:lnTo>
                    <a:pt x="25400" y="457200"/>
                  </a:lnTo>
                  <a:lnTo>
                    <a:pt x="25400" y="444500"/>
                  </a:lnTo>
                  <a:lnTo>
                    <a:pt x="38100" y="419100"/>
                  </a:lnTo>
                  <a:lnTo>
                    <a:pt x="38100" y="393700"/>
                  </a:lnTo>
                  <a:lnTo>
                    <a:pt x="50800" y="368300"/>
                  </a:lnTo>
                  <a:lnTo>
                    <a:pt x="50800" y="342900"/>
                  </a:lnTo>
                  <a:lnTo>
                    <a:pt x="50800" y="304800"/>
                  </a:lnTo>
                  <a:lnTo>
                    <a:pt x="38100" y="266700"/>
                  </a:lnTo>
                  <a:lnTo>
                    <a:pt x="38100" y="215900"/>
                  </a:lnTo>
                  <a:lnTo>
                    <a:pt x="25400" y="165100"/>
                  </a:lnTo>
                  <a:lnTo>
                    <a:pt x="0" y="114300"/>
                  </a:lnTo>
                  <a:lnTo>
                    <a:pt x="0" y="762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93000" y="40259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264400" y="3657600"/>
              <a:ext cx="190501" cy="304801"/>
            </a:xfrm>
            <a:custGeom>
              <a:avLst/>
              <a:gdLst/>
              <a:ahLst/>
              <a:cxnLst/>
              <a:rect l="0" t="0" r="0" b="0"/>
              <a:pathLst>
                <a:path w="190501" h="304801">
                  <a:moveTo>
                    <a:pt x="76200" y="0"/>
                  </a:moveTo>
                  <a:lnTo>
                    <a:pt x="50800" y="25400"/>
                  </a:lnTo>
                  <a:lnTo>
                    <a:pt x="50800" y="50800"/>
                  </a:lnTo>
                  <a:lnTo>
                    <a:pt x="50800" y="76200"/>
                  </a:lnTo>
                  <a:lnTo>
                    <a:pt x="50800" y="101600"/>
                  </a:lnTo>
                  <a:lnTo>
                    <a:pt x="76200" y="152400"/>
                  </a:lnTo>
                  <a:lnTo>
                    <a:pt x="101600" y="203200"/>
                  </a:lnTo>
                  <a:lnTo>
                    <a:pt x="127000" y="254000"/>
                  </a:lnTo>
                  <a:lnTo>
                    <a:pt x="165100" y="292100"/>
                  </a:lnTo>
                  <a:lnTo>
                    <a:pt x="190500" y="304800"/>
                  </a:lnTo>
                  <a:lnTo>
                    <a:pt x="190500" y="292100"/>
                  </a:lnTo>
                  <a:lnTo>
                    <a:pt x="190500" y="266700"/>
                  </a:lnTo>
                  <a:lnTo>
                    <a:pt x="190500" y="228600"/>
                  </a:lnTo>
                  <a:lnTo>
                    <a:pt x="165100" y="190500"/>
                  </a:lnTo>
                  <a:lnTo>
                    <a:pt x="139700" y="152400"/>
                  </a:lnTo>
                  <a:lnTo>
                    <a:pt x="101600" y="114300"/>
                  </a:lnTo>
                  <a:lnTo>
                    <a:pt x="63500" y="101600"/>
                  </a:lnTo>
                  <a:lnTo>
                    <a:pt x="25400" y="101600"/>
                  </a:lnTo>
                  <a:lnTo>
                    <a:pt x="12700" y="1143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0" y="16510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692900" y="4178300"/>
              <a:ext cx="660401" cy="139701"/>
            </a:xfrm>
            <a:custGeom>
              <a:avLst/>
              <a:gdLst/>
              <a:ahLst/>
              <a:cxnLst/>
              <a:rect l="0" t="0" r="0" b="0"/>
              <a:pathLst>
                <a:path w="660401" h="139701">
                  <a:moveTo>
                    <a:pt x="660400" y="0"/>
                  </a:moveTo>
                  <a:lnTo>
                    <a:pt x="647700" y="0"/>
                  </a:lnTo>
                  <a:lnTo>
                    <a:pt x="635000" y="25400"/>
                  </a:lnTo>
                  <a:lnTo>
                    <a:pt x="596900" y="38100"/>
                  </a:lnTo>
                  <a:lnTo>
                    <a:pt x="571500" y="50800"/>
                  </a:lnTo>
                  <a:lnTo>
                    <a:pt x="533400" y="63500"/>
                  </a:lnTo>
                  <a:lnTo>
                    <a:pt x="495300" y="76200"/>
                  </a:lnTo>
                  <a:lnTo>
                    <a:pt x="469900" y="88900"/>
                  </a:lnTo>
                  <a:lnTo>
                    <a:pt x="444500" y="114300"/>
                  </a:lnTo>
                  <a:lnTo>
                    <a:pt x="393700" y="114300"/>
                  </a:lnTo>
                  <a:lnTo>
                    <a:pt x="368300" y="114300"/>
                  </a:lnTo>
                  <a:lnTo>
                    <a:pt x="317500" y="101600"/>
                  </a:lnTo>
                  <a:lnTo>
                    <a:pt x="279400" y="88900"/>
                  </a:lnTo>
                  <a:lnTo>
                    <a:pt x="228600" y="76200"/>
                  </a:lnTo>
                  <a:lnTo>
                    <a:pt x="203200" y="88900"/>
                  </a:lnTo>
                  <a:lnTo>
                    <a:pt x="177800" y="101600"/>
                  </a:lnTo>
                  <a:lnTo>
                    <a:pt x="152400" y="114300"/>
                  </a:lnTo>
                  <a:lnTo>
                    <a:pt x="139700" y="127000"/>
                  </a:lnTo>
                  <a:lnTo>
                    <a:pt x="114300" y="139700"/>
                  </a:lnTo>
                  <a:lnTo>
                    <a:pt x="88900" y="127000"/>
                  </a:lnTo>
                  <a:lnTo>
                    <a:pt x="63500" y="101600"/>
                  </a:lnTo>
                  <a:lnTo>
                    <a:pt x="25400" y="76200"/>
                  </a:lnTo>
                  <a:lnTo>
                    <a:pt x="0" y="3810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683500" y="4178300"/>
              <a:ext cx="50801" cy="342901"/>
            </a:xfrm>
            <a:custGeom>
              <a:avLst/>
              <a:gdLst/>
              <a:ahLst/>
              <a:cxnLst/>
              <a:rect l="0" t="0" r="0" b="0"/>
              <a:pathLst>
                <a:path w="50801" h="342901">
                  <a:moveTo>
                    <a:pt x="50800" y="342900"/>
                  </a:moveTo>
                  <a:lnTo>
                    <a:pt x="50800" y="330200"/>
                  </a:lnTo>
                  <a:lnTo>
                    <a:pt x="38100" y="304800"/>
                  </a:lnTo>
                  <a:lnTo>
                    <a:pt x="38100" y="292100"/>
                  </a:lnTo>
                  <a:lnTo>
                    <a:pt x="25400" y="254000"/>
                  </a:lnTo>
                  <a:lnTo>
                    <a:pt x="25400" y="215900"/>
                  </a:lnTo>
                  <a:lnTo>
                    <a:pt x="12700" y="165100"/>
                  </a:lnTo>
                  <a:lnTo>
                    <a:pt x="12700" y="114300"/>
                  </a:lnTo>
                  <a:lnTo>
                    <a:pt x="0" y="635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886700" y="42799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88900"/>
                  </a:moveTo>
                  <a:lnTo>
                    <a:pt x="12700" y="63500"/>
                  </a:lnTo>
                  <a:lnTo>
                    <a:pt x="12700" y="381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026400" y="43180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848600" y="544830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50800" y="152400"/>
                  </a:moveTo>
                  <a:lnTo>
                    <a:pt x="76200" y="152400"/>
                  </a:lnTo>
                  <a:lnTo>
                    <a:pt x="76200" y="127000"/>
                  </a:lnTo>
                  <a:lnTo>
                    <a:pt x="76200" y="101600"/>
                  </a:lnTo>
                  <a:lnTo>
                    <a:pt x="63500" y="88900"/>
                  </a:lnTo>
                  <a:lnTo>
                    <a:pt x="50800" y="50800"/>
                  </a:lnTo>
                  <a:lnTo>
                    <a:pt x="25400" y="38100"/>
                  </a:ln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026400" y="54991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50800" y="101600"/>
                  </a:moveTo>
                  <a:lnTo>
                    <a:pt x="50800" y="76200"/>
                  </a:lnTo>
                  <a:lnTo>
                    <a:pt x="50800" y="63500"/>
                  </a:lnTo>
                  <a:lnTo>
                    <a:pt x="25400" y="50800"/>
                  </a:lnTo>
                  <a:lnTo>
                    <a:pt x="25400" y="25400"/>
                  </a:lnTo>
                  <a:lnTo>
                    <a:pt x="0" y="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432800" y="60071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12700" y="25400"/>
                  </a:lnTo>
                  <a:lnTo>
                    <a:pt x="25400" y="0"/>
                  </a:lnTo>
                </a:path>
              </a:pathLst>
            </a:custGeom>
            <a:ln w="6858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0600" y="4127500"/>
            <a:ext cx="2679701" cy="1016001"/>
            <a:chOff x="990600" y="4127500"/>
            <a:chExt cx="2679701" cy="1016001"/>
          </a:xfrm>
        </p:grpSpPr>
        <p:sp>
          <p:nvSpPr>
            <p:cNvPr id="35" name="Freeform 34"/>
            <p:cNvSpPr/>
            <p:nvPr/>
          </p:nvSpPr>
          <p:spPr>
            <a:xfrm>
              <a:off x="1854200" y="4140200"/>
              <a:ext cx="1092201" cy="977901"/>
            </a:xfrm>
            <a:custGeom>
              <a:avLst/>
              <a:gdLst/>
              <a:ahLst/>
              <a:cxnLst/>
              <a:rect l="0" t="0" r="0" b="0"/>
              <a:pathLst>
                <a:path w="1092201" h="977901">
                  <a:moveTo>
                    <a:pt x="177800" y="203200"/>
                  </a:moveTo>
                  <a:lnTo>
                    <a:pt x="152400" y="215900"/>
                  </a:lnTo>
                  <a:lnTo>
                    <a:pt x="88900" y="254000"/>
                  </a:lnTo>
                  <a:lnTo>
                    <a:pt x="63500" y="292100"/>
                  </a:lnTo>
                  <a:lnTo>
                    <a:pt x="38100" y="330200"/>
                  </a:lnTo>
                  <a:lnTo>
                    <a:pt x="12700" y="381000"/>
                  </a:lnTo>
                  <a:lnTo>
                    <a:pt x="0" y="431800"/>
                  </a:lnTo>
                  <a:lnTo>
                    <a:pt x="12700" y="495300"/>
                  </a:lnTo>
                  <a:lnTo>
                    <a:pt x="25400" y="558800"/>
                  </a:lnTo>
                  <a:lnTo>
                    <a:pt x="63500" y="622300"/>
                  </a:lnTo>
                  <a:lnTo>
                    <a:pt x="101600" y="685800"/>
                  </a:lnTo>
                  <a:lnTo>
                    <a:pt x="152400" y="749300"/>
                  </a:lnTo>
                  <a:lnTo>
                    <a:pt x="215900" y="812800"/>
                  </a:lnTo>
                  <a:lnTo>
                    <a:pt x="292100" y="863600"/>
                  </a:lnTo>
                  <a:lnTo>
                    <a:pt x="368300" y="901700"/>
                  </a:lnTo>
                  <a:lnTo>
                    <a:pt x="457200" y="939800"/>
                  </a:lnTo>
                  <a:lnTo>
                    <a:pt x="533400" y="952500"/>
                  </a:lnTo>
                  <a:lnTo>
                    <a:pt x="622300" y="977900"/>
                  </a:lnTo>
                  <a:lnTo>
                    <a:pt x="698500" y="965200"/>
                  </a:lnTo>
                  <a:lnTo>
                    <a:pt x="774700" y="952500"/>
                  </a:lnTo>
                  <a:lnTo>
                    <a:pt x="838200" y="939800"/>
                  </a:lnTo>
                  <a:lnTo>
                    <a:pt x="914400" y="901700"/>
                  </a:lnTo>
                  <a:lnTo>
                    <a:pt x="952500" y="850900"/>
                  </a:lnTo>
                  <a:lnTo>
                    <a:pt x="1003300" y="800100"/>
                  </a:lnTo>
                  <a:lnTo>
                    <a:pt x="1041400" y="736600"/>
                  </a:lnTo>
                  <a:lnTo>
                    <a:pt x="1066800" y="673100"/>
                  </a:lnTo>
                  <a:lnTo>
                    <a:pt x="1079500" y="596900"/>
                  </a:lnTo>
                  <a:lnTo>
                    <a:pt x="1092200" y="520700"/>
                  </a:lnTo>
                  <a:lnTo>
                    <a:pt x="1079500" y="444500"/>
                  </a:lnTo>
                  <a:lnTo>
                    <a:pt x="1066800" y="381000"/>
                  </a:lnTo>
                  <a:lnTo>
                    <a:pt x="1041400" y="304800"/>
                  </a:lnTo>
                  <a:lnTo>
                    <a:pt x="1003300" y="241300"/>
                  </a:lnTo>
                  <a:lnTo>
                    <a:pt x="952500" y="177800"/>
                  </a:lnTo>
                  <a:lnTo>
                    <a:pt x="901700" y="139700"/>
                  </a:lnTo>
                  <a:lnTo>
                    <a:pt x="838200" y="88900"/>
                  </a:lnTo>
                  <a:lnTo>
                    <a:pt x="762000" y="50800"/>
                  </a:lnTo>
                  <a:lnTo>
                    <a:pt x="685800" y="25400"/>
                  </a:lnTo>
                  <a:lnTo>
                    <a:pt x="609600" y="12700"/>
                  </a:lnTo>
                  <a:lnTo>
                    <a:pt x="520700" y="0"/>
                  </a:lnTo>
                  <a:lnTo>
                    <a:pt x="431800" y="12700"/>
                  </a:lnTo>
                  <a:lnTo>
                    <a:pt x="342900" y="38100"/>
                  </a:lnTo>
                  <a:lnTo>
                    <a:pt x="254000" y="63500"/>
                  </a:lnTo>
                  <a:lnTo>
                    <a:pt x="152400" y="114300"/>
                  </a:lnTo>
                  <a:lnTo>
                    <a:pt x="88900" y="177800"/>
                  </a:lnTo>
                  <a:lnTo>
                    <a:pt x="38100" y="228600"/>
                  </a:lnTo>
                  <a:lnTo>
                    <a:pt x="25400" y="304800"/>
                  </a:lnTo>
                  <a:lnTo>
                    <a:pt x="25400" y="3429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844800" y="4127500"/>
              <a:ext cx="304801" cy="850901"/>
            </a:xfrm>
            <a:custGeom>
              <a:avLst/>
              <a:gdLst/>
              <a:ahLst/>
              <a:cxnLst/>
              <a:rect l="0" t="0" r="0" b="0"/>
              <a:pathLst>
                <a:path w="304801" h="850901">
                  <a:moveTo>
                    <a:pt x="0" y="0"/>
                  </a:moveTo>
                  <a:lnTo>
                    <a:pt x="38100" y="12700"/>
                  </a:lnTo>
                  <a:lnTo>
                    <a:pt x="63500" y="38100"/>
                  </a:lnTo>
                  <a:lnTo>
                    <a:pt x="101600" y="76200"/>
                  </a:lnTo>
                  <a:lnTo>
                    <a:pt x="139700" y="127000"/>
                  </a:lnTo>
                  <a:lnTo>
                    <a:pt x="177800" y="190500"/>
                  </a:lnTo>
                  <a:lnTo>
                    <a:pt x="215900" y="254000"/>
                  </a:lnTo>
                  <a:lnTo>
                    <a:pt x="254000" y="330200"/>
                  </a:lnTo>
                  <a:lnTo>
                    <a:pt x="292100" y="419100"/>
                  </a:lnTo>
                  <a:lnTo>
                    <a:pt x="304800" y="508000"/>
                  </a:lnTo>
                  <a:lnTo>
                    <a:pt x="304800" y="596900"/>
                  </a:lnTo>
                  <a:lnTo>
                    <a:pt x="304800" y="673100"/>
                  </a:lnTo>
                  <a:lnTo>
                    <a:pt x="292100" y="736600"/>
                  </a:lnTo>
                  <a:lnTo>
                    <a:pt x="279400" y="787400"/>
                  </a:lnTo>
                  <a:lnTo>
                    <a:pt x="254000" y="812800"/>
                  </a:lnTo>
                  <a:lnTo>
                    <a:pt x="241300" y="838200"/>
                  </a:lnTo>
                  <a:lnTo>
                    <a:pt x="215900" y="850900"/>
                  </a:lnTo>
                  <a:lnTo>
                    <a:pt x="203200" y="850900"/>
                  </a:lnTo>
                  <a:lnTo>
                    <a:pt x="215900" y="8509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213100" y="4292600"/>
              <a:ext cx="215901" cy="495301"/>
            </a:xfrm>
            <a:custGeom>
              <a:avLst/>
              <a:gdLst/>
              <a:ahLst/>
              <a:cxnLst/>
              <a:rect l="0" t="0" r="0" b="0"/>
              <a:pathLst>
                <a:path w="215901" h="495301">
                  <a:moveTo>
                    <a:pt x="0" y="0"/>
                  </a:moveTo>
                  <a:lnTo>
                    <a:pt x="50800" y="38100"/>
                  </a:lnTo>
                  <a:lnTo>
                    <a:pt x="88900" y="76200"/>
                  </a:lnTo>
                  <a:lnTo>
                    <a:pt x="114300" y="114300"/>
                  </a:lnTo>
                  <a:lnTo>
                    <a:pt x="152400" y="165100"/>
                  </a:lnTo>
                  <a:lnTo>
                    <a:pt x="165100" y="215900"/>
                  </a:lnTo>
                  <a:lnTo>
                    <a:pt x="190500" y="279400"/>
                  </a:lnTo>
                  <a:lnTo>
                    <a:pt x="215900" y="330200"/>
                  </a:lnTo>
                  <a:lnTo>
                    <a:pt x="215900" y="381000"/>
                  </a:lnTo>
                  <a:lnTo>
                    <a:pt x="215900" y="419100"/>
                  </a:lnTo>
                  <a:lnTo>
                    <a:pt x="203200" y="444500"/>
                  </a:lnTo>
                  <a:lnTo>
                    <a:pt x="190500" y="469900"/>
                  </a:lnTo>
                  <a:lnTo>
                    <a:pt x="165100" y="482600"/>
                  </a:lnTo>
                  <a:lnTo>
                    <a:pt x="165100" y="4953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81400" y="4368800"/>
              <a:ext cx="88901" cy="241301"/>
            </a:xfrm>
            <a:custGeom>
              <a:avLst/>
              <a:gdLst/>
              <a:ahLst/>
              <a:cxnLst/>
              <a:rect l="0" t="0" r="0" b="0"/>
              <a:pathLst>
                <a:path w="88901" h="241301">
                  <a:moveTo>
                    <a:pt x="0" y="0"/>
                  </a:moveTo>
                  <a:lnTo>
                    <a:pt x="25400" y="38100"/>
                  </a:lnTo>
                  <a:lnTo>
                    <a:pt x="50800" y="76200"/>
                  </a:lnTo>
                  <a:lnTo>
                    <a:pt x="63500" y="114300"/>
                  </a:lnTo>
                  <a:lnTo>
                    <a:pt x="76200" y="152400"/>
                  </a:lnTo>
                  <a:lnTo>
                    <a:pt x="88900" y="190500"/>
                  </a:lnTo>
                  <a:lnTo>
                    <a:pt x="88900" y="215900"/>
                  </a:lnTo>
                  <a:lnTo>
                    <a:pt x="76200" y="228600"/>
                  </a:lnTo>
                  <a:lnTo>
                    <a:pt x="63500" y="2413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587500" y="4279900"/>
              <a:ext cx="266701" cy="863601"/>
            </a:xfrm>
            <a:custGeom>
              <a:avLst/>
              <a:gdLst/>
              <a:ahLst/>
              <a:cxnLst/>
              <a:rect l="0" t="0" r="0" b="0"/>
              <a:pathLst>
                <a:path w="266701" h="863601">
                  <a:moveTo>
                    <a:pt x="152400" y="0"/>
                  </a:moveTo>
                  <a:lnTo>
                    <a:pt x="152400" y="12700"/>
                  </a:lnTo>
                  <a:lnTo>
                    <a:pt x="101600" y="38100"/>
                  </a:lnTo>
                  <a:lnTo>
                    <a:pt x="76200" y="63500"/>
                  </a:lnTo>
                  <a:lnTo>
                    <a:pt x="38100" y="88900"/>
                  </a:lnTo>
                  <a:lnTo>
                    <a:pt x="25400" y="127000"/>
                  </a:lnTo>
                  <a:lnTo>
                    <a:pt x="0" y="165100"/>
                  </a:lnTo>
                  <a:lnTo>
                    <a:pt x="0" y="228600"/>
                  </a:lnTo>
                  <a:lnTo>
                    <a:pt x="0" y="279400"/>
                  </a:lnTo>
                  <a:lnTo>
                    <a:pt x="0" y="342900"/>
                  </a:lnTo>
                  <a:lnTo>
                    <a:pt x="12700" y="419100"/>
                  </a:lnTo>
                  <a:lnTo>
                    <a:pt x="25400" y="495300"/>
                  </a:lnTo>
                  <a:lnTo>
                    <a:pt x="50800" y="558800"/>
                  </a:lnTo>
                  <a:lnTo>
                    <a:pt x="76200" y="622300"/>
                  </a:lnTo>
                  <a:lnTo>
                    <a:pt x="101600" y="685800"/>
                  </a:lnTo>
                  <a:lnTo>
                    <a:pt x="139700" y="736600"/>
                  </a:lnTo>
                  <a:lnTo>
                    <a:pt x="177800" y="787400"/>
                  </a:lnTo>
                  <a:lnTo>
                    <a:pt x="215900" y="825500"/>
                  </a:lnTo>
                  <a:lnTo>
                    <a:pt x="266700" y="850900"/>
                  </a:lnTo>
                  <a:lnTo>
                    <a:pt x="266700" y="8636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270000" y="4394200"/>
              <a:ext cx="203201" cy="469901"/>
            </a:xfrm>
            <a:custGeom>
              <a:avLst/>
              <a:gdLst/>
              <a:ahLst/>
              <a:cxnLst/>
              <a:rect l="0" t="0" r="0" b="0"/>
              <a:pathLst>
                <a:path w="203201" h="469901">
                  <a:moveTo>
                    <a:pt x="88900" y="0"/>
                  </a:moveTo>
                  <a:lnTo>
                    <a:pt x="88900" y="12700"/>
                  </a:lnTo>
                  <a:lnTo>
                    <a:pt x="88900" y="38100"/>
                  </a:lnTo>
                  <a:lnTo>
                    <a:pt x="76200" y="63500"/>
                  </a:lnTo>
                  <a:lnTo>
                    <a:pt x="50800" y="88900"/>
                  </a:lnTo>
                  <a:lnTo>
                    <a:pt x="25400" y="12700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0" y="241300"/>
                  </a:lnTo>
                  <a:lnTo>
                    <a:pt x="12700" y="292100"/>
                  </a:lnTo>
                  <a:lnTo>
                    <a:pt x="50800" y="342900"/>
                  </a:lnTo>
                  <a:lnTo>
                    <a:pt x="88900" y="381000"/>
                  </a:lnTo>
                  <a:lnTo>
                    <a:pt x="127000" y="419100"/>
                  </a:lnTo>
                  <a:lnTo>
                    <a:pt x="152400" y="444500"/>
                  </a:lnTo>
                  <a:lnTo>
                    <a:pt x="190500" y="469900"/>
                  </a:lnTo>
                  <a:lnTo>
                    <a:pt x="203200" y="4699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90600" y="4495800"/>
              <a:ext cx="88901" cy="203201"/>
            </a:xfrm>
            <a:custGeom>
              <a:avLst/>
              <a:gdLst/>
              <a:ahLst/>
              <a:cxnLst/>
              <a:rect l="0" t="0" r="0" b="0"/>
              <a:pathLst>
                <a:path w="88901" h="203201">
                  <a:moveTo>
                    <a:pt x="38100" y="0"/>
                  </a:moveTo>
                  <a:lnTo>
                    <a:pt x="25400" y="254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12700" y="139700"/>
                  </a:lnTo>
                  <a:lnTo>
                    <a:pt x="25400" y="165100"/>
                  </a:lnTo>
                  <a:lnTo>
                    <a:pt x="63500" y="203200"/>
                  </a:lnTo>
                  <a:lnTo>
                    <a:pt x="88900" y="2032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2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Bernard MT Condensed" pitchFamily="18" charset="0"/>
              </a:rPr>
              <a:t>What are mechanical waves?</a:t>
            </a:r>
            <a:endParaRPr lang="en-US" sz="48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799"/>
          </a:xfrm>
        </p:spPr>
        <p:txBody>
          <a:bodyPr>
            <a:normAutofit fontScale="92500"/>
          </a:bodyPr>
          <a:lstStyle/>
          <a:p>
            <a:pPr lvl="0"/>
            <a:r>
              <a:rPr lang="en-US" sz="4800" dirty="0"/>
              <a:t>wave that must have a medium to move (goes through solids, liquids, or gases</a:t>
            </a:r>
            <a:r>
              <a:rPr lang="en-US" sz="4800" dirty="0" smtClean="0"/>
              <a:t>)</a:t>
            </a:r>
          </a:p>
          <a:p>
            <a:pPr lvl="0"/>
            <a:r>
              <a:rPr lang="en-US" sz="4800" dirty="0" smtClean="0"/>
              <a:t>Sound is a mechanical wave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84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8589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Bernard MT Condensed" pitchFamily="18" charset="0"/>
              </a:rPr>
              <a:t>What are </a:t>
            </a:r>
            <a:br>
              <a:rPr lang="en-US" sz="5400" b="1" dirty="0" smtClean="0">
                <a:latin typeface="Bernard MT Condensed" pitchFamily="18" charset="0"/>
              </a:rPr>
            </a:br>
            <a:r>
              <a:rPr lang="en-US" sz="5400" b="1" dirty="0" smtClean="0">
                <a:latin typeface="Bernard MT Condensed" pitchFamily="18" charset="0"/>
              </a:rPr>
              <a:t>electromagnetic waves?</a:t>
            </a:r>
            <a:endParaRPr lang="en-US" sz="54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048000"/>
          </a:xfrm>
        </p:spPr>
        <p:txBody>
          <a:bodyPr>
            <a:normAutofit fontScale="92500"/>
          </a:bodyPr>
          <a:lstStyle/>
          <a:p>
            <a:pPr lvl="0"/>
            <a:r>
              <a:rPr lang="en-US" sz="4800" dirty="0"/>
              <a:t>transverse wave that moves through solids, liquids, gases, AND EMPTY </a:t>
            </a:r>
            <a:r>
              <a:rPr lang="en-US" sz="4800" dirty="0" smtClean="0"/>
              <a:t>SPACE</a:t>
            </a:r>
          </a:p>
          <a:p>
            <a:pPr lvl="0"/>
            <a:r>
              <a:rPr lang="en-US" sz="4800" dirty="0" smtClean="0"/>
              <a:t>Light is an electromagnetic wave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10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8589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Bernard MT Condensed" pitchFamily="18" charset="0"/>
              </a:rPr>
              <a:t>What is echolocation	?</a:t>
            </a:r>
            <a:endParaRPr lang="en-US" sz="54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048000"/>
          </a:xfrm>
        </p:spPr>
        <p:txBody>
          <a:bodyPr>
            <a:normAutofit/>
          </a:bodyPr>
          <a:lstStyle/>
          <a:p>
            <a:pPr lvl="0"/>
            <a:r>
              <a:rPr lang="en-US" sz="4800" dirty="0" smtClean="0"/>
              <a:t>When animals use reflection to find food</a:t>
            </a:r>
          </a:p>
          <a:p>
            <a:pPr marL="0" lv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37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8589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Bernard MT Condensed" pitchFamily="18" charset="0"/>
              </a:rPr>
              <a:t>What is a seismic wave	?</a:t>
            </a:r>
            <a:endParaRPr lang="en-US" sz="54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048000"/>
          </a:xfrm>
        </p:spPr>
        <p:txBody>
          <a:bodyPr>
            <a:normAutofit/>
          </a:bodyPr>
          <a:lstStyle/>
          <a:p>
            <a:pPr lvl="0"/>
            <a:r>
              <a:rPr lang="en-US" sz="4800" dirty="0" smtClean="0"/>
              <a:t>A wave that travels through earth; earthquake wave</a:t>
            </a:r>
          </a:p>
          <a:p>
            <a:pPr marL="0" lv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660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rnard MT Condensed" pitchFamily="18" charset="0"/>
              </a:rPr>
              <a:t>What is a </a:t>
            </a:r>
            <a:r>
              <a:rPr lang="en-US" sz="5400" b="1" dirty="0" smtClean="0">
                <a:latin typeface="Bernard MT Condensed" pitchFamily="18" charset="0"/>
              </a:rPr>
              <a:t>wavelength</a:t>
            </a:r>
            <a:r>
              <a:rPr lang="en-US" sz="6000" b="1" dirty="0" smtClean="0">
                <a:latin typeface="Bernard MT Condensed" pitchFamily="18" charset="0"/>
              </a:rPr>
              <a:t>?</a:t>
            </a:r>
            <a:endParaRPr lang="en-US" sz="60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how long a single wave is from start to finish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57600"/>
            <a:ext cx="5934840" cy="2133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33500" y="4330700"/>
            <a:ext cx="5994401" cy="673101"/>
            <a:chOff x="1333500" y="4330700"/>
            <a:chExt cx="5994401" cy="673101"/>
          </a:xfrm>
        </p:grpSpPr>
        <p:sp>
          <p:nvSpPr>
            <p:cNvPr id="12" name="Freeform 11"/>
            <p:cNvSpPr/>
            <p:nvPr/>
          </p:nvSpPr>
          <p:spPr>
            <a:xfrm>
              <a:off x="1435100" y="4673600"/>
              <a:ext cx="5727701" cy="215901"/>
            </a:xfrm>
            <a:custGeom>
              <a:avLst/>
              <a:gdLst/>
              <a:ahLst/>
              <a:cxnLst/>
              <a:rect l="0" t="0" r="0" b="0"/>
              <a:pathLst>
                <a:path w="5727701" h="215901">
                  <a:moveTo>
                    <a:pt x="0" y="0"/>
                  </a:moveTo>
                  <a:lnTo>
                    <a:pt x="38100" y="0"/>
                  </a:lnTo>
                  <a:lnTo>
                    <a:pt x="76200" y="0"/>
                  </a:lnTo>
                  <a:lnTo>
                    <a:pt x="139700" y="0"/>
                  </a:lnTo>
                  <a:lnTo>
                    <a:pt x="203200" y="12700"/>
                  </a:lnTo>
                  <a:lnTo>
                    <a:pt x="279400" y="12700"/>
                  </a:lnTo>
                  <a:lnTo>
                    <a:pt x="368300" y="25400"/>
                  </a:lnTo>
                  <a:lnTo>
                    <a:pt x="469900" y="25400"/>
                  </a:lnTo>
                  <a:lnTo>
                    <a:pt x="584200" y="38100"/>
                  </a:lnTo>
                  <a:lnTo>
                    <a:pt x="711200" y="38100"/>
                  </a:lnTo>
                  <a:lnTo>
                    <a:pt x="850900" y="38100"/>
                  </a:lnTo>
                  <a:lnTo>
                    <a:pt x="1003300" y="38100"/>
                  </a:lnTo>
                  <a:lnTo>
                    <a:pt x="1168400" y="38100"/>
                  </a:lnTo>
                  <a:lnTo>
                    <a:pt x="1346200" y="38100"/>
                  </a:lnTo>
                  <a:lnTo>
                    <a:pt x="1524000" y="38100"/>
                  </a:lnTo>
                  <a:lnTo>
                    <a:pt x="1714500" y="38100"/>
                  </a:lnTo>
                  <a:lnTo>
                    <a:pt x="1917700" y="38100"/>
                  </a:lnTo>
                  <a:lnTo>
                    <a:pt x="2108200" y="50800"/>
                  </a:lnTo>
                  <a:lnTo>
                    <a:pt x="2311400" y="50800"/>
                  </a:lnTo>
                  <a:lnTo>
                    <a:pt x="2501900" y="63500"/>
                  </a:lnTo>
                  <a:lnTo>
                    <a:pt x="2692400" y="63500"/>
                  </a:lnTo>
                  <a:lnTo>
                    <a:pt x="2882900" y="76200"/>
                  </a:lnTo>
                  <a:lnTo>
                    <a:pt x="3073400" y="88900"/>
                  </a:lnTo>
                  <a:lnTo>
                    <a:pt x="3276600" y="101600"/>
                  </a:lnTo>
                  <a:lnTo>
                    <a:pt x="3467100" y="114300"/>
                  </a:lnTo>
                  <a:lnTo>
                    <a:pt x="3644900" y="127000"/>
                  </a:lnTo>
                  <a:lnTo>
                    <a:pt x="3810000" y="139700"/>
                  </a:lnTo>
                  <a:lnTo>
                    <a:pt x="3975100" y="152400"/>
                  </a:lnTo>
                  <a:lnTo>
                    <a:pt x="4127500" y="152400"/>
                  </a:lnTo>
                  <a:lnTo>
                    <a:pt x="4292600" y="165100"/>
                  </a:lnTo>
                  <a:lnTo>
                    <a:pt x="4445000" y="177800"/>
                  </a:lnTo>
                  <a:lnTo>
                    <a:pt x="4597400" y="190500"/>
                  </a:lnTo>
                  <a:lnTo>
                    <a:pt x="4749800" y="190500"/>
                  </a:lnTo>
                  <a:lnTo>
                    <a:pt x="4876800" y="190500"/>
                  </a:lnTo>
                  <a:lnTo>
                    <a:pt x="4991100" y="190500"/>
                  </a:lnTo>
                  <a:lnTo>
                    <a:pt x="5105400" y="203200"/>
                  </a:lnTo>
                  <a:lnTo>
                    <a:pt x="5219700" y="215900"/>
                  </a:lnTo>
                  <a:lnTo>
                    <a:pt x="5321300" y="215900"/>
                  </a:lnTo>
                  <a:lnTo>
                    <a:pt x="5410200" y="215900"/>
                  </a:lnTo>
                  <a:lnTo>
                    <a:pt x="5486400" y="215900"/>
                  </a:lnTo>
                  <a:lnTo>
                    <a:pt x="5549900" y="215900"/>
                  </a:lnTo>
                  <a:lnTo>
                    <a:pt x="5600700" y="203200"/>
                  </a:lnTo>
                  <a:lnTo>
                    <a:pt x="5638800" y="190500"/>
                  </a:lnTo>
                  <a:lnTo>
                    <a:pt x="5676900" y="190500"/>
                  </a:lnTo>
                  <a:lnTo>
                    <a:pt x="5702300" y="190500"/>
                  </a:lnTo>
                  <a:lnTo>
                    <a:pt x="5715000" y="190500"/>
                  </a:lnTo>
                  <a:lnTo>
                    <a:pt x="5727700" y="1905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96100" y="4622800"/>
              <a:ext cx="203201" cy="304801"/>
            </a:xfrm>
            <a:custGeom>
              <a:avLst/>
              <a:gdLst/>
              <a:ahLst/>
              <a:cxnLst/>
              <a:rect l="0" t="0" r="0" b="0"/>
              <a:pathLst>
                <a:path w="203201" h="304801">
                  <a:moveTo>
                    <a:pt x="50800" y="0"/>
                  </a:moveTo>
                  <a:lnTo>
                    <a:pt x="63500" y="0"/>
                  </a:lnTo>
                  <a:lnTo>
                    <a:pt x="88900" y="0"/>
                  </a:lnTo>
                  <a:lnTo>
                    <a:pt x="114300" y="25400"/>
                  </a:lnTo>
                  <a:lnTo>
                    <a:pt x="139700" y="50800"/>
                  </a:lnTo>
                  <a:lnTo>
                    <a:pt x="177800" y="88900"/>
                  </a:lnTo>
                  <a:lnTo>
                    <a:pt x="190500" y="127000"/>
                  </a:lnTo>
                  <a:lnTo>
                    <a:pt x="203200" y="177800"/>
                  </a:lnTo>
                  <a:lnTo>
                    <a:pt x="203200" y="228600"/>
                  </a:lnTo>
                  <a:lnTo>
                    <a:pt x="177800" y="266700"/>
                  </a:lnTo>
                  <a:lnTo>
                    <a:pt x="127000" y="292100"/>
                  </a:lnTo>
                  <a:lnTo>
                    <a:pt x="50800" y="30480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35100" y="4457700"/>
              <a:ext cx="342901" cy="406401"/>
            </a:xfrm>
            <a:custGeom>
              <a:avLst/>
              <a:gdLst/>
              <a:ahLst/>
              <a:cxnLst/>
              <a:rect l="0" t="0" r="0" b="0"/>
              <a:pathLst>
                <a:path w="342901" h="406401">
                  <a:moveTo>
                    <a:pt x="190500" y="76200"/>
                  </a:moveTo>
                  <a:lnTo>
                    <a:pt x="203200" y="50800"/>
                  </a:lnTo>
                  <a:lnTo>
                    <a:pt x="215900" y="38100"/>
                  </a:lnTo>
                  <a:lnTo>
                    <a:pt x="228600" y="25400"/>
                  </a:lnTo>
                  <a:lnTo>
                    <a:pt x="241300" y="12700"/>
                  </a:lnTo>
                  <a:lnTo>
                    <a:pt x="228600" y="12700"/>
                  </a:lnTo>
                  <a:lnTo>
                    <a:pt x="254000" y="0"/>
                  </a:lnTo>
                  <a:lnTo>
                    <a:pt x="241300" y="12700"/>
                  </a:lnTo>
                  <a:lnTo>
                    <a:pt x="152400" y="38100"/>
                  </a:lnTo>
                  <a:lnTo>
                    <a:pt x="114300" y="63500"/>
                  </a:lnTo>
                  <a:lnTo>
                    <a:pt x="63500" y="88900"/>
                  </a:lnTo>
                  <a:lnTo>
                    <a:pt x="25400" y="114300"/>
                  </a:lnTo>
                  <a:lnTo>
                    <a:pt x="0" y="139700"/>
                  </a:lnTo>
                  <a:lnTo>
                    <a:pt x="0" y="177800"/>
                  </a:lnTo>
                  <a:lnTo>
                    <a:pt x="25400" y="215900"/>
                  </a:lnTo>
                  <a:lnTo>
                    <a:pt x="63500" y="266700"/>
                  </a:lnTo>
                  <a:lnTo>
                    <a:pt x="139700" y="317500"/>
                  </a:lnTo>
                  <a:lnTo>
                    <a:pt x="203200" y="355600"/>
                  </a:lnTo>
                  <a:lnTo>
                    <a:pt x="266700" y="381000"/>
                  </a:lnTo>
                  <a:lnTo>
                    <a:pt x="330200" y="393700"/>
                  </a:lnTo>
                  <a:lnTo>
                    <a:pt x="342900" y="4064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33500" y="4330700"/>
              <a:ext cx="165101" cy="647701"/>
            </a:xfrm>
            <a:custGeom>
              <a:avLst/>
              <a:gdLst/>
              <a:ahLst/>
              <a:cxnLst/>
              <a:rect l="0" t="0" r="0" b="0"/>
              <a:pathLst>
                <a:path w="165101" h="647701">
                  <a:moveTo>
                    <a:pt x="152400" y="0"/>
                  </a:moveTo>
                  <a:lnTo>
                    <a:pt x="165100" y="38100"/>
                  </a:lnTo>
                  <a:lnTo>
                    <a:pt x="139700" y="88900"/>
                  </a:lnTo>
                  <a:lnTo>
                    <a:pt x="127000" y="165100"/>
                  </a:lnTo>
                  <a:lnTo>
                    <a:pt x="88900" y="266700"/>
                  </a:lnTo>
                  <a:lnTo>
                    <a:pt x="50800" y="406400"/>
                  </a:lnTo>
                  <a:lnTo>
                    <a:pt x="12700" y="558800"/>
                  </a:lnTo>
                  <a:lnTo>
                    <a:pt x="0" y="6477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226300" y="4610100"/>
              <a:ext cx="101601" cy="393701"/>
            </a:xfrm>
            <a:custGeom>
              <a:avLst/>
              <a:gdLst/>
              <a:ahLst/>
              <a:cxnLst/>
              <a:rect l="0" t="0" r="0" b="0"/>
              <a:pathLst>
                <a:path w="101601" h="393701">
                  <a:moveTo>
                    <a:pt x="0" y="0"/>
                  </a:moveTo>
                  <a:lnTo>
                    <a:pt x="50800" y="101600"/>
                  </a:lnTo>
                  <a:lnTo>
                    <a:pt x="76200" y="203200"/>
                  </a:lnTo>
                  <a:lnTo>
                    <a:pt x="88900" y="317500"/>
                  </a:lnTo>
                  <a:lnTo>
                    <a:pt x="101600" y="393700"/>
                  </a:lnTo>
                </a:path>
              </a:pathLst>
            </a:custGeom>
            <a:ln w="38100" cap="flat" cmpd="sng" algn="ctr">
              <a:solidFill>
                <a:srgbClr val="005E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0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amplitude?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 smtClean="0"/>
              <a:t>How tall a wave is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57600"/>
            <a:ext cx="5934840" cy="2133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19400" y="3657600"/>
            <a:ext cx="0" cy="10668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is frequency?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5400" dirty="0"/>
              <a:t>how many waves </a:t>
            </a:r>
            <a:r>
              <a:rPr lang="en-US" sz="5400" dirty="0" smtClean="0"/>
              <a:t>pass </a:t>
            </a:r>
            <a:r>
              <a:rPr lang="en-US" sz="5400" dirty="0"/>
              <a:t>a single point in one second (how often waves are occurring)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4431"/>
              </p:ext>
            </p:extLst>
          </p:nvPr>
        </p:nvGraphicFramePr>
        <p:xfrm>
          <a:off x="457200" y="3581400"/>
          <a:ext cx="6172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Bitmap Image" r:id="rId3" imgW="2476190" imgH="1809524" progId="PBrush">
                  <p:embed/>
                </p:oleObj>
              </mc:Choice>
              <mc:Fallback>
                <p:oleObj name="Bitmap Image" r:id="rId3" imgW="2476190" imgH="1809524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81400"/>
                        <a:ext cx="61722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866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Frequency?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3206" y="5257800"/>
            <a:ext cx="5713294" cy="1023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60812" y="4888468"/>
            <a:ext cx="3101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many passed in 1 second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58000" y="4043065"/>
            <a:ext cx="838200" cy="52893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81800" y="4195465"/>
            <a:ext cx="990600" cy="190053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43000" y="3352800"/>
            <a:ext cx="1066800" cy="6096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37012" y="5257800"/>
            <a:ext cx="1066800" cy="6096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91200" y="368629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6Htz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27059" y="560294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/>
              <a:t>H</a:t>
            </a:r>
            <a:r>
              <a:rPr lang="en-US" dirty="0" err="1" smtClean="0"/>
              <a:t>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6" grpId="0"/>
      <p:bldP spid="22" grpId="0" animBg="1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What are hertz?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 smtClean="0"/>
              <a:t>The unit used for frequency</a:t>
            </a:r>
            <a:endParaRPr lang="en-US" sz="5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Bernard MT Condensed" pitchFamily="18" charset="0"/>
              </a:rPr>
              <a:t>What is a node?</a:t>
            </a:r>
            <a:endParaRPr lang="en-US" sz="72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place on a wave where the medium is not moving up and down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57600"/>
            <a:ext cx="5934840" cy="2133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14800" y="4572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51760" y="4533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77840" y="4533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rnard MT Condensed" pitchFamily="18" charset="0"/>
              </a:rPr>
              <a:t>What is an antinode?</a:t>
            </a:r>
            <a:endParaRPr lang="en-US" sz="60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place on a wave where the medium is </a:t>
            </a:r>
            <a:r>
              <a:rPr lang="en-US" sz="5400" dirty="0"/>
              <a:t>at its highest or lowest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57600"/>
            <a:ext cx="5934840" cy="2133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67000" y="34671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47295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467</Words>
  <Application>Microsoft Office PowerPoint</Application>
  <PresentationFormat>On-screen Show (4:3)</PresentationFormat>
  <Paragraphs>63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Bernard MT Condensed</vt:lpstr>
      <vt:lpstr>Calibri</vt:lpstr>
      <vt:lpstr>Office Theme</vt:lpstr>
      <vt:lpstr>Bitmap Image</vt:lpstr>
      <vt:lpstr>Waves unit review</vt:lpstr>
      <vt:lpstr>What is a wave?</vt:lpstr>
      <vt:lpstr>What is a vibration?</vt:lpstr>
      <vt:lpstr>What is a wavelength?</vt:lpstr>
      <vt:lpstr>What is amplitude?</vt:lpstr>
      <vt:lpstr>What is frequency?</vt:lpstr>
      <vt:lpstr>What are hertz?</vt:lpstr>
      <vt:lpstr>What is a node?</vt:lpstr>
      <vt:lpstr>What is an antinode?</vt:lpstr>
      <vt:lpstr>What is a crest?</vt:lpstr>
      <vt:lpstr>What is a trough?</vt:lpstr>
      <vt:lpstr>What is the electromagnetic spectrum?</vt:lpstr>
      <vt:lpstr>PowerPoint Presentation</vt:lpstr>
      <vt:lpstr>PowerPoint Presentation</vt:lpstr>
      <vt:lpstr>What is reflection?</vt:lpstr>
      <vt:lpstr>Reflection </vt:lpstr>
      <vt:lpstr>Reflected waves allow bats to eat (echolocation)</vt:lpstr>
      <vt:lpstr>What is refraction?</vt:lpstr>
      <vt:lpstr>PowerPoint Presentation</vt:lpstr>
      <vt:lpstr>PowerPoint Presentation</vt:lpstr>
      <vt:lpstr>What is diffraction?</vt:lpstr>
      <vt:lpstr>Diffraction caused this ocean wave pattern</vt:lpstr>
      <vt:lpstr>What is constructive interference?</vt:lpstr>
      <vt:lpstr>What is destructive interference?</vt:lpstr>
      <vt:lpstr>What is absorption?</vt:lpstr>
      <vt:lpstr>What is a transverse wave?</vt:lpstr>
      <vt:lpstr>What is a longitudinal or compression wave?</vt:lpstr>
      <vt:lpstr>What is a medium?</vt:lpstr>
      <vt:lpstr>What is equilibrium?</vt:lpstr>
      <vt:lpstr>What are mechanical waves?</vt:lpstr>
      <vt:lpstr>What are  electromagnetic waves?</vt:lpstr>
      <vt:lpstr>What is echolocation ?</vt:lpstr>
      <vt:lpstr>What is a seismic wave ?</vt:lpstr>
    </vt:vector>
  </TitlesOfParts>
  <Company>Ithaca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Dailey</dc:creator>
  <cp:lastModifiedBy>Lisa Dailey</cp:lastModifiedBy>
  <cp:revision>51</cp:revision>
  <dcterms:created xsi:type="dcterms:W3CDTF">2013-01-16T18:11:31Z</dcterms:created>
  <dcterms:modified xsi:type="dcterms:W3CDTF">2018-10-05T16:55:59Z</dcterms:modified>
</cp:coreProperties>
</file>