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57" r:id="rId5"/>
    <p:sldId id="258" r:id="rId6"/>
    <p:sldId id="259" r:id="rId7"/>
    <p:sldId id="260" r:id="rId8"/>
    <p:sldId id="261" r:id="rId9"/>
    <p:sldId id="300" r:id="rId10"/>
    <p:sldId id="262" r:id="rId11"/>
    <p:sldId id="295" r:id="rId12"/>
    <p:sldId id="296" r:id="rId13"/>
    <p:sldId id="290" r:id="rId14"/>
    <p:sldId id="263" r:id="rId15"/>
    <p:sldId id="304" r:id="rId16"/>
    <p:sldId id="297" r:id="rId17"/>
    <p:sldId id="298" r:id="rId18"/>
    <p:sldId id="264" r:id="rId19"/>
    <p:sldId id="305" r:id="rId20"/>
    <p:sldId id="299" r:id="rId21"/>
    <p:sldId id="265" r:id="rId22"/>
    <p:sldId id="301" r:id="rId23"/>
    <p:sldId id="302" r:id="rId24"/>
    <p:sldId id="303" r:id="rId25"/>
    <p:sldId id="289" r:id="rId26"/>
    <p:sldId id="266" r:id="rId27"/>
    <p:sldId id="267" r:id="rId28"/>
    <p:sldId id="268" r:id="rId29"/>
    <p:sldId id="307" r:id="rId30"/>
    <p:sldId id="308" r:id="rId31"/>
    <p:sldId id="309" r:id="rId32"/>
    <p:sldId id="269" r:id="rId33"/>
    <p:sldId id="310" r:id="rId34"/>
    <p:sldId id="311" r:id="rId35"/>
    <p:sldId id="312" r:id="rId36"/>
    <p:sldId id="313" r:id="rId37"/>
    <p:sldId id="270" r:id="rId38"/>
    <p:sldId id="286" r:id="rId39"/>
    <p:sldId id="271" r:id="rId40"/>
    <p:sldId id="306" r:id="rId41"/>
    <p:sldId id="292" r:id="rId42"/>
    <p:sldId id="288" r:id="rId43"/>
    <p:sldId id="283" r:id="rId44"/>
    <p:sldId id="314" r:id="rId45"/>
    <p:sldId id="315" r:id="rId46"/>
    <p:sldId id="272" r:id="rId47"/>
    <p:sldId id="294" r:id="rId48"/>
    <p:sldId id="287" r:id="rId49"/>
    <p:sldId id="284" r:id="rId50"/>
    <p:sldId id="316" r:id="rId51"/>
    <p:sldId id="317" r:id="rId52"/>
    <p:sldId id="273" r:id="rId53"/>
    <p:sldId id="318" r:id="rId54"/>
    <p:sldId id="319" r:id="rId55"/>
    <p:sldId id="320" r:id="rId56"/>
    <p:sldId id="277" r:id="rId57"/>
    <p:sldId id="293" r:id="rId58"/>
    <p:sldId id="321" r:id="rId59"/>
    <p:sldId id="322" r:id="rId60"/>
    <p:sldId id="323" r:id="rId61"/>
    <p:sldId id="278" r:id="rId62"/>
    <p:sldId id="324" r:id="rId63"/>
    <p:sldId id="325" r:id="rId64"/>
    <p:sldId id="326" r:id="rId65"/>
    <p:sldId id="279" r:id="rId66"/>
    <p:sldId id="327" r:id="rId67"/>
    <p:sldId id="285" r:id="rId68"/>
    <p:sldId id="328" r:id="rId69"/>
    <p:sldId id="280" r:id="rId70"/>
    <p:sldId id="329" r:id="rId71"/>
    <p:sldId id="330" r:id="rId72"/>
    <p:sldId id="331" r:id="rId73"/>
    <p:sldId id="281" r:id="rId74"/>
    <p:sldId id="332" r:id="rId75"/>
    <p:sldId id="291" r:id="rId76"/>
    <p:sldId id="333" r:id="rId77"/>
    <p:sldId id="282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55" autoAdjust="0"/>
    <p:restoredTop sz="94660"/>
  </p:normalViewPr>
  <p:slideViewPr>
    <p:cSldViewPr>
      <p:cViewPr varScale="1">
        <p:scale>
          <a:sx n="56" d="100"/>
          <a:sy n="56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B1D1-6EE2-4A9F-A89D-B364548468D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92EC-2E1D-484F-B1C4-E47B884BE7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oiCwfD5P-nvXaM&amp;tbnid=uiv_tyN6OWFehM:&amp;ved=0CAUQjRw&amp;url=http%3A%2F%2Fwww.astrobio.net%2Fexclusive%2F3733%2Fskeletons-in-the-pre-cambrian-closet&amp;ei=cS4LUcLuLOqw0AHBs4DYBA&amp;bvm=bv.41867550,d.dmQ&amp;psig=AFQjCNGIWA4mi1wEx0Gs3xdzoYJLp-aUAQ&amp;ust=135977368025874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VM8ZJA3xAY9AlM&amp;tbnid=wW2g7rqNS2uRZM:&amp;ved=0CAUQjRw&amp;url=http%3A%2F%2Fpalaeos.com%2Fpaleozoic%2Fcambrian%2Fcambrian.htm&amp;ei=iC4LUamNIdS_0QGQ44DACA&amp;bvm=bv.41867550,d.dmQ&amp;psig=AFQjCNGIWA4mi1wEx0Gs3xdzoYJLp-aUAQ&amp;ust=135977368025874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9lnnUOJZZmeUNM&amp;tbnid=vh9PKvM_2CfbLM:&amp;ved=0CAUQjRw&amp;url=http%3A%2F%2Fwww.bbc.co.uk%2Fnature%2Fhistory_of_the_earth%2FCambrian&amp;ei=qC4LUd-sAbCC0QGHo4GAAQ&amp;bvm=bv.41867550,d.dmQ&amp;psig=AFQjCNGIWA4mi1wEx0Gs3xdzoYJLp-aUAQ&amp;ust=135977368025874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toptenz.net/wp-content/uploads/2010/02/hallucigenia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&amp;esrc=s&amp;frm=1&amp;source=images&amp;cd=&amp;cad=rja&amp;docid=B1VDe86oMzS4sM&amp;tbnid=12-k6zYEksjWSM:&amp;ved=0CAUQjRw&amp;url=http%3A%2F%2Fwww.ucmp.berkeley.edu%2Fordovician%2Fordovician.php&amp;ei=5y4LUa69Ce-F0QG8_IDQBQ&amp;bvm=bv.41867550,d.dmQ&amp;psig=AFQjCNEzcK2cW-xs2GWXLZxFhTDL2JupfA&amp;ust=135977379578130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Ph2fz6p3S1JB9M&amp;tbnid=fhfHVbA4tpa-7M:&amp;ved=0CAUQjRw&amp;url=http%3A%2F%2Fwww.paleoart.com%2Fstatic%2Ftrilobite_classification%2Frussian_trilobites_information.htm&amp;ei=CS8LUZm1HYaB0QHproCwDg&amp;bvm=bv.41867550,d.dmQ&amp;psig=AFQjCNEzcK2cW-xs2GWXLZxFhTDL2JupfA&amp;ust=135977379578130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ArvE8jk_r4NR9M&amp;tbnid=yLtLvhTJP6CpbM:&amp;ved=0CAUQjRw&amp;url=http%3A%2F%2Fwww.museum.state.il.us%2Fexhibits%2Fchanges%2Fhtmls%2Ftropical%2Funderwater_ordoviciansea.html&amp;ei=IS8LUcm1HIzV0gHs8oGoAw&amp;bvm=bv.41867550,d.dmQ&amp;psig=AFQjCNEzcK2cW-xs2GWXLZxFhTDL2JupfA&amp;ust=135977379578130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ERqgP-cWSNcf5M&amp;tbnid=kMsQ2CyxEC29jM:&amp;ved=0CAUQjRw&amp;url=http%3A%2F%2Feonsepochsetc.com%2FPaleozoic%2FSilurian%2Fsilur_home.html&amp;ei=Ui8LUbTUK4KR0QGDtYCIAg&amp;psig=AFQjCNEP42DDq9kuUyIAwVOcQQV2ZL8hJg&amp;ust=135977388872410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m/url?sa=i&amp;rct=j&amp;q=&amp;esrc=s&amp;frm=1&amp;source=images&amp;cd=&amp;cad=rja&amp;docid=ley-tgGmNb8eQM&amp;tbnid=z7GAIkRPcVR7iM:&amp;ved=0CAUQjRw&amp;url=http%3A%2F%2Fpalaeos.com%2Fpaleozoic%2Fsilurian%2Fsilurian.htm&amp;ei=hC8LUZOwMKjo0gGSuYHQCQ&amp;psig=AFQjCNHxd6F4G5vjALcN0u2akIoG2-rhbA&amp;ust=135977394342224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CKdIL28N4lLM1M&amp;tbnid=OFxF4-mp36VKsM:&amp;ved=0CAUQjRw&amp;url=http%3A%2F%2Fwww.karencarr.com%2Ftmpl1.php%3FCID%3D79&amp;ei=3TELUZaDMoy40QGg8IHICA&amp;bvm=bv.41867550,d.dmQ&amp;psig=AFQjCNEuzS1wKPYaG3J9GrLEIBZBtzFpDA&amp;ust=135977455108306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3aY91QsrLzLFaM&amp;tbnid=VECIVpOMK_NlaM:&amp;ved=0CAUQjRw&amp;url=http%3A%2F%2Fwww.pbs.org%2Fwgbh%2Fnova%2Flink%2Fhist_05.html&amp;ei=ADILUfrpIuPO0QHnnIGgCQ&amp;bvm=bv.41867550,d.dmQ&amp;psig=AFQjCNEuzS1wKPYaG3J9GrLEIBZBtzFpDA&amp;ust=135977455108306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docid=c3WyvUR3Yz_ngM&amp;tbnid=MIaRSsEznJP9bM:&amp;ved=0CAUQjRw&amp;url=http%3A%2F%2Fpalaeos.com%2Fpaleozoic%2Fdevonian%2Fdevonian2.htm&amp;ei=KDILUfqzNKW90QHAsoDoCg&amp;bvm=bv.41867550,d.dmQ&amp;psig=AFQjCNEuzS1wKPYaG3J9GrLEIBZBtzFpDA&amp;ust=135977455108306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toptenz.net/wp-content/uploads/2010/02/jaekelopterus1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4.bp.blogspot.com/_zZLEoFb-Hko/TJEi4-Sd-8I/AAAAAAAAAF0/k2X0L14POww/s1600/dunkleosteus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yZcl2Kqe6DGv4M&amp;tbnid=nmIrisIBz1C5uM:&amp;ved=0CAUQjRw&amp;url=http%3A%2F%2Fwww.bibleandscience.com%2Fhomeschool%2Fgeology.htm&amp;ei=PTYLUauIBsXN0AHo-oDQAw&amp;bvm=bv.41867550,d.dmQ&amp;psig=AFQjCNF_Y9d4AMOgTveEbnVFgB_IFOvFPQ&amp;ust=135977567319566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HH5tS79TT96AuM&amp;tbnid=pkjTfVba7tbMOM:&amp;ved=0CAUQjRw&amp;url=http%3A%2F%2Fforces.si.edu%2Fatmosphere%2F02_02_06.html&amp;ei=ajYLUbb7HPG-0QGwu4HwDQ&amp;bvm=bv.41867550,d.dmQ&amp;psig=AFQjCNF_Y9d4AMOgTveEbnVFgB_IFOvFPQ&amp;ust=135977567319566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DQkZC8XtCdnZNM&amp;tbnid=7xa2YYrmyt8YTM:&amp;ved=0CAUQjRw&amp;url=http%3A%2F%2Fscience.nationalgeographic.com%2Fscience%2Fphotos%2Fcarboniferous-period%2F&amp;ei=yDYLUaC_CpCE0QHDgYGICw&amp;bvm=bv.41867550,d.dmQ&amp;psig=AFQjCNHNebffw71G1EUmf7ZPQPZMM5A4KA&amp;ust=135977580697172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OZ75mI9-KG1mFM&amp;tbnid=khzG7YmaauG2iM:&amp;ved=0CAUQjRw&amp;url=http%3A%2F%2Fwww.thefossilforum.com%2Findex.php%2Ftopic%2F8670-fossil-spiders%2Fpage__st__20&amp;ei=8zcLUY6EIsqG0QHj4oHQCw&amp;bvm=bv.41867550,d.dmQ&amp;psig=AFQjCNH-zoSrDHABzqBlHXYrDPtJq_Aidg&amp;ust=135977595063584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gZRA9gMFEPjTnM&amp;tbnid=vufnZSf_T-4wkM:&amp;ved=0CAUQjRw&amp;url=http%3A%2F%2Fpalaeos.com%2Fpaleozoic%2Fpermian%2Fpermian.htm&amp;ei=XDgLUc-1KuzK0AGIr4DYAQ&amp;bvm=bv.41867550,d.dmQ&amp;psig=AFQjCNG-78IcLpOvczxnP8sXGcLXT4EpXA&amp;ust=1359776208113403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&amp;esrc=s&amp;frm=1&amp;source=images&amp;cd=&amp;cad=rja&amp;docid=eUpXz6_nm9MbsM&amp;tbnid=HNaD9OnsHABrzM:&amp;ved=0CAUQjRw&amp;url=http%3A%2F%2Fdinosaurs.about.com%2Fod%2FDinosaurs-by-State%2Ftp%2FThe-Dinosaurs-And-Prehistoric-Animals-Of-Oklahoma.htm&amp;ei=oTgLUbubEsng0gHbtYGoCA&amp;psig=AFQjCNG-78IcLpOvczxnP8sXGcLXT4EpXA&amp;ust=135977620811340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&amp;esrc=s&amp;frm=1&amp;source=images&amp;cd=&amp;cad=rja&amp;docid=KFeHga_zsDGxFM&amp;tbnid=uukmAjpUJpWBKM:&amp;ved=0CAUQjRw&amp;url=http%3A%2F%2Fpalaeos.com%2Fpaleozoic%2Fpermian%2Fcisuralian.html&amp;ei=vTgLUbj7KImq0AGNiYHgAw&amp;psig=AFQjCNG-78IcLpOvczxnP8sXGcLXT4EpXA&amp;ust=1359776208113403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toptenz.net/wp-content/uploads/2010/02/helicoprion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&amp;esrc=s&amp;frm=1&amp;source=images&amp;cd=&amp;cad=rja&amp;docid=Lgo2mR4VWSperM&amp;tbnid=UlReYo2XUJbQNM:&amp;ved=0CAUQjRw&amp;url=http%3A%2F%2Fwww.texas-geology.com%2FTexas%2520Triassic%2520Dinosaurs.html&amp;ei=MjkLUaSEBYuI0QHr5YDQCg&amp;bvm=bv.41867550,d.dmQ&amp;psig=AFQjCNG87wdQMAjMOg4ojjep_pMMuAcQWA&amp;ust=135977643001502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rct=j&amp;q=&amp;esrc=s&amp;frm=1&amp;source=images&amp;cd=&amp;cad=rja&amp;docid=ATDZEYsy42ixeM&amp;tbnid=yR0NaWHAnM84eM:&amp;ved=0CAUQjRw&amp;url=http%3A%2F%2Fstalio.deviantart.com%2Fart%2FLiopleurodon-Ferox-164823081&amp;ei=XjQLUfSaL-qN0QGjiYCACQ&amp;bvm=bv.41867550,d.dmQ&amp;psig=AFQjCNG1VD8lwNuz8p6BCgXOKDzGUWM4Cg&amp;ust=135977512882519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rfK-l4xt1GlKYM&amp;tbnid=N2qpu1FdaOemaM:&amp;ved=0CAUQjRw&amp;url=http%3A%2F%2Fedaphosaurus.com%2Fblog%2F%3Fp%3D499&amp;ei=JTQLUefOAui40AHbwoHIDw&amp;bvm=bv.41867550,d.dmQ&amp;psig=AFQjCNG1VD8lwNuz8p6BCgXOKDzGUWM4Cg&amp;ust=1359775128825191" TargetMode="External"/><Relationship Id="rId2" Type="http://schemas.openxmlformats.org/officeDocument/2006/relationships/hyperlink" Target="http://www.toptenz.net/top-10-terrifying-prehistoric-sea-monsters.php/image003-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toptenz.net/wp-content/uploads/2010/02/dimorphodon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toptenz.net/wp-content/uploads/2010/02/archaeopteryx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&amp;esrc=s&amp;frm=1&amp;source=images&amp;cd=&amp;cad=rja&amp;docid=hfY6P8xLLGJe4M&amp;tbnid=4CU8nzqUa5OMvM:&amp;ved=0CAUQjRw&amp;url=http%3A%2F%2Feonsepochsetc.com%2FMesozoic%2FTriassic%2Ftriassic_home.html&amp;ei=aTkLUZ-BNJKv0AGL4YDABw&amp;bvm=bv.41867550,d.dmQ&amp;psig=AFQjCNG87wdQMAjMOg4ojjep_pMMuAcQWA&amp;ust=1359776430015029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url?sa=i&amp;rct=j&amp;q=&amp;esrc=s&amp;frm=1&amp;source=images&amp;cd=&amp;cad=rja&amp;docid=0otzh-rHEfZbPM&amp;tbnid=nESHid74nYZZsM:&amp;ved=0CAUQjRw&amp;url=http%3A%2F%2Fwww.karencarr.com%2Ftmpl1.php%3FCID%3D391&amp;ei=pzkLUcfWMOHO0QGN5IC4AQ&amp;bvm=bv.41867550,d.dmQ&amp;psig=AFQjCNG87wdQMAjMOg4ojjep_pMMuAcQWA&amp;ust=1359776430015029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url?sa=i&amp;rct=j&amp;q=&amp;esrc=s&amp;frm=1&amp;source=images&amp;cd=&amp;cad=rja&amp;docid=hoEe4RlpvRc9HM&amp;tbnid=s5XnIAxY6JGxfM:&amp;ved=0CAUQjRw&amp;url=http%3A%2F%2Fkerembeyit.deviantart.com%2Fart%2FCretaceous-Sunset-104682319&amp;ei=yTkLUa6sDI2z0QH5ooDwDQ&amp;bvm=bv.41867550,d.dmQ&amp;psig=AFQjCNHRl2YqNZJ0C90Tbks2vMhzjKsk5w&amp;ust=1359776582948779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toptenz.net/top-10-terrifying-prehistoric-sea-monsters.php/image011-3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toptenz.net/wp-content/uploads/2010/02/quetzacoalt.jp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toptenz.net/wp-content/uploads/2010/02/elasmosaur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/url?sa=i&amp;rct=j&amp;q=&amp;esrc=s&amp;frm=1&amp;source=images&amp;cd=&amp;cad=rja&amp;docid=A-UQVlPKZusnkM&amp;tbnid=b3lKyZVvwjRz6M:&amp;ved=0CAUQjRw&amp;url=http%3A%2F%2Frareresources.blogspot.com%2F2010_12_01_archive.html&amp;ei=_zkLUeq4Gsa10AHgqICADg&amp;bvm=bv.41867550,d.dmQ&amp;psig=AFQjCNHRl2YqNZJ0C90Tbks2vMhzjKsk5w&amp;ust=1359776582948779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url?sa=i&amp;rct=j&amp;q=&amp;esrc=s&amp;frm=1&amp;source=images&amp;cd=&amp;cad=rja&amp;docid=WbV3iR7PE9ciJM&amp;tbnid=DMc4nJOY3ip46M:&amp;ved=0CAUQjRw&amp;url=http%3A%2F%2Fwww.eos.ubc.ca%2Fcourses%2FDist-Ed%2FEOSC116%2Feosc116-Lesson22.html&amp;ei=IjoLUdinF6Lh0gGp3YDoBQ&amp;bvm=bv.41867550,d.dmQ&amp;psig=AFQjCNHRl2YqNZJ0C90Tbks2vMhzjKsk5w&amp;ust=1359776582948779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/url?sa=i&amp;rct=j&amp;q=&amp;esrc=s&amp;frm=1&amp;source=images&amp;cd=&amp;cad=rja&amp;docid=R-SX8igDO8nC3M&amp;tbnid=NVo02mIWve7feM:&amp;ved=0CAUQjRw&amp;url=http%3A%2F%2Fresearch.amnh.org%2Fpaleontology%2Fperissodactyl%2Fconcepts%2Fdeep-time%2Fpaleocene&amp;ei=QzoLUfeCBqux0QGixYCQCA&amp;bvm=bv.41867550,d.dmQ&amp;psig=AFQjCNHp61O0ZVludiltnDs-G3UGcfjVww&amp;ust=1359776703431973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/url?sa=i&amp;rct=j&amp;q=&amp;esrc=s&amp;frm=1&amp;source=images&amp;cd=&amp;cad=rja&amp;docid=lRhTJ4xf-m2xDM&amp;tbnid=aIemvUpJSSzMXM:&amp;ved=0CAUQjRw&amp;url=http%3A%2F%2Fwww.dinosaurcollector.150m.com%2FPaleocene-Eocene.htm&amp;ei=YToLUe6-Fqm30gGO_oHACw&amp;bvm=bv.41867550,d.dmQ&amp;psig=AFQjCNHp61O0ZVludiltnDs-G3UGcfjVww&amp;ust=1359776703431973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/url?sa=i&amp;rct=j&amp;q=&amp;esrc=s&amp;frm=1&amp;source=images&amp;cd=&amp;cad=rja&amp;docid=ydWaW8nCpow9wM&amp;tbnid=l6JBx67Kk1Lq_M:&amp;ved=0CAUQjRw&amp;url=http%3A%2F%2Flamiapreistoria.blogspot.com%2F2009_12_29_archive.html&amp;ei=lDoLUaagBYHF0QGPloDoCw&amp;bvm=bv.41867550,d.dmQ&amp;psig=AFQjCNHp61O0ZVludiltnDs-G3UGcfjVww&amp;ust=1359776703431973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/url?sa=i&amp;rct=j&amp;q=&amp;esrc=s&amp;frm=1&amp;source=images&amp;cd=&amp;cad=rja&amp;docid=U9mcsaAkVXI7PM&amp;tbnid=lFH6kfBIxh9ZlM:&amp;ved=0CAUQjRw&amp;url=http%3A%2F%2Fwww.paleocene-mammals.de%2Fcondylarths.htm&amp;ei=sjoLUeqlOY7p0QHbnYFY&amp;bvm=bv.41867550,d.dmQ&amp;psig=AFQjCNHp61O0ZVludiltnDs-G3UGcfjVww&amp;ust=1359776703431973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url?sa=i&amp;source=images&amp;cd=&amp;cad=rja&amp;docid=aDsOpitK5XuprM&amp;tbnid=-sjqBXNXpAfGnM:&amp;ved=0CAgQjRwwAA&amp;url=http%3A%2F%2Fwww.bevpease.force9.co.uk%2Fp.Eocene-Animals.htm&amp;ei=1joLUce7Ieau0AGm-4CQDg&amp;psig=AFQjCNFxSFQBTxN6lNoDfb5kERcFenyN8w&amp;ust=1359776854591829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toptenz.net/top-10-terrifying-prehistoric-sea-monsters.php/image005-5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om/url?sa=i&amp;rct=j&amp;q=&amp;esrc=s&amp;frm=1&amp;source=images&amp;cd=&amp;cad=rja&amp;docid=qu0AKbJVxmff9M&amp;tbnid=aFuB9kx8cQvV2M:&amp;ved=0CAUQjRw&amp;url=http%3A%2F%2Fzburian.blogspot.com%2F2012%2F02%2Feocene-marsh-fauna.html&amp;ei=JDsLUaSrJYW10QG4moHwAw&amp;bvm=bv.41867550,d.dmQ&amp;psig=AFQjCNEPWqZq_Sk7-XLbf300pjsKUOf1_w&amp;ust=1359776913437109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/url?sa=i&amp;rct=j&amp;q=&amp;esrc=s&amp;frm=1&amp;source=images&amp;cd=&amp;cad=rja&amp;docid=Th7AneS0sRbaIM&amp;tbnid=tBFZrbUKkC3JmM:&amp;ved=0CAUQjRw&amp;url=http%3A%2F%2Fwww.learner.org%2Fcourses%2Fenvsci%2Funit%2Ftext.php%3Funit%3D12%26secNum%3D4&amp;ei=SjsLUdL4OaWH0QH934D4CQ&amp;bvm=bv.41867550,d.dmQ&amp;psig=AFQjCNEPWqZq_Sk7-XLbf300pjsKUOf1_w&amp;ust=135977691343710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/url?sa=i&amp;rct=j&amp;q=&amp;esrc=s&amp;frm=1&amp;source=images&amp;cd=&amp;cad=rja&amp;docid=tyWZWGnPUN0WbM&amp;tbnid=B9QTSaimHbSgjM:&amp;ved=0CAUQjRw&amp;url=http%3A%2F%2Fpalaeos.com%2Fcenozoic%2Feocene%2Feocene.htm&amp;ei=bDsLUdT3E-jl0QHhroDoCA&amp;bvm=bv.41867550,d.dmQ&amp;psig=AFQjCNEPWqZq_Sk7-XLbf300pjsKUOf1_w&amp;ust=1359776913437109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com/url?sa=i&amp;rct=j&amp;q=&amp;esrc=s&amp;frm=1&amp;source=images&amp;cd=&amp;cad=rja&amp;docid=C5GBbFccihNW8M&amp;tbnid=0t8CezcRrzZJgM:&amp;ved=0CAUQjRw&amp;url=http%3A%2F%2Fbirdaves.deviantart.com%2Fart%2FGiant-of-Oligocene-60926906&amp;ei=mzsLUemSDMTC0QGUnIGQCA&amp;bvm=bv.41867550,d.dmQ&amp;psig=AFQjCNH-jQ1wwU49bPgGqLZ8mZFQLH80Zg&amp;ust=1359777045706951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/url?sa=i&amp;rct=j&amp;q=&amp;esrc=s&amp;frm=1&amp;source=images&amp;cd=&amp;cad=rja&amp;docid=lJ4VSr4kq-GVEM&amp;tbnid=MHAMDonS1MtgZM:&amp;ved=0CAUQjRw&amp;url=http%3A%2F%2Fcdylke.blogspot.com%2F2012%2F03%2Fsqualodon-orca-of-oligocene-2012.html&amp;ei=PjwLUarPIsWA0AGd8YC4AQ&amp;psig=AFQjCNH-jQ1wwU49bPgGqLZ8mZFQLH80Zg&amp;ust=135977704570695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com/url?sa=i&amp;rct=j&amp;q=&amp;esrc=s&amp;frm=1&amp;source=images&amp;cd=&amp;cad=rja&amp;docid=LgUzVLKDJMWKFM&amp;tbnid=8zSCe6FmxG0VRM:&amp;ved=0CAUQjRw&amp;url=http%3A%2F%2Fferrebeekeeper.wordpress.com%2Ftag%2Foligocene%2F&amp;ei=ZzwLUaX1JLOt0AG_k4CQDg&amp;psig=AFQjCNH-jQ1wwU49bPgGqLZ8mZFQLH80Zg&amp;ust=1359777045706951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google.com/url?sa=i&amp;rct=j&amp;q=&amp;esrc=s&amp;frm=1&amp;source=images&amp;cd=&amp;cad=rja&amp;docid=0piU-hAXvgHpdM&amp;tbnid=qn2oNgeBAH0EtM:&amp;ved=0CAUQjRw&amp;url=http%3A%2F%2Fwww.science-art.com%2Fimage%2F%3Fid%3D144&amp;ei=mzwLUfbaDYuI0QHr5YDQCg&amp;psig=AFQjCNG4YQPFTBxRSCH5sEtpcrPTaGfs3w&amp;ust=1359777298144684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oogle.com/url?sa=i&amp;rct=j&amp;q=&amp;esrc=s&amp;frm=1&amp;source=images&amp;cd=&amp;cad=rja&amp;docid=yURXtdW7FoRczM&amp;tbnid=MQcEovrw-aw3-M:&amp;ved=0CAUQjRw&amp;url=http%3A%2F%2Fde.wikipedia.org%2Fwiki%2FDatei%3AJay_Matternes_Miocene.jpg&amp;ei=7TwLUb6XD-Wr0AHSrIGwAg&amp;psig=AFQjCNG4YQPFTBxRSCH5sEtpcrPTaGfs3w&amp;ust=1359777298144684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toptenz.net/wp-content/uploads/2010/02/deinotherium.jpg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/url?sa=i&amp;rct=j&amp;q=&amp;esrc=s&amp;frm=1&amp;source=images&amp;cd=&amp;cad=rja&amp;docid=6O1VJdZZ-eCTcM&amp;tbnid=um-MfaQWtdUm0M:&amp;ved=0CAUQjRw&amp;url=http%3A%2F%2Fresearch.amnh.org%2Fpaleontology%2Fperissodactyl%2Fconcepts%2Fdeep-time%2Fmiocene&amp;ei=Hj0LUdWUA-W80QGokoDQCA&amp;psig=AFQjCNG4YQPFTBxRSCH5sEtpcrPTaGfs3w&amp;ust=1359777298144684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google.com/url?sa=i&amp;rct=j&amp;q=&amp;esrc=s&amp;frm=1&amp;source=images&amp;cd=&amp;cad=rja&amp;docid=pt-ZvWXgct8pXM&amp;tbnid=7932Kr7Lrx4JIM:&amp;ved=0CAUQjRw&amp;url=http%3A%2F%2Fhoopermuseum.earthsci.carleton.ca%2Fevolution%2Fequidae%2Fpliocene.html&amp;ei=cD0LUca7Geu30gHF0YCIBQ&amp;bvm=bv.41867550,d.dmQ&amp;psig=AFQjCNFsjzPnmSx-atpasDwdONUDtBX7Ag&amp;ust=135977751242061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google.com/url?sa=i&amp;rct=j&amp;q=&amp;esrc=s&amp;frm=1&amp;source=images&amp;cd=&amp;cad=rja&amp;docid=VDrcjiRzFQ64yM&amp;tbnid=VvHBjBNl53tiYM:&amp;ved=0CAUQjRw&amp;url=http%3A%2F%2Fwww.sciencephoto.com%2Fmedia%2F112258%2Fview&amp;ei=uj0LUduhGtOp0AGg9oCoBQ&amp;bvm=bv.41867550,d.dmQ&amp;psig=AFQjCNEL6rihM8--nPRelvVeuQ2UdR0hmw&amp;ust=1359777580068395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google.com/url?sa=i&amp;rct=j&amp;q=&amp;esrc=s&amp;frm=1&amp;source=images&amp;cd=&amp;cad=rja&amp;docid=aTy914I-V_MAJM&amp;tbnid=KkuPelW9zvk_dM:&amp;ved=0CAUQjRw&amp;url=http%3A%2F%2Ffineartamerica.com%2Ffeatured%2Fpliocene-pleistocene-mural-1-julius-csotonyi.html&amp;ei=Ej4LUZCwB5DE0AHu0oBQ&amp;bvm=bv.41867550,d.dmQ&amp;psig=AFQjCNHPgpEj4etmPzOWSSYVaCApPSdEBA&amp;ust=1359777634505039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m/url?sa=i&amp;rct=j&amp;q=&amp;esrc=s&amp;frm=1&amp;source=images&amp;cd=&amp;cad=rja&amp;docid=mW0p3VUmvkpa3M&amp;tbnid=i6f9kCcmpdb1xM:&amp;ved=0CAUQjRw&amp;url=http%3A%2F%2Fwww.britannica.com%2FEBchecked%2Fmedia%2F95191%2FAmerican-mastodon-Mastodons-diversified-greatly-during-the-Pliocene-Epoch&amp;ei=Nz4LUaD-Aee90QGR9oCoDQ&amp;bvm=bv.41867550,d.dmQ&amp;psig=AFQjCNHPgpEj4etmPzOWSSYVaCApPSdEBA&amp;ust=1359777634505039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google.com/url?sa=i&amp;rct=j&amp;q=&amp;esrc=s&amp;frm=1&amp;source=images&amp;cd=&amp;cad=rja&amp;docid=2c0ZVrAAmF3pxM&amp;tbnid=5YsYeFn6NpGTmM:&amp;ved=0CAUQjRw&amp;url=http%3A%2F%2Fskywalker.cochise.edu%2Fwellerr%2Fstudents%2Fsabercat%2Fproject.htm&amp;ei=Wz4LUdX-M-be0QGew4GYBw&amp;bvm=bv.41867550,d.dmQ&amp;psig=AFQjCNFxmKVvUYMUNsOon4EXjjgv6Jfe1A&amp;ust=1359777753487719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hyperlink" Target="http://www.google.com/url?sa=i&amp;rct=j&amp;q=&amp;esrc=s&amp;frm=1&amp;source=images&amp;cd=&amp;cad=rja&amp;docid=4q-bhPJ9jE8GGM&amp;tbnid=7OhU7G_fEfXHLM:&amp;ved=0CAUQjRw&amp;url=http%3A%2F%2Fwww.atmos.washington.edu%2F2001Q2%2F211%2FgroupC%2Fbiosphere.html&amp;ei=1j4LUeGLAcnf0QG5q4HIAg&amp;bvm=bv.41867550,d.dmQ&amp;psig=AFQjCNFxmKVvUYMUNsOon4EXjjgv6Jfe1A&amp;ust=1359777753487719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toptenz.net/top-10-terrifying-prehistoric-sea-monsters.php/image002-6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google.com/url?sa=i&amp;rct=j&amp;q=&amp;esrc=s&amp;frm=1&amp;source=images&amp;cd=&amp;cad=rja&amp;docid=x_Kcke3JSov9IM&amp;tbnid=532R1DH6WDceZM:&amp;ved=0CAUQjRw&amp;url=http%3A%2F%2Fhominid.renecanales.com%2FHominids%2FHomoHabilis.htm&amp;ei=3z8LUZGgNrGx0AH6p4DIAg&amp;bvm=bv.41867550,d.dmQ&amp;psig=AFQjCNG42wgyp3ujI9dwy7ykfO97sjfVbA&amp;ust=1359778126092061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www.google.com/url?sa=i&amp;rct=j&amp;q=&amp;esrc=s&amp;frm=1&amp;source=images&amp;cd=&amp;cad=rja&amp;docid=yeLgc5vjUBjjaM&amp;tbnid=rIhK6wAdt-lQlM:&amp;ved=0CAUQjRw&amp;url=http%3A%2F%2Ftyrannotitan333.deviantart.com%2Fart%2F50-Holocene-Animal-Meme-309087784&amp;ei=xUALUb3QCsjL0AHIyIC4Cg&amp;bvm=bv.41867550,d.dmQ&amp;psig=AFQjCNHEm3B_cF9BGJd2OjvwtPk-caPkeg&amp;ust=135977836986882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83fh2xrYrZSk4M&amp;tbnid=rlEl8KcX7hbDoM:&amp;ved=0CAUQjRw&amp;url=http%3A%2F%2Fwww.geol.umd.edu%2F~jmerck%2Feltsite%2Flectures%2Ffossils.html&amp;ei=-TALUZL3Jen-0gG0r4CQBg&amp;bvm=bv.41867550,d.dmQ&amp;psig=AFQjCNFv_wcjMWadq4HhjIsiPkxctwSOzA&amp;ust=135977431746296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 pitchFamily="34" charset="0"/>
              </a:rPr>
              <a:t>Geologic time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Plant and Animal life throughout Earth’s history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PALEOZOIC-Cambrian</a:t>
            </a:r>
            <a:endParaRPr lang="en-US" dirty="0"/>
          </a:p>
        </p:txBody>
      </p:sp>
      <p:pic>
        <p:nvPicPr>
          <p:cNvPr id="29698" name="Picture 2" descr="http://astrobio.net/albums/origins/ag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06206"/>
            <a:ext cx="7543800" cy="5551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 descr="http://palaeos.com/paleozoic/cambrian/images/Burges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93891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ichef.bbci.co.uk/naturelibrary/images/ic/credit/640x395/c/ca/cambrian/cambrian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11" y="1066800"/>
            <a:ext cx="865716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Hallucigenia</a:t>
            </a:r>
            <a:endParaRPr lang="en-US" dirty="0"/>
          </a:p>
        </p:txBody>
      </p:sp>
      <p:pic>
        <p:nvPicPr>
          <p:cNvPr id="48130" name="Picture 2" descr="http://www.toptenz.net/wp-content/uploads/2010/02/hallucigen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6629400" cy="530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PALEOZOIC-</a:t>
            </a:r>
            <a:r>
              <a:rPr lang="en-US" dirty="0" err="1" smtClean="0"/>
              <a:t>ordivician</a:t>
            </a:r>
            <a:endParaRPr lang="en-US" dirty="0"/>
          </a:p>
        </p:txBody>
      </p:sp>
      <p:pic>
        <p:nvPicPr>
          <p:cNvPr id="28674" name="Picture 2" descr="http://www.ucmp.berkeley.edu/ordovician/ordovicse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89" y="1235377"/>
            <a:ext cx="8726911" cy="5394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Illustration of Ordovician Marin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0"/>
            <a:ext cx="75058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paleoart.com/static/trilobite_classification/ordovician%20sea%20with%20fossi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3884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www.museum.state.il.us/exhibits/changes/images/tropical/underwater_il/ordov_pngs/ordovician_ca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6934200" cy="6271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PALEOZOIC--</a:t>
            </a:r>
            <a:r>
              <a:rPr lang="en-US" dirty="0" err="1" smtClean="0"/>
              <a:t>silurian</a:t>
            </a:r>
            <a:endParaRPr lang="en-US" dirty="0"/>
          </a:p>
        </p:txBody>
      </p:sp>
      <p:pic>
        <p:nvPicPr>
          <p:cNvPr id="27650" name="Picture 2" descr="http://eonsepochsetc.com/Paleozoic/Silurian/Images/Siluri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76210"/>
            <a:ext cx="8153400" cy="5581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Silurian marine environ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0" y="0"/>
            <a:ext cx="87333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59040" y="-774558"/>
            <a:ext cx="6327019" cy="848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palaeos.com/paleozoic/silurian/images/SaaremaaFishe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66" y="533400"/>
            <a:ext cx="8970034" cy="5811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PALEOZOIC--</a:t>
            </a:r>
            <a:r>
              <a:rPr lang="en-US" dirty="0" err="1" smtClean="0"/>
              <a:t>devonian</a:t>
            </a:r>
            <a:endParaRPr lang="en-US" dirty="0"/>
          </a:p>
        </p:txBody>
      </p:sp>
      <p:sp>
        <p:nvSpPr>
          <p:cNvPr id="26626" name="AutoShape 2" descr="data:image/jpeg;base64,/9j/4AAQSkZJRgABAQAAAQABAAD/2wCEAAkGBhQSERUUExQWFRUWGBcaGBgYGB8aHRoYGhoaIBgdGhobHSYfGxsjHRwcHy8gIycpLCwsHB4xNTAqNSYrLCkBCQoKDgwOGg8PGiwkHyQsLCwsLCwsLCwsLCwsLCwsLCwsLCwtLCwsLCwsLCwsLCwsLCwsLCwsLCwsLCwsLCwsLP/AABEIANUA7QMBIgACEQEDEQH/xAAbAAACAwEBAQAAAAAAAAAAAAAEBQIDBgABB//EAEEQAAIBAgQEBAMFBgUEAQUAAAECEQMhAAQSMQUiQVEGE2FxMoGRFEKhscEjUmLR8PEHM3KC4RWSosLSFiRDU2P/xAAZAQADAQEBAAAAAAAAAAAAAAABAgMABAX/xAApEQACAgEEAQIGAwEAAAAAAAAAAQIRIQMSMUFRE2EEIjJxgbFCUqEU/9oADAMBAAIRAxEAPwD6ctJtIhemLFpN2P4YY0qXKPYYsFPF4zwc7QvXKt/RxNcocMCuFvG69WmqmkofmUMkgOV1DV5eohS0TykiZEG0HPUYNtkM4wpU2qOQqIpZiegFzgPh/Hlq1FpqkMVDOHKqy6hIGm5Z4gkCygiTNsZetxUGnmcvUNbyhUqVCtQsKooJRR2py8sAahChuxME74Cqu9OgKAYrTeoGqDQzOPMjRRPMHqsb1CGOoJAaZgyeqx1po+oCnjwL6YS+GuK66flknXTgMriHAIldQ0qLjsNI2BMTg4cQBJCkNpMNBnSeoI3B98OpWK4sLfLz6Yh9nHQ/ridKuG64jVrAXmI67/hg2zUc2V9cRCDb88XmopEg4Fq1IONbCkXpWj29IxeuaHXC/wA8Cb4rqVHtpxtqYU2hic5eNh+eKsxnlAMkHtgEZd2aDeOuq0YvTha9TNvnM41RRtzPaWYGmdjOCMtWDA22xTSysCC0/IfpglSAIjBdCWWIBiLZ1FMEwfXERM2NrYm04SvIyk0QOfXFL8THTF/yxWMuOwwy2gbYE3FJ6fhjz7efXBhyy9hj3yx2GHtCtAKZqdpxZDH7pwaF7Y98zvgb/CNQIKbdiMSNJu2Cg+O14G5goANBp2xzLGC327YCr0wd74LdoKWS5eIKAAATYfliT5/sCcK8vWMiAIx7xKkK1M0mJUPYldJMdRzKwAI9J9sDakh2dx7xQuXy7VWmykiAWkwSByiwMbmB64y/ibxIUaizmmlSi9FiWnSVqofMYLILIjQ3+xcJ63EadB/slV1rU6QqIS0qugmm1NajKraeZirWjkUGJxbkPDv/AFDLvVepo/Z06CDXYrRPMz6d5F9ItME9MQcrwkUUUsnZTiFCpWNfM1Gdh9pDKwIMCrTbLp5ZAZxeQp62i0AjiWUqU2WvOmvU8141SVM00p0h907qD0LAnoITcQo1KVdFYDW1SnUV6S6y4NPy5TVAkmCNRMF2NxvZR4npzC06uun5NShpRmkqoZjULGIcmQSwsYUiYwj4yNXg1fFKrjKqEqIK8hdQdEDVACrAkkAxcRcg6bWwnHEnTMOURpeo71VIJZEprTNRSFnZ3aD1AtMjHnAs4ko9cEUGQ0AzryOS7sZmYVgYkwCR6DC3K8SNEfs2dsxWRDZfMcUuaGCki4RFJ7moD93DOXYEj6XkqisqvTYFWAIZTuLQcX1NrRHXC3wvmKf2SkVBgpIkhoBvusAi9jAsNhthqtamN9sWTtCMggt6YktPUZJjE3zNMiwjFT5lRg2AuplQSvzBP6YqzDg2E27dsC5vjKU1LMYF/wAie3YHFVLjdJ20rUUm+20DTeduoHr9cKmg0F060e+LFzQHvgT7QJsZx75o3nD2HaHfb/TETmpOAWreuPTV9YxkBxGYz4HTE1zc7DCU5od8VVM8FiSB0F+sbD13wtIO00DVziC1fXCUcR1CzWx59rwUbaPzUA648+0jvhKmZ7nFi5gY1Aoa/aV/oYiKwwCmZttj37SO2DQA/wA4Yg1YdDgVa04lqtgpIVlr1Ld8Qj1xWXO2J9sZ8CiWtnFoUVeoYAVJ9LAX7AE3xlK/iSsH1aoK1NGmeVC2tV1CDflDewO4bl1PivKp9gVnDNypAQxcr2sGG9rTJEgE4+frlqiZgUXR0qsS0QQQAhUsp52ghIlSwveywOeeo3g64wQ/y3humWWrQdcw1Mo+l7BuUBpuYdmBqSbBmvvOJnh9KrWqUk10i6FlU8r0qgGl4HVWBUQJUgGOhDPw1xzL06PwFC3mO51M8MpXVIN1ZtUhT0G7b4IzPFKNdlgNrBpmkyxP7QWKnqLmVO4ixkYSw15MvxDO1a9Sgx00SjU1VomTUpllaGtZlA03upv2Cy+U+1LVr12XzkUxTsA32f42Zf3WJsNr9cOs9kGEvU05ijoqr5lEQ6AuCW0yZCshMg2vYCcJ7MtNBH2qrXdRUBMBTKuY2Km7G11HthN18juC5QNwvz6tD7LTSp5MguVUQEsNClmF2jWe+qI3JZeH+EU69SVauqqQ2mqRqLgGHVwbHmWQRcFe+Dcz4pFJqVOlT/YKwAYE6mWIBb2cjUSeYkGbwZcI8QIXVWfTTVgqwwIMWXUANUT6C2mbRhk1asm1zRqMvlVpoEpoFVdgLAentj11MYtGdphWbUNKiSZ2EA3HSxm+Mjxbx2IYUus6Gt03sRAkyBcnaQNSz0b0kRSbZrNJt/PAPE3ZabtOkqrGSCQCBawub9MB/wD1cgy7ViOVTAAuxOkEDtN/wnDIcRB8qx/agEEbCVm5i1pPywHJNDJUz58+ed31aPiqJqUk8pDNq0hjDrJYGLAhZALQbOGcMaqyxzjy1KrrCciqBImTp1F0UkdCfuiXPifgVFMtUq5dilWmPMTn1f5ckhQZgEarjreTeW3COC0MulNxqJ0rfeSyqDsOsAQbWUDbEFF9jt+AzL5EqqgzIAmbmY7gR9BglckcWJXUsQN1Nx2xepkYumLYOMnjnymCjbEWfBsAL9kt2xnPFWY8rQQ2xDlZjUBJHykQSJ3iL41qke2Pn3iVec0+YEsV1OWNMq2kyP3CCgGraJnVE4lqyqIY5ZRluNstR2QqdTMdBVlJYuQLXMhRfVtb4og7LhWaFXlmXCy0KVF9hBJhusSe/UYwlBSddS1QeYS5K6mE0ULVRJsEkfEdIPaMbjwpw8U6ZaGBY316ZMGZ1KBqkn4jvHUQTPTlK6HlVDj7BfpiVPI98EapGPaeOpM52yC5C24x32PfbBFPHpOCmK2UJlsXJQx7OLFvgWDkqOWGBqiYOK4GzAvjWaieStRST9xJ/wC0Y+VeMqOnPVCxQlkVlMaTysLK0wXKG87zsJGPpWazMZdQFaWQCyFrab2tJgG2Pm+ZzJrZkLoVyaZEmwck0FJAI22s0WZjYjHLJ2d6VCLK56WZdaAliNTADQl2Owk1G25YI0kbTLLJh6dOlUDcys6SSSzBBTZYPRWpFUUHqd4ewOW4OQ5QI2pa2idBBD/dBgwW1BTp6BSbyuH2W8KKi5arVbyg9JyFMfEqqUPUSdUiet4m2FNYzynESmQADMWUEAqsKQqsBDGVdSRMrK2jlEHGH4VUFXNOwXlACU1MmJZZAOoAMdtR7nvI3HB+DValQ0wzaFIcvrIYo8gCQQJIUiyiNLdxhb4L4IpTMozhCtSCxE7MReSLWH/GMzCNTSlxDagSoaNRgAWg/DAF4I+Ix0Bjk65an8IXTSTlAkDUpuZFgQCSZMFjF2lXC5ClrRq9QlzV59JAGnyVYdNtQgnrGJ8NWk+XSmGYassgZhb4WqEXJjTqYfljAp0McjnyMu5YaQ1xdkYp8IKGQBATpJie0Yx2eoIKpFOQssSQIYozL3EAjmE/CbEbyS8jwt3RC1Y3qaPdQBvBGkcqxaDa/Zvw/J1UqNRdwV+yuCD+6QYUEkyQZ2jaepwAV2YzM03Ss1IkhDTVgsyPg0g+5UfQxjULmK3lUVCvqKLUVpgKgp6SRc9bi1iRsDGE/idpzykn4svQP/gf5Y2vBOIU1o5TU4A+zuhtcNNKNx/CfTDtqhayZfO57MVP2ar+zNN1UAyFUUtTDVtOlQ0TIvtIGNlVzD/ZqJVi0U6bwEBiACoJ6G0D2M2wjyiUqdSsATC162kfwNl6gO25sB/fGg8Ncep+RQpMeYUlG3UCL/ScDcvJmmEcJzDOdeghXJM2HeIG5AiJm5uLRhyjDvjNZTj6rlUC3dEpqZFpAg363GK6/iyGGgBlAGqIJk9r/hg+ol2Ha2alquIyMZ7NeJAHVVAYSdR7R27/AN8XL4po6kXUQXsLdTHb5YK1E2ZwY7AxXUoK6lTBVgQR0IIgg+mIDOIfvDCbjPiTyY0gG8STYk7D64dypZE2kvDvB6dLN54IAuo0TAEKAyEkKOgJkkfyxpEpTjJcN48ozlfUD+0p0doswEHr3OHbeIAvQD3I/lgRdhcRytHHBMIK3inSJtHv1+mB08YTFlk7c3fDWScWaymLY7RjJr407hRF/jAtMf8AGLU8aISRa28GYwU2hdpqAuOVPXCCj4spkEyYE3gxbfE18YUrjmJG9gI+rYNm2mgG2Bq/TCRvGS9Et31D5bYiviXzNlH1B3/tgm2tiir4sdVEPVAj9xBsPn2xlcvmkGaNWXWPNdtgYZkIPpzEH/b6Y1NbJsQqygJAiGI3HWLdOuE1fg2moFEAMShuSArJqvIkCVA9/c449z7PRaXQJR44Bq0s7TmalQjXE3swOqJgb/ji/OZ0lKSt5jRIjWY0lCLc3t77YoOUFF3Visq4CwCeWAdRk9CWOC6/BUr01CVFtc2vp+8IUfOPbCubAkiK8eZY0GoAAgJFQ/d1WJEwOY29++FGW4hoFaZ5qjSJ3kkmZ3M4YPwry6ahHp2VZAsdut/X8Thdw+m2qoOUNqeQ206gAJ6Ha+BeGaWGX5JfObUTIUhpIJ5dGmD9J9p9cX0UWnpGsyqCV6ANeDaxBPynA/DQyqf2iKBaItYMbGOyk/3we3AHEqawbV/ET+Yt74XeZAdVgiDy+aDIWSPU9el+nQYHTxC4IEsxCFTNyJ3Aud+9sBcbXy5XzAYI26ifz637++F/DsxDAyQfTf5WxRSfIjot4hmteZS8xRpKbgxANpHbGg4S4NGnEjSrDa12HU9LfjjM5jPLUzOsWlQDAAvedres40/A8tSNBWYAnUwaV6az1A7fTDt/LbF7PXR2Zim7c1oI1aCokdoO2I0crWTmCwZ/dJ3jYTj2nUyzVTTEBgRfoQLNBNh7/wDGJkinTdwSGBMaah2k6SQLEaRPywja9je52XasvKWIHbR/Pp/zvgWpUCOSHiI+5sRO4PoYwVwvjQZCXBJ1REnqTNidvr27YF8SIAoNNSRc6gCZBAi8ARvYWiMC4pBt9FtSozH/ADCsgjYDl7R2wN9memdWuIIgz19fl64iNJUO2olSJUbapHMIt003Pb5shmqdWmOVJ5ZBMSTuNWw6flgqUbFbJcP4oywRUDSOrrYb7McV8RzrVT8Sja5Kbidj7d8STyKTnkR9gLjYn+LeF/vfC7iGbPmnTTpim6WgAFRFzcC4ucPvVYYPuVsXFQnzQIXcFYIAEDt0/DEKfE6zg/8A3Df6SRf8II/5x54ep6tWsALDyTFhpMbAxfr64u4fm0pB5ZHM25ZgSOrDb098TcmPgFNep96pI7GBt7dsWfbLdCf9bD/2wzynioVLU6VMvOxVQCO07A3HXDLNcdFMSaVMjTMhZMiZsFjoevbvg37gaE+QzJaxMD1dyLf6SThlluHUm3LX30lo/wDK5wFV8YNpJpCGKkgaABMmb9TaY/XFuV8Y1itwwYxYLMGB6jrPbAavl/4D8DpeH0RP+YYHcn8J9MefYqV/2VRojeTjPZjxPmGYQKkBp27wIiYj+Q+dw8UZrUOUxeOs3tPpthlpPywOS8IfHL0htl6nS6qR+uG+QoU9NkZSBBDC8Xj9cY+v/iBVQhTSQNG0yT/Rw34J4xqOhPlhoi5buJAshtfEtSG3hstpU+Rfm8159ZVIdRom7QGVQIKkbn4p7eu5I4nWyw0c4DGSxFo0xBk+69TI6YzSZSrCNRY1Gpli2jVbfdWiLEi3rv1szXCtbBq6mkTA1UwqqTaQV+6/SOvQdCHo+4dzHoZG/aAhmkdZGwIIIvESNpkCY6ueHcOoaQxUKeoAgTe4/OOnbGe4Jw18vUGmoDTAvKNN9x3md4iNI9g1zVRm0ky1yQoIkztYgSINgD8zhdrQ8c8hdTgFKo5Oo2EQBEbz+l8ZFOHhc3XoKSAHIUk7cgYX98Ns1n6lI7MFblKvJ/7QQbx01RthItY1c3VYAoWItckEUwPu+o6fQ4pDhg1E0X5rgbBwFUHTaQTJvMx+H9A4YCk9Mz5ZLRc3PTttbp+uJUvD9TSCKpXv8QnvfVM/LvhpRyRVQWqHvchh8iw1D64akToQpwxHUrUQkkydUiPY29t8dwrw9SpsSwU27C2/WZG+HeXpQJlnMnbT+MAd+vbFDvDc5jbci49b79cFI1GI8TZVEzahBA8ufc6n7/1bDnhjh8oqkkaWeexBMkenQ/IYUeK3BzSMskMpA+TsLfPDPw9QLZdu3mMD1/dj8/xxRpNCdkDlGZ9S1DOqbjePh7bbSN8E1OHuwVdWwA6z0npv0/vg6nl+wn12gH/VY/LHjcPPTWIP7qsDtOzWwlR8GplOT4PBO57g7Ta5H4++Pc9kiGJYlk20BYt7iZHy+k4JoVCraRTrETOqAFG87f19MSzjiGlYkbm3Q7nSOowkqYeBBXyGuRTlf4RzD9IwTw/g9SmkEMdVzIEelxPvj3VpqcrLYgkmfQ/CNK/D3/HDdeIKOaSdxpmOk/odzhccICa7Rnc7wxg0y4nYAA/y7k4oGV0LfVbqTF79JAHbfGmr11qCdwCCARcH5bGL74qpIWEqpMG80yDHoSd/W+GrBRbfBlBlaosHDBhtt8rSPxwNl+FVtUi/uY29NumNnmNLECHneBTEgdZmPr+OBazDlmi5vHPoXuY3J6dsDe0FxgI8rnjTAFRArTYxceggz63/ALmU88Kkk02qEdlJIF97YJTOHVshnpZrd5HY/rj3NcROy6QIO38v63+mWorqiTSXYsq8WfXApBYO0AGbWLRM/PD3w9xUsbgCIkT0OxHfCLP5iQbxEX7nqZBMRA79cdQ4wtOLqLgyBJEG8j2iN9h1BxeOq4PBCUVI+lAU2p6rTIj2Isdu+AamTVramPsRjO5LiVRzAt0F5A7bHsIm98GZcPq5KmszEQenqelsWl8VB4dix0pcok/AcuravJZmvB1T8Qv1xPLcYo0FFNaZXSB1UGwABbuYG+CWpW5gw+f6jb/jHtLJ0WktTYnv/RGIzWi+LOmL1V4HCcM0DkAQRaAFFx/MdMe1aGtYYKVgSCoM3vOoR0xXWr0FChCst8ICkkn/AFBhHTeMUrRzViGSJ+ElmP4oR+OIOSL7WHMIAFiPlA7f3wMwTRBRYMfFBHvMkRa2CqWdCyrgFwJIpo5J/wBuksPnbFdGo1Tm8oBLDUxKmfZhO9vU7E4W0wZQnzFSpVJRqgEkgQoAPtzG++4+WEdNBR4gwEAL5ft/lruQP0xr81lR01C8Rq3I7Sb2jv0xj83TC8ScMZEUi0/6F3n9cFdgb4NhmOKA3Rh2F1vMbwe5j5g9MJeJZ5tYEq45QVj12JMwdrfngLi9WlRgUTaRcGZvtaxvpMjfmwjz+YlNWo61JFmPW66W2MkNBG47XGJZbtPAHM1uValUCzCswJ5TE2263wg4jXXUVBGjSwHN10n1mZI9PpirhdRjNmK6QDHQWFMCREgGdzvhfxHN+XUYdVBmf4ZiQd9ot29MNud0CwHi9fVWp7bN8jrMi9+u+Hnh2lTqU31IWZXMc0QGAGxIETF4O2M/m6BFRNUEHVEdAY3/AAt64N4ZTIllfTB+Efen/cPwPa1pxe6jYFyaLKcGcG1WqoFrsGveLgCB8sXV8pVt+1Le6Wn1I37bYSZHjDhiZsTfpcTHQdI6/lOHlHOiqo1r0BM223n0kHfscT3PgbByPVO+lhb4SR26iQMIeMZ9g+ghgLgXsbt6x1N/TGgXitMFgCYAkQT3wBxHh1TMEPC7CAHG25BkfF+HQ4F5C1awI6fECRuL2EdDF9u4j67jF1fiGkrp7EmT943kz6W/mBcWpwHMeYpNMxMyLi56x6nrhy/hQuPjERBsbXsbqIiBA6AkSd8GksskosH4ZxAki21wqmN+g6k2/oCMaLzXP3mF/hE/QQJwp4fwoZZoKipebEA9dpHr3/PDg8bpIxl6a3tzSR7hZvPb0wLXRSKa5CXViAGpyDYmQIEbi04GzNBKsBwzMs6RY7xJhbEH5Yg/iWgf/wA6iNxzfquPV4lQPw5ikASC0kX/ABF7bn9MagsUU/D1ZmaCqqNtSxq3PQtEbH++AqvhirqJc8p6yNusy07frjQVeH16nNSqrUQCLOJ331Dl/LCXP0M4vxJVMdVaR/4E/wBdsPFV4E2rwJK3BiGgVKfWCX/lOLsr4eDQWr0B7VJP6Qf5Y9L1o5qVcj5lfxX8ZwHmcqZkhztaD/8AHfFUk+wJUPqGmkQBmFISJAUiYMxIkEExtG2DaniQiYiOhVBt7MCflq/ljJVMtpFpHoVII+pvitKpBs34YdQiZ+xrsv4t0iTS1t+9qIP0OoAQNgfpj2l4uuS2XZnMaiGAFtokyBfaT1xl6dfu8/7Af/b8sE5fiNOnOtQZ2JVl99zf5Tg7EDcz6NTyCKNXmCwvBNvof6t2xOoV0/eeDcBhI6ffIgYBzuWWmR5jpSBAAJAEiPe4Ht2xKhnaZBZagqgTsyz7ANAm/ft3xwbbPRc1XIZU4sFphaTikIMLKp7m0/M4U1/EOZWTKupEANU5ZB+ISmtibCLDtG+O4kleqORKiJY6mCTbYDSWO8GZ+RwmyuVRW5syjDVyqlQSdpgMbRGxjoAxxRQohLUiP+F8ThIak7MrE6aY8wwd41MIuSBYwJwlzbeZn2fTUSmyJDPTZYimAx5h0P5eoxfxGlXog8gam10qEyum0jlZlDTJBdgpGm5MgQevopUn8xW5wSQ41wVOotHVRBgAEAH1ONldCSqXYt4tSfzH8pWZQYDEhjB7svKGNzHUH2wsGaL6V+EmA1gCSAAbAEybj1M4b5gVBQ1EDQSASVk27gbfe5tj5cNYk4U088o07qZsViwBQCxMwIZgI39zDLjgi4+A/LcW8iiqKZJqMWJmeVqcWEhTpLbSObrY4TcSzTO5YrAFzfoT1IJE2A9xMC4Jwz2sqzCdwYQH4gwPNO+3Mbi8GAoFOZqKdoZNWpogFgGgCLSbMY6Age7JIFMHybl6idYWPoo9P6thkuXkAd2UQASbmDYeknY30+uF/BSvnaV2honcxtPyif7YbZynCK1wZMx8wT6WHXsJws/BimlmwaZJgAMO95g8x7QehN1v0wZl85GX3K7KOjMdMt9SRKzMdJIxnK7yNPXlJ7mQpsfl12+mD/O0UhrMwDCEgj1ZhOqbgbfM4RwQbDqNeRpAjblYQZMgC9psfb6YZZHiZoSGKn4d9ubqTHzt/IYzVLOhWI1BTGkMLjqJ1RMXBkD7t5MnF7ldeqSRNgCLzciZ6ajfrcbXCqDTNdGwPEnek5poocbSQROwJFjB74zufzXECCtQkj/+bUh9DMjFmXz5LzqaJFvc3jt8++5vjV0Mj5iwjUz3DKbficGOm+kij1F/JnzFclWVp8ie7VP2h/Em/t+OGuW4xUDCm9FYI+4gU2H8SRMCNie2NtU8OE2ZqMdwh+W+IP4QW4FQX3hYn8f0xX0pS5X+k/UiuzAVuIo7nmZFkaQ6qpI90A0sPxEWkYMooigv5yttYM0ESJnlPSbAfe3EX1Z8DiIimw/iC/nGAz4KzCsTSbyj0NI6D6bETiq+HZN6yMtmqqrUQgCkzJIKsUIIG5OqYO9z164Y5Dxe9JgjtrS3NILj15dx3BvvfDAeC6+pmKc2rVqnVJ7wQR1uLYccH8O5lW52p6e3lqDPeVC/r+uC/hnJUxlrpcBVPzHgqgYdzEEdxecFJTe8U1E7kEA/kcGrkWEdvT/jBPkDqMND4OKwwP4iTE1QVAQAv44hVyjkRyCdxcGfdZw6NNffHhpjqcVXw0EwPXmJvKcD7n4/yxQ0sebT6Tqb/wBcaAqB/fC/M1YPX5Yf/ngSetIW/bEE+eKUmNKq5gwADqEXA7XUdtyU2a8RjR5NCiIDEkaiwBJkzN4/CLYMPAUp0xVrsx2JpnSx1RYwxj6X98NKPB0q83mHyz8LEqBHZYgNBtJm8joccO7J1NOjHEOIisgVubTSIpgm1tZjb2jffEqTOCT94ASFphV0sLyygG209fTGnzvhal9xtTAlGGsIP90gmRtIE+uI1/D7aCZIKbiPNttZRc++/riilDsm1IS8GdgAyBmh2JGsyV3iNWjT7ye/fFPEuL1KnK6kmbH4Roa2lgLmwiZg9jhxmsjU0GmyICbz8M7QAh+GD1veDGA8wqAA+WxZVFmKwOxBUTuNx22MRie5XgqoXlizN5WiKEEgXuYgAmLAgAmYjrue+EzoV5Q0PeVAiCbG5sJG/TrhxnA0KpR+hnSQOhsTFgNhcYrzuQUHXSPMBzh2D7kjUYEyDvY7ybYCnWGZ6T5QudKqrBJEgAjSCPT03wFSpOoACsflYkb/AKdcaPPrCi7QQDpYsxUbFkDAHSZiDBHKSADgrLU0TLtWWorvKhl2Wnrb77BfhANyARsIvjepXQNoi4Llm83VEyPaNv6/q+jzOQFUFFk6i0xeAbg29ZGL6K1aa+YaQcb/ALJiYHXlKBrbkRiOX4tQZpWt94iNIBgCRuQwF977HaMQnJt2WjCPDEZ8IVL6XBPqp36nr+OBM5wyosKTYTDRKrNviFx8wDYDoMbBaovEuDs8SL9jcRiw5W4JXUAImRM/Ijb1xo6rXJV6Gm+zHUvD7l0SVEiQ94jf8du1sS4jlwhWKgLLAgqVM9iLlh+cn3xqajUaQfzAjKw5lA1ievLACm94/Pe7g+Yyit+wp0yxi5Gj5fDc/Xpinq3lojLRS4Zn8lk3pUzCbm51R137jc36YYU+O1gQNJZTblYsQQNpEH8O+GmZybg61+IgQtQ7d7LY9In0wmqcIzFRwx0IGidEzqHdRuR3B7Wtgb0xHAuqcTWNX3jAA8wSSWgAal27n0OG6gAWqlY6hlI+sD0374SU/Dx11G81madiAWYGdUqxW5BJkMDvacMRwHzAD5KrvJBNKZFzyOY9iJHWcZ6819LYFow7QVT4qur/AD9pnUAome7H9I2vg6j4gAYIayoTEB+UmdoMQZwBWzHDaMLmaFMOPuo2oxFjFoH+ojA7/wCI2TpyKGThQOvlp0/hD9tjF8PHW1GLLRgayhUZ7ag4N7GZuRO/vgjyXFgPxP5TjEp/ioG+DIE9LVOvaydowdl/8WUYQ+VqKfRwfkJAE/PqMdenr/3RzT0n/Fmpp5dyJkf174g1GpbufT9dh88Il8dZQytQ1qWocyvTI3BBujMQIiwAIiZw+4PxbLVFihVRukeYdU/6WOo7fie5m61YvgXa1yULRrMYAH0xRXNRTBE/PGnaidJ/HC9co5N9Gm0WM+smY9rDFLTFEJqtPwnFPkVHuAPmcPa+WI/dBvt2n2HSJ+eK6D72AP1w/QrYhpZfIUQYpqzfeMNUYzvM6jips9lCAhzLIikNpKRIBB0gMo0+wHpgrO6PMLBXkbArAk9iQB9DhXleL+caipTeUiSTomDB09CesTb548WXuerUX2dxDyK1VVTzZYtDE+WEBjUSZk2Aid8dU4HSlxQqsrodDFtTG3aGX5b7dcVtw1/KqVWDlYltShToJIJADEmAJ9b4F4ZwRqLeWrB6tV2I0k3VLl7nYj2NwOhxPbgNRT5D2o01ChgHYKFZjqpEhdyQGgb3sJ649Z6VUGAzEfeSoDN5+8vU3tOAq+TqJqNRWu6rAIglmgXBMySL/wAsSy2TTWSyMjX+IxF7QywCDBsTeNt8TcHyXXpkq/C0dQyCokSNLE3vcc3LsDaPnhFxBXptBV1BBKm9gbOAo+JTbbYxNiMPcs2q2nUPvc5Nva4B9Nu2AOKUplNBDEEGFNSk9oUgqS1KqFOnaDsZGDB5pm1MLAqrTUVoXkX4tQ8whrsWeCGVyAZ09IBxVmM0QwU6gFVhf9mVBMmwkJqtIuW7yoxRUzQ8x2GkFgQumadipH7NZhQZBKsebpYnBuVZnqqFVmYybHQFLTEypJKgkyIgdVAOLcYOJvJpfD3CKj5deeJO2nRpH3YEagO0gdTtGLW8OmjqIKhTJYiBPqWJt74OyJFJVD1qYXT8NMHSGJktrLFj6lt+/TF+fq0l081LcElnWQO41G/4YhJOzpjqNIzXEaKoRWVgynqjESOkhRt6/nhzQ4gAAyrTNlGoAs0HfmBEC299tjgVfEwZopio7j7tMqy+5cWUR6zi+lk62mpWqjVUKkJTUzTQekE62NrmI6Yyj2xZajYHm+I1GSWohkg2ZZDb3JPMp3tpPuMG8C8PJT/bsACyrCaiyLYE2kGQwMSYAMb3ws8LZZ6snylIpsyMSCA1u0xIJHoNvXGnatUUBRSA3jSRMR2Mfh/xh5OsE1K8inhfEXzTlVCnym0lgY1CSQ0XGkrYXudZ6DDrNcCpspDLM79ybde9sfMsrxerls67UVCrqZWQg/BTadPUglQb3ifps/EPi4UhTaiylWXVJvIKyoCyCTHMY25e+DKDvBlLyXVM3Sy5WkVM9/i0yeUsYm55Rvt9Ss8H8p1Q6HIIBiQDG4ucZrK8ZWrmXNRg4qIQgVuUJEgydjaI6G9jg/iHFGIC0XFM9X0CoYA+7cD3OJyai6fIybaMVmOC1gxJpu8mSQwGo9bkkk/KcLMwYkGmykk/HI9bzv7nse9tTX4LWZtb5xzTEkfs1Vj73IYC5v8ALAWc4W+YKD7ZUeZgRpHpawJj54rGce3+xafSEfDa2nzFFQLqGkte8EGLbTA+Q6yZsyuZqU30wQbbjb1Xv1vsbzgyr4Ce7JMgizarj05Y6z33x5V4FmEYK/l1BFgrmR8hEe5GG3weExHfYU/GDpAZFJHdVNtwbDf3nAVILWaFsdyfa5gD06ek98V1cu68hoCRMQ8/pGOArUtThAqOAupDMaZsYPW5/ngKFfSa7HmT8Q18v/l1nKixpuW7CbkiDPb9MNst431/HVen6M5AvvFQGF9zGMflsjUFLVWWqVMadKEzPWTb5D1M4HNdQ0Qy7TrUrv39weuKR3XyxcH0HL+JBSHKzjU2qDzKbASN5sALDEafjyohJADhjYkRt29MYJM0aLB6B0N1XelUHWV6Hfb8DfGz4VkvtdFalKNIJBUkSj21qeQDfYjcQesB1Nx7A4J9G+z+WlCKjASYEECSdrxMz09MKuDE63osxqLTRIqTpJctV1A6YuByn29xgniGYFenUpTGrlBIgAn4em2oASepHfCnIZoLmGKg66xTWCDyspCMASYJLlj6Q0ibYKSFyH8XzZpeXXX4EPl1UudVImCYP3lPf1HXGb4hxrLUVqtQtmCw0GWaV5WszSugqYIU7EYfcWy7ZdjUANWg4mrTgEqerqOoI+IbTe0k4xfGM1Rp1GNINIANF1cypCrKlW+Fb6TA3gXEacFI0fFj5oozUhyqkqylUZiCVDRzI5KkrcbEHeDVkM9CP5YqVZa9Yqx8xvvEKNlAgWPeLDCfhucYI91qoWQPSqmWrVGJiogM8vY7bm+mcNskkU1esV0EBMvQSDMmC2lbF2NiZte/dJcBRdnnQPT1iai6mUqjCYXUQpI+LTcruPlhJxHNUHc1CVpteR5r02JFrqqnXaLLB6Xw9zCUKRJ0uz9l9O8D1j8MVPxLLgyaQEDcqRYgTvEiO/8ALCKMlyFTRip0mabwsNsksVYHXy/EVA/fYWg2xy85ps1KodVuVtLO+ldIHYAFYsSe+NJxHhWXeg70641AakloHKdRSJA0tEQB0GB8lTy9PLUnZy800LoRqWbhCTHKVjSCDsI64ZtLIbtWEZArTy7Fafli0xzyfUghmi3W1/WPOFjzaQJSmGUIo1Uw2oKYYyxBJkenubxfxquai6YZARHOpSJiIJN+loO2FuXc0ZDZfVbmNL94dZkALHQidt8Tq8hUht/1byAAtE2MkHlAM/dMlfkB9cNeE8aFQy0UwdXK5KsYNiOhEb/8YSUuNhoRQyEgkXQrB2kaxf0xVVpJANTTTBmIpsAL90Y6jN5HvhPuUNwc8kNupsA2oMIiVJ6pOwBHpfATZ4a1SvUDOHJVQoT2gzdo6z8htjKZ7iJKsKL8rgajo+IgQSeWdt5mYGAsnXpoVVirG9wrFoJEheXcCbzhdlo2LHXjvgK1BTqKwJDECQJLMCVDQLjUum4+/vbGHfN1Uy6GmdL0w2qw1ABmWZiYjeehxsfFHEKYygdCwPmow1KyklGBO8dCOkW3xj8lS2YiBqfyxMWcAxJBkKQRBG5nFIt7ciTw8BL5xiWZQGqgpJ1BSNQBLgp1JY83wmbg2w1XP+YhqKCiyVY9Ay/ESgBImVuBAv6YzXFMkKNLSkBnkKBcjmOvnWJnoLiD3E4acNpnLUjRdBVKsHCNKEhxbULHZQ0T94DuMLOK22CLKwzfdrMbgDTJHyMgfL+2DOHZkoIZz+9ZRp3sIkKCY2Ek74C+3qYPkqIPT6QRMEbnv64585c6Rym3OxYibwHb8D0274TbeK/Q24f0fELw2oiBJ+FVIF7/AK+uLUqrUKtTKOxhiQLjuGg2PofpgClnqdYonKsQBYHYd2BJuO+Df+kEMNTg/eGlFJjuSYAGwvbEXBR6pjb2+SGezaLbyhfsbiI9b/PA+YrIFAUIesFRq79DPSdjho+QEbBt7tRPa16att8/cYry1Sipg01S8QD9IAAJv0InDRbSFpWDUuPLo0FTAjYlZM3GxMfScX5fjJc+WFADWgsSI9Qd+uJcSp82lUsbTqkH2mD/AFthHm8rVpEMUgG3xzH/AGkW+uHjNM2xplvG/DiQWVBTqM5AKGafeXU3W3VcUeEuK1Mu1ZUXWDonQdS6hqBIPWRAn0HbEOIZSo6BQ6Q06xJJAGnTEib3m3Qd8aPwrkKdOmVEgyCS0LPaBe38/pVany5YazwaUeGF1EUzpNQNrOpmFjYyQYKtBEHvbsmpU3GaDMYVWd6lMN8L0UYkG0cxYVAJiD0xDPeOySTTSpqWCssCqssz0DQwJU3NjIuBgfjXjCjmVVlVkrhYYmb0+ZWVTMEc2qdM+0Y7EQqQy8RZ3Rm7sy0lFPWy80NUkhoAmAi3gybRthG3DqdLM1mp51aarSWoradS1UYkspAMPEqLdJEb4hxTxjprtoh11U2hgSCFpFSGBA1AiZmSdXXGaPESGJ0Qx0MtXVzBxq1NP8RLE/nbGdGVh+RJr1x5tVqbLpWmVpkEIpjZTNgOkmbWgRrOF5fL0VTMVGd6zAmmjaS8km6KNpBETAAPTGGpcULGXQOFBZoZlLESSxN9JJMnTpJi8nDbhPiCnQVdNIefpA1k6ySeqi2knc3wlWZ8G24hwsVV1OukkCV69wraYLAHp3wBmMvl9LKwLOsKyU1lmJGqIFyNIkiYAF8Y/M8aqu16lRTqZeW2ykjbrPri/huSzKmV1oSAfikmRvYWHuZ2wX7CpeR1mOHOQwZKNFSv3m0ypgm/li46iQLG3XCyn4ppUaIWkq6xbSQWWRcOHDc14gESetsR4tTfQwrM7TYknln1gCcZvNeHC11mRPT/ANj/ADxNQfbKb49DCr4rzDfG7t1jVAn0gADrtGOpeIswZ52iZ/zDHzk4RV+DspIYGO2n9R7nEDklAkWsPf8Aq+G2o1mgHiGteSsb3P5kN+OAKnFKhkE2nYER9AcLxRG0D2AF+3phnwumlJtdWkXj4VNhPTV1j069cag2FcPylSoRyqOzSxNt4UDUY/hB641OT4QlILUJZzJ1BEsAovOojTF7OCT22wFS8eFJC0lSQJhUG20TygAen5YWv4yABAp0+YkBnVbAwNNhcQDaLyd+sZRkx0Ms8/murVUZKdSlXCksNLLofmKkyWgi1t9hEFDlauinSDSWCzt0JJBBF7WF+k9JwXX4+aqEMkGUugUAAWYEaRcgxhXmMxNJfUhvhAO0kCNhI/qBjJYSoWXJRxJCaSCzEOYLG2kyTbffrfBuXLPp5h0EnooIUR1gAzp7D0wE2W81NSEwu56gyBzA4u4FRd6gQCfiDgW5GBDkk/wknDtfKGJoqnBfKf8AaMgJsRqCtqm4BYgA+4jCjiTom1alVImVC6W27gaWF7EMemCeNZOpWCitmHLJyHkkACAHBJGvUBuxm2+FQ4EZhqgCA+k7xcTbvufniOmksyYsmlhB1astIcwvpnZheRMWjoAdsQTNB05iSfuwxgD929pHckfzT8SrvUqllCxaQT63Ik7fjgmplahpSNBKEE8wkI3cA7aotuCxsNQJqoKsgGOU4lVpRoqug9GP4jbDAeJq7WZ0cKd2QbbG4uMZ7hHC69UELoMGIZtMt2WfvQJi36YIy1IqWWoCCDpZLBrnYh8GUYsyY/r+IpQq6ITYqQWsJG1re8R9cRq8Xpqo109cbNvIHXaxMbGDhGM2aZgh9JWVknboSAZNuhH8sV183SCBQzL+8H2n0NvlN/zM/QTG3tDMeIaShop7iYaInpBi0+v64J4b4nyIB87XRa3wqWUj00GB9BjOrmCUI1qy9Buf9rRbtG28jA60R/BPWYH4EEfMYd6EXhoK1Gsm7q8DJMIhX/UYt1sbRimvwRk5DAD8y1CsqlT90mYAPcgC47W+jvkHnlFr9YP0GOPDp5WVYIgzLTtbqMd3pxXLOV67l0fJa+VZEcMrlwDqvtTFMKpExqUGV1Cd5wM+XTXoW4KLcExqgsNydwSB6jvfGy4rlVTUzB4Qmmynm/YuwJ8tyIIBgjUZWCOYQBnM5woVK1XyUsaZqtTJsAlRwSSbk7dZMm5OIyroqk6Fq0kJQTpAOlmMhYvqAULMdzvMg9yzz2bpJSc5SmfiUGoZsxJOnqdgRuOu8WqyhRcyrNTNVEGoalFNTTjlJDD4HYi5myrcTAM4lnQMscu5FNhUerBVhOqNBpxYrE3b0jBXAjuyHCuHsys7UWrpNyoiHCxp26Ag9vmIw7p8LSkhZKTZdyPiKwV+YO57T1HfFv8Ah/l6tWkUTN1VVD8KJAXr8RHWZif542/EeEGlliq1GdpnXVOsiQBabT29TO+GV1j9EZ8nyLiGREMdVSIUAvclm+ItqssqSbE73icJXUq1iBNoGoXM7A2Nvz2nGo4lkID6lXUKunWTLDTHxAzqk2sN7QcKVpM1NpU8rQdZkA9oAsdt/wCeItuyyaof8EyitQrACAFvylTJUkEqZBkDcHvjKcJIlCRYEbi0etsaHhHFKgy5Qjk6G55biJN4FxfvhJw9ixAKgDVcgRAFth8sO26QI9h/i4OQnlU10GdRVLz0kgWEfrjKCo8wdP1M4+sNxLJIhBc6liygySSBAIsTfacZ3iRpV6ihaJi9yyyYF9UWX5lvlhtWUPqsGlu+mjFqGIFgzE7Dt9LYZJ4aqVAPhWfnvHQkT0H0w9q5Opl5KKhC2kEcwbpH3rHcFoN42OFy8VIUJpapSS60yYNPuqsDqABvpfbcEHHI9ST+k6lHyJ63Dn1GkrFF2Ym94NgBHNvabT0xdVcIzU01FQCVW55RcWgXIEzHbBGVp0m+N2J+6G5I95DA/UbY0NSr5K6mdW1kHcXK7BmRQSNovsvpGNKdOg1gxmRqEVHVmKLBmTAneCSLTE4NHiFhCIAoJPMLtcaSLdD6+8jGjL5TNNpzCGZBUg7DsSDdSZO/X2htkeAUEqKaK8obWvKDF4kO0kLboYtOFc0+UCMbMpkczUZVSzLASZi2pitz2LNbsSOgjuJcIKEAJpiJgkjaZMC0/pjbcfyWtWFMU6SESzKAh9doBPobHrG+E+XyNIotNOWtq0tu8grYBlBRZH3gGJmIPWMdRN2iskJMvwZkhiVH8LXU9etv1vvgejWUVVYhZWzbTHoLg/LafcYb8b4f5Xlq4Z6dSAVZ1aCDYrUTSe4h1BEXnoG+bpUnqIJLBtKklYjYekDqTE27YdNvnP2JPiy7OnKs8rYqBy633IBNxysL2M9emIPm1ZSzENMBwLt/uYRfrJnrhNVUNIUsDE3Ivbb3xHL3J5TP0tHv6H6fR/TFUmxw3EgU8tV5QsXWWMGbkiYBM+nfpgfLUVZRqDEgX0gab7TJ6T037jrQKtQKpFkaZuL7X0zI+YviyhxYKsMZFuWIieoKmwJHSL7g4Di0sGT8lVTh6j4yEJiJUwbdwFWAPQ/rjypkQhjXRaRI1FgQP+3DjK11rAkZeVBudWqQAxIYsLGBIMRGKspl2edFOm0ROtFJWdhLDB3ySyNg1Df4j1v/ANVK3+q//liqr/iU6gqcvSIZTMFgDIvMkzM47HYvCcnyznjFAlHjFKpRqoMslNmUoWRiBDA/dIP0nCLgudfMFKJIHnmkjtpnlpKYECAQTcz13m89jsUj9Jbi/sbnxHR+x0lzVMs1RZ1GodepWiVAI001kaoRRBJiASDjM74oqZr/ADEQFA11UD4ZgC0gek9BjsdjXyTSsaeAvE7Uq1WjpkRrBmIK2IiOsjr0x9P8NcUOZXmWIAm83lh2t8OOx2Kx4JaiyZ/iVJaXFKGX0Ky5g1amojmRr2U9oSCD36dbct4VplszeA7sIj0EzM6pN+/rjsdjkklY7FPGchTy9LSijsCb7vH64xGVyqrqYfdBN7zeOu3448x2BqtpJewdHlmjq5lVy4qCmoEqABbfVHN+Y2Nu2F2fhklgTDGQDY7dCD9LjHY7HPFKm/cdyZXWrBxriCNtrEiT02tEW6YJrZAVVIYk+Wp0nr8Mi+8emOx2IzbXB0aPzcipnKCBBEzDKG2O1x6dsFZL/LrZhAqGlDMmmUe53WRpNt1j2x7jsWbD5GeQyS5mitYlgGcDyydSLaOWRI379PngjO8J+yU9SMGEauZBq9Qr7qCLRjsdiUm0/wAllFMT1OLsSCZmP3uWzEHlMgzHWcT4p4hqKtOLSSwAiAVaBaL997Y7HYqoRclg5LblTE9V/tFN3utQGGJbUGHsfhPzj0wpSmSdMxIPTHY7HRDtEyHn8hJuQRB7TNvbriynmShDLaQDYx0gj2Mn6nHY7D0DsY0ePu3KAAPiE80ekNI6Dp02wZwzxS2gKKVKEAJ1Lr1MFYSdVgYboLQOwGOx2EcVT/A6QGxIp6UJQNLEA9RI+mIZDU4IDlSsAkX1bwTP0x7jsTbwxoo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http://www.karencarr.com/auto_image/auto_image_mid/Field_Museum_devonian_mur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www.pbs.org/wgbh/nova/link/images/hist_img_05_dev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986" y="838200"/>
            <a:ext cx="880255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palaeos.com/paleozoic/devonian/images/dev16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" y="533400"/>
            <a:ext cx="906641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Trees developed in the Devonia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92" y="0"/>
            <a:ext cx="8845408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Jaekelopterus</a:t>
            </a:r>
            <a:endParaRPr lang="en-US" dirty="0"/>
          </a:p>
        </p:txBody>
      </p:sp>
      <p:pic>
        <p:nvPicPr>
          <p:cNvPr id="47106" name="Picture 2" descr="http://www.toptenz.net/wp-content/uploads/2010/02/jaekelopterus1-231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193470"/>
            <a:ext cx="3200400" cy="5541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Dunkleosteus-33 ft long 4 tons</a:t>
            </a:r>
            <a:endParaRPr lang="en-US" dirty="0"/>
          </a:p>
        </p:txBody>
      </p:sp>
      <p:pic>
        <p:nvPicPr>
          <p:cNvPr id="25602" name="Picture 2" descr="http://4.bp.blogspot.com/_zZLEoFb-Hko/TJEi4-Sd-8I/AAAAAAAAAF0/k2X0L14POww/s320/dunkleoste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04900"/>
            <a:ext cx="7467600" cy="56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PALEOZOIC- </a:t>
            </a:r>
            <a:r>
              <a:rPr lang="en-US" dirty="0" err="1" smtClean="0"/>
              <a:t>mississippian</a:t>
            </a:r>
            <a:endParaRPr lang="en-US" dirty="0"/>
          </a:p>
        </p:txBody>
      </p:sp>
      <p:pic>
        <p:nvPicPr>
          <p:cNvPr id="24578" name="Picture 2" descr="Ferns, seed ferns and giant lycop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61230"/>
            <a:ext cx="7467600" cy="5596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PALEOZOIC- </a:t>
            </a:r>
            <a:r>
              <a:rPr lang="en-US" dirty="0" err="1" smtClean="0"/>
              <a:t>pennsylvanian</a:t>
            </a:r>
            <a:endParaRPr lang="en-US" dirty="0"/>
          </a:p>
        </p:txBody>
      </p:sp>
      <p:pic>
        <p:nvPicPr>
          <p:cNvPr id="23554" name="Picture 2" descr="https://encrypted-tbn3.gstatic.com/images?q=tbn:ANd9GcThvAtsIYpLkSO9JusWtdVGcsgEQCNYIVYOlN9F6PhkYI23lGN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162800" cy="573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http://forces.si.edu/atmosphere/images/02_02_06_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47314"/>
            <a:ext cx="8534400" cy="482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Hadean eon- Earth still molten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54" y="1087324"/>
            <a:ext cx="8078946" cy="57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Dragonflies the size of seagulls</a:t>
            </a:r>
            <a:endParaRPr lang="en-US" dirty="0"/>
          </a:p>
        </p:txBody>
      </p:sp>
      <p:pic>
        <p:nvPicPr>
          <p:cNvPr id="66562" name="Picture 2" descr="http://images.nationalgeographic.com/wpf/media-live/photos/000/008/cache/carboniferous-swamp_870_600x4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57506"/>
            <a:ext cx="7860916" cy="5900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 sized insects- spider-18 inches</a:t>
            </a:r>
            <a:endParaRPr lang="en-US" dirty="0"/>
          </a:p>
        </p:txBody>
      </p:sp>
      <p:pic>
        <p:nvPicPr>
          <p:cNvPr id="67586" name="Picture 2" descr="http://www.thefossilforum.com/uploads/monthly_09_2009/post-2199-12522568409757_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79576"/>
            <a:ext cx="6172200" cy="5678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llustration of &lt;i&gt;Dimetrodon&lt;/i&gt; and &lt;i&gt;Edaphosaurus&lt;/i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"/>
            <a:ext cx="8610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PALEOZOIC-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permian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ttp://palaeos.com/paleozoic/permian/images/permi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64"/>
            <a:ext cx="9144000" cy="686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0.tqn.com/d/dinosaurs/1/0/Y/I/-/-/cacopsD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6894"/>
            <a:ext cx="9144000" cy="482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http://palaeos.com/paleozoic/permian/images/per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57"/>
            <a:ext cx="9144000" cy="686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www.redorbit.com/media/uploads/2011/10/sciencepress-102611-005a-617x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240"/>
            <a:ext cx="9144000" cy="616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 late Triassic plant comm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010400" cy="6715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MESOZOIC--Triassic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Helicoprion-10-15 ft long</a:t>
            </a:r>
            <a:endParaRPr lang="en-US" dirty="0"/>
          </a:p>
        </p:txBody>
      </p:sp>
      <p:pic>
        <p:nvPicPr>
          <p:cNvPr id="44034" name="Picture 2" descr="http://www.toptenz.net/wp-content/uploads/2010/02/helicopr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65602"/>
            <a:ext cx="7556417" cy="5492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MESOZOIC-- </a:t>
            </a:r>
            <a:r>
              <a:rPr lang="en-US" dirty="0" smtClean="0"/>
              <a:t>Jurassic</a:t>
            </a:r>
            <a:endParaRPr lang="en-US" dirty="0"/>
          </a:p>
        </p:txBody>
      </p:sp>
      <p:pic>
        <p:nvPicPr>
          <p:cNvPr id="20482" name="Picture 2" descr="http://www.texas-geology.com/Triassic%20sce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19806"/>
            <a:ext cx="6781800" cy="5538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Hadean- no life possible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98550"/>
            <a:ext cx="857220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 like limbs-went on land?</a:t>
            </a:r>
            <a:endParaRPr lang="en-US" dirty="0"/>
          </a:p>
        </p:txBody>
      </p:sp>
      <p:pic>
        <p:nvPicPr>
          <p:cNvPr id="64514" name="Picture 2" descr="http://www.deviantart.com/download/164823081/Liopleurodon_Ferox_by_Stal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6973"/>
            <a:ext cx="9144000" cy="5701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liopleurodon</a:t>
            </a:r>
            <a:endParaRPr lang="en-US" dirty="0"/>
          </a:p>
        </p:txBody>
      </p:sp>
      <p:sp>
        <p:nvSpPr>
          <p:cNvPr id="50178" name="AutoShape 2" descr="Liopleurod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817688"/>
            <a:ext cx="5334000" cy="3762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://edaphosaurus.com/blog/wp-content/uploads/2012/06/Liopleurodon_eats_eustreptospondyl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9189785" cy="5122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dimorphidon</a:t>
            </a:r>
            <a:endParaRPr lang="en-US" dirty="0"/>
          </a:p>
        </p:txBody>
      </p:sp>
      <p:pic>
        <p:nvPicPr>
          <p:cNvPr id="46082" name="Picture 2" descr="http://www.toptenz.net/wp-content/uploads/2010/02/dimorphodon-560x36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55803"/>
            <a:ext cx="8501977" cy="5602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Archaeopteryx-famous first bird</a:t>
            </a:r>
            <a:endParaRPr lang="en-US" dirty="0"/>
          </a:p>
        </p:txBody>
      </p:sp>
      <p:pic>
        <p:nvPicPr>
          <p:cNvPr id="34818" name="Picture 2" descr="http://www.toptenz.net/wp-content/uploads/2010/02/archaeopteryx-497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52235"/>
            <a:ext cx="7213664" cy="580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http://eonsepochsetc.com/Mesozoic/Triassic/Tri_Images/Triassic_fleeing-nothosau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92"/>
            <a:ext cx="9144000" cy="686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http://www.karencarr.com/auto_image/auto_image_mid/Karen_Carr_Sam_Noble_Triassic_Landsca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4598"/>
            <a:ext cx="9144000" cy="4896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MESOZOIC-- </a:t>
            </a:r>
            <a:r>
              <a:rPr lang="en-US" dirty="0" smtClean="0"/>
              <a:t>cretaceous</a:t>
            </a:r>
            <a:endParaRPr lang="en-US" dirty="0"/>
          </a:p>
        </p:txBody>
      </p:sp>
      <p:pic>
        <p:nvPicPr>
          <p:cNvPr id="19458" name="Picture 2" descr="http://www.deviantart.com/download/104682319/Cretaceous_Sunset_by_kerembey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4940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kronosaurus</a:t>
            </a:r>
            <a:endParaRPr lang="en-US" dirty="0"/>
          </a:p>
        </p:txBody>
      </p:sp>
      <p:pic>
        <p:nvPicPr>
          <p:cNvPr id="52226" name="Picture 2" descr="Kronosaur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Quetzalcoatlus</a:t>
            </a:r>
            <a:r>
              <a:rPr lang="en-US" dirty="0" smtClean="0"/>
              <a:t>-could fly</a:t>
            </a:r>
            <a:endParaRPr lang="en-US" dirty="0"/>
          </a:p>
        </p:txBody>
      </p:sp>
      <p:pic>
        <p:nvPicPr>
          <p:cNvPr id="45058" name="Picture 2" descr="http://www.toptenz.net/wp-content/uploads/2010/02/quetzacoalt-506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775323" cy="535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Elasmosaur-46 ft long</a:t>
            </a:r>
            <a:endParaRPr lang="en-US" dirty="0"/>
          </a:p>
        </p:txBody>
      </p:sp>
      <p:pic>
        <p:nvPicPr>
          <p:cNvPr id="41986" name="Picture 2" descr="http://www.toptenz.net/wp-content/uploads/2010/02/elasmosaur-400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Archaean</a:t>
            </a:r>
            <a:r>
              <a:rPr lang="en-US" dirty="0" smtClean="0"/>
              <a:t>- rocks solidify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240" y="1199228"/>
            <a:ext cx="5902360" cy="543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http://3.bp.blogspot.com/_kRIWIqU2z38/TQmKHBq3wVI/AAAAAAAAAi4/vJvlkZaTCWc/s1600/Cretaceous-Western-Seaway-dinosaur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229600" cy="68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://www.eos.ubc.ca/courses/Dist-Ed/EOSC116/images/moduleC-lesson07/Karen_Carr_Cretaceous_Coastal_Landsca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93796"/>
            <a:ext cx="9144000" cy="3778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CENOZOIC--Paleocene epoch</a:t>
            </a:r>
            <a:endParaRPr lang="en-US" dirty="0"/>
          </a:p>
        </p:txBody>
      </p:sp>
      <p:pic>
        <p:nvPicPr>
          <p:cNvPr id="18434" name="Picture 2" descr="http://research.amnh.org/paleontology/perissodactyl/f/Paleocene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3548"/>
            <a:ext cx="9144000" cy="3532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www.dinosaurcollector.150m.com/Eocene_files/diatray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049"/>
            <a:ext cx="5867400" cy="680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http://2.bp.blogspot.com/_VaFjOhf2M_c/SzoPYg8jw9I/AAAAAAAAEeQ/N3FkezDQ2XY/s400/FAUNA+PALEOCE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4"/>
            <a:ext cx="9144000" cy="6057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http://www.paleocene-mammals.de/chriac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7765"/>
            <a:ext cx="9144000" cy="4359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CENOZOIC-- </a:t>
            </a:r>
            <a:r>
              <a:rPr lang="en-US" dirty="0" smtClean="0"/>
              <a:t>Eocene </a:t>
            </a:r>
            <a:r>
              <a:rPr lang="en-US" dirty="0" smtClean="0"/>
              <a:t> epoch</a:t>
            </a:r>
            <a:endParaRPr lang="en-US" dirty="0"/>
          </a:p>
        </p:txBody>
      </p:sp>
      <p:pic>
        <p:nvPicPr>
          <p:cNvPr id="40962" name="Picture 2" descr="http://www.bevpease.force9.co.uk/p.Eocene-Animals_files/image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2443"/>
            <a:ext cx="9144000" cy="527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Basilosaur-80 ft </a:t>
            </a:r>
            <a:r>
              <a:rPr lang="en-US" dirty="0" err="1" smtClean="0"/>
              <a:t>aligator</a:t>
            </a:r>
            <a:r>
              <a:rPr lang="en-US" dirty="0" smtClean="0"/>
              <a:t>-snake-whale</a:t>
            </a:r>
            <a:endParaRPr lang="en-US" dirty="0"/>
          </a:p>
        </p:txBody>
      </p:sp>
      <p:pic>
        <p:nvPicPr>
          <p:cNvPr id="51202" name="Picture 2" descr="Basilosaur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http://3.bp.blogspot.com/-Q59XAQWH9aA/T011nnp4GwI/AAAAAAAAAGg/oIJVywJMrIQ/s1600/eocene_marsh_fauna_hq_by_zdenek_burian_19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8915400" cy="5275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http://www.learner.org/courses/envsci/visual/img_med/phenacod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0644"/>
            <a:ext cx="9144000" cy="5695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35" y="0"/>
            <a:ext cx="8312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http://palaeos.com/cenozoic/eocene/images/mesony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344"/>
            <a:ext cx="9144000" cy="563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CENOZOIC-- </a:t>
            </a:r>
            <a:r>
              <a:rPr lang="en-US" dirty="0" err="1" smtClean="0"/>
              <a:t>oligocene</a:t>
            </a:r>
            <a:r>
              <a:rPr lang="en-US" dirty="0" smtClean="0"/>
              <a:t> epoch</a:t>
            </a:r>
            <a:endParaRPr lang="en-US" dirty="0"/>
          </a:p>
        </p:txBody>
      </p:sp>
      <p:pic>
        <p:nvPicPr>
          <p:cNvPr id="39938" name="Picture 2" descr="http://fc07.deviantart.net/fs17/f/2007/210/4/1/Giant_of_Oligocene_by_birda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68144"/>
            <a:ext cx="8686800" cy="5689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Chalicothere-</a:t>
            </a:r>
            <a:r>
              <a:rPr lang="en-US" dirty="0" smtClean="0"/>
              <a:t>7 ft tall- 700 pounds</a:t>
            </a:r>
            <a:endParaRPr lang="en-US" dirty="0"/>
          </a:p>
        </p:txBody>
      </p:sp>
      <p:pic>
        <p:nvPicPr>
          <p:cNvPr id="82946" name="Picture 2" descr="Chalicot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37308"/>
            <a:ext cx="7010400" cy="5520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http://2.bp.blogspot.com/-E1rRyhgjoCI/UGleHjoP4EI/AAAAAAAAP98/m-NglMbzEgM/s1600/Squalodon+whale+shark+toothed+dolphin+prehistoric+fossil+extinct+new+zealand+zealand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8383"/>
            <a:ext cx="9144000" cy="574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ferrebeekeeper.files.wordpress.com/2011/05/eocen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192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cience-art.com/gallery/19/19_52920031742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038600" cy="1295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CENOZOIC-- </a:t>
            </a:r>
            <a:r>
              <a:rPr lang="en-US" b="1" dirty="0" smtClean="0">
                <a:solidFill>
                  <a:schemeClr val="bg1"/>
                </a:solidFill>
              </a:rPr>
              <a:t>Miocene</a:t>
            </a:r>
            <a:r>
              <a:rPr lang="en-US" b="1" dirty="0" smtClean="0">
                <a:solidFill>
                  <a:schemeClr val="bg1"/>
                </a:solidFill>
              </a:rPr>
              <a:t> epoch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http://upload.wikimedia.org/wikipedia/commons/thumb/6/6a/Jay_Matternes_Miocene.jpg/1000px-Jay_Matternes_Mioce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67034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Deinotherium-15 ft tall</a:t>
            </a:r>
            <a:endParaRPr lang="en-US" dirty="0"/>
          </a:p>
        </p:txBody>
      </p:sp>
      <p:pic>
        <p:nvPicPr>
          <p:cNvPr id="43010" name="Picture 2" descr="http://www.toptenz.net/wp-content/uploads/2010/02/deinotherium-438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52880"/>
            <a:ext cx="5809107" cy="530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http://research.amnh.org/paleontology/perissodactyl/f/Miocene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43821"/>
            <a:ext cx="9144000" cy="418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CENOZOIC-- </a:t>
            </a:r>
            <a:r>
              <a:rPr lang="en-US" dirty="0" err="1" smtClean="0"/>
              <a:t>pliocene</a:t>
            </a:r>
            <a:r>
              <a:rPr lang="en-US" dirty="0" smtClean="0"/>
              <a:t> epoch</a:t>
            </a:r>
            <a:endParaRPr lang="en-US" dirty="0"/>
          </a:p>
        </p:txBody>
      </p:sp>
      <p:pic>
        <p:nvPicPr>
          <p:cNvPr id="37890" name="Picture 2" descr="http://hoopermuseum.earthsci.carleton.ca/evolution/equidae/pliocenesmithsoni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3957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Proterozoic</a:t>
            </a:r>
            <a:r>
              <a:rPr lang="en-US" dirty="0" smtClean="0"/>
              <a:t>- cell life begins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86371"/>
            <a:ext cx="7467600" cy="507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http://www.sciencephoto.com/image/112258/350wm/C0048047-Pliocene_Mammals-SP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5721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http://images.fineartamerica.com/images-medium-large/pliocene-pleistocene-mural-1-julius-csotony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01763"/>
            <a:ext cx="9144000" cy="32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 descr="http://media-1.web.britannica.com/eb-media/01/94701-034-C54CC2B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589"/>
            <a:ext cx="9144000" cy="4762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CENOZOIC-- </a:t>
            </a:r>
            <a:r>
              <a:rPr lang="en-US" dirty="0" err="1" smtClean="0"/>
              <a:t>pleistocene</a:t>
            </a:r>
            <a:r>
              <a:rPr lang="en-US" dirty="0" smtClean="0"/>
              <a:t> epoch </a:t>
            </a:r>
            <a:endParaRPr lang="en-US" dirty="0"/>
          </a:p>
        </p:txBody>
      </p:sp>
      <p:pic>
        <p:nvPicPr>
          <p:cNvPr id="36866" name="Picture 2" descr="http://skywalker.cochise.edu/wellerr/students/sabercat/project_files/image0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286131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 descr="http://www.atmos.washington.edu/2001Q2/211/groupC/sabreca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9835"/>
            <a:ext cx="9144000" cy="614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Megalodon</a:t>
            </a:r>
            <a:r>
              <a:rPr lang="en-US" dirty="0" smtClean="0"/>
              <a:t>-size of school bus</a:t>
            </a:r>
            <a:endParaRPr lang="en-US" dirty="0"/>
          </a:p>
        </p:txBody>
      </p:sp>
      <p:sp>
        <p:nvSpPr>
          <p:cNvPr id="49154" name="AutoShape 2" descr="Megalod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665288"/>
            <a:ext cx="3600450" cy="3457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6" name="Picture 4" descr="Megalod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09675"/>
            <a:ext cx="5881726" cy="564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inid.renecanales.com/Hominids/Homo%20Habilis%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5034"/>
            <a:ext cx="9144000" cy="63046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FIRST HOMINIDS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fc01.deviantart.net/fs70/i/2012/170/9/0/50_holocene_animal_meme_by_tyrannotitan333-d540tn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806"/>
            <a:ext cx="8915400" cy="67791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7159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CENOZOIC--Holocene</a:t>
            </a:r>
            <a:r>
              <a:rPr lang="en-US" dirty="0" smtClean="0">
                <a:solidFill>
                  <a:schemeClr val="bg1"/>
                </a:solidFill>
              </a:rPr>
              <a:t> epoch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plant like cells make oxygen for the atmosphere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4305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Phanerozoic</a:t>
            </a:r>
            <a:r>
              <a:rPr lang="en-US" dirty="0" smtClean="0"/>
              <a:t> Eon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paleozoic</a:t>
            </a:r>
            <a:r>
              <a:rPr lang="en-US" dirty="0" smtClean="0"/>
              <a:t>, </a:t>
            </a:r>
            <a:r>
              <a:rPr lang="en-US" dirty="0" err="1" smtClean="0"/>
              <a:t>mesozoic</a:t>
            </a:r>
            <a:r>
              <a:rPr lang="en-US" dirty="0" smtClean="0"/>
              <a:t>, </a:t>
            </a:r>
            <a:r>
              <a:rPr lang="en-US" dirty="0" err="1" smtClean="0"/>
              <a:t>cenozoic</a:t>
            </a:r>
            <a:r>
              <a:rPr lang="en-US" dirty="0" smtClean="0"/>
              <a:t> eras)</a:t>
            </a:r>
            <a:endParaRPr lang="en-US" dirty="0"/>
          </a:p>
        </p:txBody>
      </p:sp>
      <p:pic>
        <p:nvPicPr>
          <p:cNvPr id="58370" name="Picture 2" descr="http://www.geol.umd.edu/~jmerck/eltsite/images/phanerozo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17638" y="228369"/>
            <a:ext cx="5321592" cy="793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On-screen Show (4:3)</PresentationFormat>
  <Paragraphs>43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Geologic time</vt:lpstr>
      <vt:lpstr>Slide 2</vt:lpstr>
      <vt:lpstr>Hadean eon- Earth still molten</vt:lpstr>
      <vt:lpstr>Hadean- no life possible</vt:lpstr>
      <vt:lpstr>Archaean- rocks solidify</vt:lpstr>
      <vt:lpstr>Slide 6</vt:lpstr>
      <vt:lpstr>Proterozoic- cell life begins</vt:lpstr>
      <vt:lpstr>The plant like cells make oxygen for the atmosphere</vt:lpstr>
      <vt:lpstr>Phanerozoic Eon  (paleozoic, mesozoic, cenozoic eras)</vt:lpstr>
      <vt:lpstr>PALEOZOIC-Cambrian</vt:lpstr>
      <vt:lpstr>Slide 11</vt:lpstr>
      <vt:lpstr>Slide 12</vt:lpstr>
      <vt:lpstr>Hallucigenia</vt:lpstr>
      <vt:lpstr>PALEOZOIC-ordivician</vt:lpstr>
      <vt:lpstr>Slide 15</vt:lpstr>
      <vt:lpstr>Slide 16</vt:lpstr>
      <vt:lpstr>Slide 17</vt:lpstr>
      <vt:lpstr>PALEOZOIC--silurian</vt:lpstr>
      <vt:lpstr>Slide 19</vt:lpstr>
      <vt:lpstr>Slide 20</vt:lpstr>
      <vt:lpstr>PALEOZOIC--devonian</vt:lpstr>
      <vt:lpstr>Slide 22</vt:lpstr>
      <vt:lpstr>Slide 23</vt:lpstr>
      <vt:lpstr>Slide 24</vt:lpstr>
      <vt:lpstr>Jaekelopterus</vt:lpstr>
      <vt:lpstr>Dunkleosteus-33 ft long 4 tons</vt:lpstr>
      <vt:lpstr>PALEOZOIC- mississippian</vt:lpstr>
      <vt:lpstr>PALEOZOIC- pennsylvanian</vt:lpstr>
      <vt:lpstr>Slide 29</vt:lpstr>
      <vt:lpstr>Dragonflies the size of seagulls</vt:lpstr>
      <vt:lpstr>Super sized insects- spider-18 inches</vt:lpstr>
      <vt:lpstr>PALEOZOIC- permian</vt:lpstr>
      <vt:lpstr>Slide 33</vt:lpstr>
      <vt:lpstr>Slide 34</vt:lpstr>
      <vt:lpstr>Slide 35</vt:lpstr>
      <vt:lpstr>Slide 36</vt:lpstr>
      <vt:lpstr>MESOZOIC--Triassic</vt:lpstr>
      <vt:lpstr>Helicoprion-10-15 ft long</vt:lpstr>
      <vt:lpstr>MESOZOIC-- Jurassic</vt:lpstr>
      <vt:lpstr>Turtle like limbs-went on land?</vt:lpstr>
      <vt:lpstr>liopleurodon</vt:lpstr>
      <vt:lpstr>dimorphidon</vt:lpstr>
      <vt:lpstr>Archaeopteryx-famous first bird</vt:lpstr>
      <vt:lpstr>Slide 44</vt:lpstr>
      <vt:lpstr>Slide 45</vt:lpstr>
      <vt:lpstr>MESOZOIC-- cretaceous</vt:lpstr>
      <vt:lpstr>kronosaurus</vt:lpstr>
      <vt:lpstr>Quetzalcoatlus-could fly</vt:lpstr>
      <vt:lpstr>Elasmosaur-46 ft long</vt:lpstr>
      <vt:lpstr>Slide 50</vt:lpstr>
      <vt:lpstr>Slide 51</vt:lpstr>
      <vt:lpstr>CENOZOIC--Paleocene epoch</vt:lpstr>
      <vt:lpstr>Slide 53</vt:lpstr>
      <vt:lpstr>Slide 54</vt:lpstr>
      <vt:lpstr>Slide 55</vt:lpstr>
      <vt:lpstr>CENOZOIC-- Eocene  epoch</vt:lpstr>
      <vt:lpstr>Basilosaur-80 ft aligator-snake-whale</vt:lpstr>
      <vt:lpstr>Slide 58</vt:lpstr>
      <vt:lpstr>Slide 59</vt:lpstr>
      <vt:lpstr>Slide 60</vt:lpstr>
      <vt:lpstr>CENOZOIC-- oligocene epoch</vt:lpstr>
      <vt:lpstr>Chalicothere-7 ft tall- 700 pounds</vt:lpstr>
      <vt:lpstr>Slide 63</vt:lpstr>
      <vt:lpstr>Slide 64</vt:lpstr>
      <vt:lpstr>CENOZOIC-- Miocene epoch</vt:lpstr>
      <vt:lpstr>Slide 66</vt:lpstr>
      <vt:lpstr>Deinotherium-15 ft tall</vt:lpstr>
      <vt:lpstr>Slide 68</vt:lpstr>
      <vt:lpstr>CENOZOIC-- pliocene epoch</vt:lpstr>
      <vt:lpstr>Slide 70</vt:lpstr>
      <vt:lpstr>Slide 71</vt:lpstr>
      <vt:lpstr>Slide 72</vt:lpstr>
      <vt:lpstr>CENOZOIC-- pleistocene epoch </vt:lpstr>
      <vt:lpstr>Slide 74</vt:lpstr>
      <vt:lpstr>Megalodon-size of school bus</vt:lpstr>
      <vt:lpstr>FIRST HOMINIDS</vt:lpstr>
      <vt:lpstr>CENOZOIC--Holocene epoch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Lisa </cp:lastModifiedBy>
  <cp:revision>23</cp:revision>
  <dcterms:created xsi:type="dcterms:W3CDTF">2013-02-01T00:25:43Z</dcterms:created>
  <dcterms:modified xsi:type="dcterms:W3CDTF">2013-02-01T04:32:56Z</dcterms:modified>
</cp:coreProperties>
</file>