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3" r:id="rId3"/>
    <p:sldId id="313" r:id="rId4"/>
    <p:sldId id="314" r:id="rId5"/>
    <p:sldId id="315" r:id="rId6"/>
    <p:sldId id="316" r:id="rId7"/>
    <p:sldId id="317" r:id="rId8"/>
    <p:sldId id="318" r:id="rId9"/>
    <p:sldId id="319" r:id="rId10"/>
    <p:sldId id="257" r:id="rId11"/>
    <p:sldId id="258" r:id="rId12"/>
    <p:sldId id="259" r:id="rId13"/>
    <p:sldId id="262" r:id="rId14"/>
    <p:sldId id="261" r:id="rId15"/>
    <p:sldId id="260" r:id="rId16"/>
    <p:sldId id="263" r:id="rId17"/>
    <p:sldId id="266" r:id="rId18"/>
    <p:sldId id="265" r:id="rId19"/>
    <p:sldId id="264" r:id="rId20"/>
    <p:sldId id="267" r:id="rId21"/>
    <p:sldId id="268" r:id="rId22"/>
    <p:sldId id="269" r:id="rId23"/>
    <p:sldId id="270" r:id="rId24"/>
    <p:sldId id="271" r:id="rId25"/>
    <p:sldId id="272" r:id="rId26"/>
    <p:sldId id="273" r:id="rId27"/>
    <p:sldId id="274" r:id="rId28"/>
    <p:sldId id="275" r:id="rId29"/>
    <p:sldId id="276" r:id="rId30"/>
    <p:sldId id="277" r:id="rId31"/>
    <p:sldId id="278" r:id="rId32"/>
    <p:sldId id="279" r:id="rId33"/>
    <p:sldId id="280" r:id="rId34"/>
    <p:sldId id="282" r:id="rId35"/>
    <p:sldId id="281" r:id="rId36"/>
    <p:sldId id="284" r:id="rId37"/>
    <p:sldId id="285" r:id="rId38"/>
    <p:sldId id="286" r:id="rId39"/>
    <p:sldId id="287" r:id="rId40"/>
    <p:sldId id="288" r:id="rId41"/>
    <p:sldId id="312" r:id="rId42"/>
    <p:sldId id="290" r:id="rId43"/>
    <p:sldId id="291" r:id="rId44"/>
    <p:sldId id="289" r:id="rId45"/>
    <p:sldId id="292" r:id="rId46"/>
    <p:sldId id="293" r:id="rId47"/>
    <p:sldId id="294" r:id="rId48"/>
    <p:sldId id="295" r:id="rId49"/>
    <p:sldId id="296" r:id="rId50"/>
    <p:sldId id="297" r:id="rId51"/>
    <p:sldId id="303" r:id="rId52"/>
    <p:sldId id="302" r:id="rId53"/>
    <p:sldId id="301" r:id="rId54"/>
    <p:sldId id="300" r:id="rId55"/>
    <p:sldId id="299" r:id="rId56"/>
    <p:sldId id="298" r:id="rId57"/>
    <p:sldId id="304" r:id="rId58"/>
    <p:sldId id="311" r:id="rId59"/>
    <p:sldId id="310" r:id="rId60"/>
    <p:sldId id="309" r:id="rId61"/>
    <p:sldId id="308" r:id="rId62"/>
    <p:sldId id="307" r:id="rId63"/>
    <p:sldId id="306" r:id="rId6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12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791093-A201-4878-9938-D2F926CB6F42}" type="datetimeFigureOut">
              <a:rPr lang="en-US" smtClean="0"/>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21A759-543B-477E-969B-94CD0F798EF4}" type="slidenum">
              <a:rPr lang="en-US" smtClean="0"/>
              <a:t>‹#›</a:t>
            </a:fld>
            <a:endParaRPr lang="en-US"/>
          </a:p>
        </p:txBody>
      </p:sp>
    </p:spTree>
    <p:extLst>
      <p:ext uri="{BB962C8B-B14F-4D97-AF65-F5344CB8AC3E}">
        <p14:creationId xmlns:p14="http://schemas.microsoft.com/office/powerpoint/2010/main" val="2439937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791093-A201-4878-9938-D2F926CB6F42}" type="datetimeFigureOut">
              <a:rPr lang="en-US" smtClean="0"/>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21A759-543B-477E-969B-94CD0F798EF4}" type="slidenum">
              <a:rPr lang="en-US" smtClean="0"/>
              <a:t>‹#›</a:t>
            </a:fld>
            <a:endParaRPr lang="en-US"/>
          </a:p>
        </p:txBody>
      </p:sp>
    </p:spTree>
    <p:extLst>
      <p:ext uri="{BB962C8B-B14F-4D97-AF65-F5344CB8AC3E}">
        <p14:creationId xmlns:p14="http://schemas.microsoft.com/office/powerpoint/2010/main" val="1257357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791093-A201-4878-9938-D2F926CB6F42}" type="datetimeFigureOut">
              <a:rPr lang="en-US" smtClean="0"/>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21A759-543B-477E-969B-94CD0F798EF4}" type="slidenum">
              <a:rPr lang="en-US" smtClean="0"/>
              <a:t>‹#›</a:t>
            </a:fld>
            <a:endParaRPr lang="en-US"/>
          </a:p>
        </p:txBody>
      </p:sp>
    </p:spTree>
    <p:extLst>
      <p:ext uri="{BB962C8B-B14F-4D97-AF65-F5344CB8AC3E}">
        <p14:creationId xmlns:p14="http://schemas.microsoft.com/office/powerpoint/2010/main" val="981325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791093-A201-4878-9938-D2F926CB6F42}" type="datetimeFigureOut">
              <a:rPr lang="en-US" smtClean="0"/>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21A759-543B-477E-969B-94CD0F798EF4}" type="slidenum">
              <a:rPr lang="en-US" smtClean="0"/>
              <a:t>‹#›</a:t>
            </a:fld>
            <a:endParaRPr lang="en-US"/>
          </a:p>
        </p:txBody>
      </p:sp>
    </p:spTree>
    <p:extLst>
      <p:ext uri="{BB962C8B-B14F-4D97-AF65-F5344CB8AC3E}">
        <p14:creationId xmlns:p14="http://schemas.microsoft.com/office/powerpoint/2010/main" val="2326532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791093-A201-4878-9938-D2F926CB6F42}" type="datetimeFigureOut">
              <a:rPr lang="en-US" smtClean="0"/>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21A759-543B-477E-969B-94CD0F798EF4}" type="slidenum">
              <a:rPr lang="en-US" smtClean="0"/>
              <a:t>‹#›</a:t>
            </a:fld>
            <a:endParaRPr lang="en-US"/>
          </a:p>
        </p:txBody>
      </p:sp>
    </p:spTree>
    <p:extLst>
      <p:ext uri="{BB962C8B-B14F-4D97-AF65-F5344CB8AC3E}">
        <p14:creationId xmlns:p14="http://schemas.microsoft.com/office/powerpoint/2010/main" val="3646047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791093-A201-4878-9938-D2F926CB6F42}" type="datetimeFigureOut">
              <a:rPr lang="en-US" smtClean="0"/>
              <a:t>3/22/2019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21A759-543B-477E-969B-94CD0F798EF4}" type="slidenum">
              <a:rPr lang="en-US" smtClean="0"/>
              <a:t>‹#›</a:t>
            </a:fld>
            <a:endParaRPr lang="en-US"/>
          </a:p>
        </p:txBody>
      </p:sp>
    </p:spTree>
    <p:extLst>
      <p:ext uri="{BB962C8B-B14F-4D97-AF65-F5344CB8AC3E}">
        <p14:creationId xmlns:p14="http://schemas.microsoft.com/office/powerpoint/2010/main" val="564573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791093-A201-4878-9938-D2F926CB6F42}" type="datetimeFigureOut">
              <a:rPr lang="en-US" smtClean="0"/>
              <a:t>3/22/2019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21A759-543B-477E-969B-94CD0F798EF4}" type="slidenum">
              <a:rPr lang="en-US" smtClean="0"/>
              <a:t>‹#›</a:t>
            </a:fld>
            <a:endParaRPr lang="en-US"/>
          </a:p>
        </p:txBody>
      </p:sp>
    </p:spTree>
    <p:extLst>
      <p:ext uri="{BB962C8B-B14F-4D97-AF65-F5344CB8AC3E}">
        <p14:creationId xmlns:p14="http://schemas.microsoft.com/office/powerpoint/2010/main" val="478171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791093-A201-4878-9938-D2F926CB6F42}" type="datetimeFigureOut">
              <a:rPr lang="en-US" smtClean="0"/>
              <a:t>3/22/2019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21A759-543B-477E-969B-94CD0F798EF4}" type="slidenum">
              <a:rPr lang="en-US" smtClean="0"/>
              <a:t>‹#›</a:t>
            </a:fld>
            <a:endParaRPr lang="en-US"/>
          </a:p>
        </p:txBody>
      </p:sp>
    </p:spTree>
    <p:extLst>
      <p:ext uri="{BB962C8B-B14F-4D97-AF65-F5344CB8AC3E}">
        <p14:creationId xmlns:p14="http://schemas.microsoft.com/office/powerpoint/2010/main" val="2261238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791093-A201-4878-9938-D2F926CB6F42}" type="datetimeFigureOut">
              <a:rPr lang="en-US" smtClean="0"/>
              <a:t>3/22/2019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21A759-543B-477E-969B-94CD0F798EF4}" type="slidenum">
              <a:rPr lang="en-US" smtClean="0"/>
              <a:t>‹#›</a:t>
            </a:fld>
            <a:endParaRPr lang="en-US"/>
          </a:p>
        </p:txBody>
      </p:sp>
    </p:spTree>
    <p:extLst>
      <p:ext uri="{BB962C8B-B14F-4D97-AF65-F5344CB8AC3E}">
        <p14:creationId xmlns:p14="http://schemas.microsoft.com/office/powerpoint/2010/main" val="1861597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791093-A201-4878-9938-D2F926CB6F42}" type="datetimeFigureOut">
              <a:rPr lang="en-US" smtClean="0"/>
              <a:t>3/22/2019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21A759-543B-477E-969B-94CD0F798EF4}" type="slidenum">
              <a:rPr lang="en-US" smtClean="0"/>
              <a:t>‹#›</a:t>
            </a:fld>
            <a:endParaRPr lang="en-US"/>
          </a:p>
        </p:txBody>
      </p:sp>
    </p:spTree>
    <p:extLst>
      <p:ext uri="{BB962C8B-B14F-4D97-AF65-F5344CB8AC3E}">
        <p14:creationId xmlns:p14="http://schemas.microsoft.com/office/powerpoint/2010/main" val="2735464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791093-A201-4878-9938-D2F926CB6F42}" type="datetimeFigureOut">
              <a:rPr lang="en-US" smtClean="0"/>
              <a:t>3/22/2019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21A759-543B-477E-969B-94CD0F798EF4}" type="slidenum">
              <a:rPr lang="en-US" smtClean="0"/>
              <a:t>‹#›</a:t>
            </a:fld>
            <a:endParaRPr lang="en-US"/>
          </a:p>
        </p:txBody>
      </p:sp>
    </p:spTree>
    <p:extLst>
      <p:ext uri="{BB962C8B-B14F-4D97-AF65-F5344CB8AC3E}">
        <p14:creationId xmlns:p14="http://schemas.microsoft.com/office/powerpoint/2010/main" val="3521165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791093-A201-4878-9938-D2F926CB6F42}" type="datetimeFigureOut">
              <a:rPr lang="en-US" smtClean="0"/>
              <a:t>3/22/2019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21A759-543B-477E-969B-94CD0F798EF4}" type="slidenum">
              <a:rPr lang="en-US" smtClean="0"/>
              <a:t>‹#›</a:t>
            </a:fld>
            <a:endParaRPr lang="en-US"/>
          </a:p>
        </p:txBody>
      </p:sp>
    </p:spTree>
    <p:extLst>
      <p:ext uri="{BB962C8B-B14F-4D97-AF65-F5344CB8AC3E}">
        <p14:creationId xmlns:p14="http://schemas.microsoft.com/office/powerpoint/2010/main" val="3090246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9600" dirty="0" smtClean="0"/>
              <a:t>Chemistry review for test</a:t>
            </a:r>
            <a:endParaRPr lang="en-US" sz="9600" dirty="0"/>
          </a:p>
        </p:txBody>
      </p:sp>
    </p:spTree>
    <p:extLst>
      <p:ext uri="{BB962C8B-B14F-4D97-AF65-F5344CB8AC3E}">
        <p14:creationId xmlns:p14="http://schemas.microsoft.com/office/powerpoint/2010/main" val="31528669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atomic particle is located inside the nucleus?</a:t>
            </a:r>
            <a:endParaRPr lang="en-US" dirty="0"/>
          </a:p>
        </p:txBody>
      </p:sp>
      <p:sp>
        <p:nvSpPr>
          <p:cNvPr id="3" name="Content Placeholder 2"/>
          <p:cNvSpPr>
            <a:spLocks noGrp="1"/>
          </p:cNvSpPr>
          <p:nvPr>
            <p:ph idx="1"/>
          </p:nvPr>
        </p:nvSpPr>
        <p:spPr/>
        <p:txBody>
          <a:bodyPr>
            <a:normAutofit/>
          </a:bodyPr>
          <a:lstStyle/>
          <a:p>
            <a:r>
              <a:rPr lang="en-US" sz="5400" dirty="0" smtClean="0"/>
              <a:t>Protons and neutrons</a:t>
            </a:r>
            <a:endParaRPr lang="en-US" sz="5400" dirty="0"/>
          </a:p>
        </p:txBody>
      </p:sp>
    </p:spTree>
    <p:extLst>
      <p:ext uri="{BB962C8B-B14F-4D97-AF65-F5344CB8AC3E}">
        <p14:creationId xmlns:p14="http://schemas.microsoft.com/office/powerpoint/2010/main" val="1298333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fontScale="90000"/>
          </a:bodyPr>
          <a:lstStyle/>
          <a:p>
            <a:r>
              <a:rPr lang="en-US" dirty="0"/>
              <a:t>What particles are circling around the outside of the atom?</a:t>
            </a:r>
            <a:br>
              <a:rPr lang="en-US" dirty="0"/>
            </a:br>
            <a:endParaRPr lang="en-US" dirty="0"/>
          </a:p>
        </p:txBody>
      </p:sp>
      <p:sp>
        <p:nvSpPr>
          <p:cNvPr id="3" name="Content Placeholder 2"/>
          <p:cNvSpPr>
            <a:spLocks noGrp="1"/>
          </p:cNvSpPr>
          <p:nvPr>
            <p:ph idx="1"/>
          </p:nvPr>
        </p:nvSpPr>
        <p:spPr/>
        <p:txBody>
          <a:bodyPr>
            <a:normAutofit/>
          </a:bodyPr>
          <a:lstStyle/>
          <a:p>
            <a:r>
              <a:rPr lang="en-US" sz="5400" dirty="0" smtClean="0"/>
              <a:t>electrons</a:t>
            </a:r>
            <a:endParaRPr lang="en-US" sz="5400" dirty="0"/>
          </a:p>
        </p:txBody>
      </p:sp>
    </p:spTree>
    <p:extLst>
      <p:ext uri="{BB962C8B-B14F-4D97-AF65-F5344CB8AC3E}">
        <p14:creationId xmlns:p14="http://schemas.microsoft.com/office/powerpoint/2010/main" val="1008476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Which atomic particle is the smallest?</a:t>
            </a:r>
            <a:br>
              <a:rPr lang="en-US" dirty="0"/>
            </a:br>
            <a:endParaRPr lang="en-US" dirty="0"/>
          </a:p>
        </p:txBody>
      </p:sp>
      <p:sp>
        <p:nvSpPr>
          <p:cNvPr id="3" name="Content Placeholder 2"/>
          <p:cNvSpPr>
            <a:spLocks noGrp="1"/>
          </p:cNvSpPr>
          <p:nvPr>
            <p:ph idx="1"/>
          </p:nvPr>
        </p:nvSpPr>
        <p:spPr/>
        <p:txBody>
          <a:bodyPr>
            <a:normAutofit/>
          </a:bodyPr>
          <a:lstStyle/>
          <a:p>
            <a:r>
              <a:rPr lang="en-US" sz="5400" dirty="0" smtClean="0"/>
              <a:t>electron</a:t>
            </a:r>
            <a:endParaRPr lang="en-US" sz="5400" dirty="0"/>
          </a:p>
        </p:txBody>
      </p:sp>
    </p:spTree>
    <p:extLst>
      <p:ext uri="{BB962C8B-B14F-4D97-AF65-F5344CB8AC3E}">
        <p14:creationId xmlns:p14="http://schemas.microsoft.com/office/powerpoint/2010/main" val="3743836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Which particle of the atom is positively charged?</a:t>
            </a:r>
            <a:br>
              <a:rPr lang="en-US" dirty="0"/>
            </a:br>
            <a:endParaRPr lang="en-US" dirty="0"/>
          </a:p>
        </p:txBody>
      </p:sp>
      <p:sp>
        <p:nvSpPr>
          <p:cNvPr id="3" name="Content Placeholder 2"/>
          <p:cNvSpPr>
            <a:spLocks noGrp="1"/>
          </p:cNvSpPr>
          <p:nvPr>
            <p:ph idx="1"/>
          </p:nvPr>
        </p:nvSpPr>
        <p:spPr/>
        <p:txBody>
          <a:bodyPr>
            <a:normAutofit/>
          </a:bodyPr>
          <a:lstStyle/>
          <a:p>
            <a:r>
              <a:rPr lang="en-US" sz="5400" dirty="0" smtClean="0"/>
              <a:t>proton</a:t>
            </a:r>
            <a:endParaRPr lang="en-US" sz="5400" dirty="0"/>
          </a:p>
        </p:txBody>
      </p:sp>
    </p:spTree>
    <p:extLst>
      <p:ext uri="{BB962C8B-B14F-4D97-AF65-F5344CB8AC3E}">
        <p14:creationId xmlns:p14="http://schemas.microsoft.com/office/powerpoint/2010/main" val="53598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Which atomic particle is not charged at all</a:t>
            </a:r>
            <a:r>
              <a:rPr lang="en-US" dirty="0" smtClean="0"/>
              <a:t>?</a:t>
            </a:r>
            <a:endParaRPr lang="en-US" dirty="0"/>
          </a:p>
        </p:txBody>
      </p:sp>
      <p:sp>
        <p:nvSpPr>
          <p:cNvPr id="3" name="Content Placeholder 2"/>
          <p:cNvSpPr>
            <a:spLocks noGrp="1"/>
          </p:cNvSpPr>
          <p:nvPr>
            <p:ph idx="1"/>
          </p:nvPr>
        </p:nvSpPr>
        <p:spPr/>
        <p:txBody>
          <a:bodyPr>
            <a:normAutofit/>
          </a:bodyPr>
          <a:lstStyle/>
          <a:p>
            <a:r>
              <a:rPr lang="en-US" sz="5400" dirty="0" smtClean="0"/>
              <a:t>NEUTRON</a:t>
            </a:r>
            <a:endParaRPr lang="en-US" sz="5400" dirty="0"/>
          </a:p>
        </p:txBody>
      </p:sp>
    </p:spTree>
    <p:extLst>
      <p:ext uri="{BB962C8B-B14F-4D97-AF65-F5344CB8AC3E}">
        <p14:creationId xmlns:p14="http://schemas.microsoft.com/office/powerpoint/2010/main" val="325882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is the atomic number for neon?</a:t>
            </a:r>
            <a:br>
              <a:rPr lang="en-US" dirty="0"/>
            </a:br>
            <a:endParaRPr lang="en-US" dirty="0"/>
          </a:p>
        </p:txBody>
      </p:sp>
      <p:sp>
        <p:nvSpPr>
          <p:cNvPr id="3" name="Content Placeholder 2"/>
          <p:cNvSpPr>
            <a:spLocks noGrp="1"/>
          </p:cNvSpPr>
          <p:nvPr>
            <p:ph idx="1"/>
          </p:nvPr>
        </p:nvSpPr>
        <p:spPr/>
        <p:txBody>
          <a:bodyPr>
            <a:normAutofit/>
          </a:bodyPr>
          <a:lstStyle/>
          <a:p>
            <a:r>
              <a:rPr lang="en-US" sz="5400" dirty="0" smtClean="0"/>
              <a:t>10</a:t>
            </a:r>
            <a:endParaRPr lang="en-US" sz="5400" dirty="0"/>
          </a:p>
        </p:txBody>
      </p:sp>
    </p:spTree>
    <p:extLst>
      <p:ext uri="{BB962C8B-B14F-4D97-AF65-F5344CB8AC3E}">
        <p14:creationId xmlns:p14="http://schemas.microsoft.com/office/powerpoint/2010/main" val="3491704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is the atomic mass for boron?</a:t>
            </a:r>
            <a:br>
              <a:rPr lang="en-US" dirty="0"/>
            </a:br>
            <a:endParaRPr lang="en-US" dirty="0"/>
          </a:p>
        </p:txBody>
      </p:sp>
      <p:sp>
        <p:nvSpPr>
          <p:cNvPr id="3" name="Content Placeholder 2"/>
          <p:cNvSpPr>
            <a:spLocks noGrp="1"/>
          </p:cNvSpPr>
          <p:nvPr>
            <p:ph idx="1"/>
          </p:nvPr>
        </p:nvSpPr>
        <p:spPr/>
        <p:txBody>
          <a:bodyPr>
            <a:normAutofit/>
          </a:bodyPr>
          <a:lstStyle/>
          <a:p>
            <a:r>
              <a:rPr lang="en-US" sz="5400" dirty="0" smtClean="0"/>
              <a:t>11</a:t>
            </a:r>
            <a:endParaRPr lang="en-US" sz="5400" dirty="0"/>
          </a:p>
        </p:txBody>
      </p:sp>
    </p:spTree>
    <p:extLst>
      <p:ext uri="{BB962C8B-B14F-4D97-AF65-F5344CB8AC3E}">
        <p14:creationId xmlns:p14="http://schemas.microsoft.com/office/powerpoint/2010/main" val="2802335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Name a characteristic of metals </a:t>
            </a:r>
            <a:br>
              <a:rPr lang="en-US" dirty="0" smtClean="0"/>
            </a:br>
            <a:endParaRPr lang="en-US" dirty="0"/>
          </a:p>
        </p:txBody>
      </p:sp>
      <p:sp>
        <p:nvSpPr>
          <p:cNvPr id="3" name="Content Placeholder 2"/>
          <p:cNvSpPr>
            <a:spLocks noGrp="1"/>
          </p:cNvSpPr>
          <p:nvPr>
            <p:ph idx="1"/>
          </p:nvPr>
        </p:nvSpPr>
        <p:spPr/>
        <p:txBody>
          <a:bodyPr/>
          <a:lstStyle/>
          <a:p>
            <a:r>
              <a:rPr lang="en-US" sz="4400" dirty="0" smtClean="0"/>
              <a:t>solid </a:t>
            </a:r>
            <a:r>
              <a:rPr lang="en-US" sz="4400" dirty="0"/>
              <a:t>at room temperature	</a:t>
            </a:r>
            <a:endParaRPr lang="en-US" sz="4400" dirty="0" smtClean="0"/>
          </a:p>
          <a:p>
            <a:r>
              <a:rPr lang="en-US" sz="4400" dirty="0" smtClean="0"/>
              <a:t>good </a:t>
            </a:r>
            <a:r>
              <a:rPr lang="en-US" sz="4400" dirty="0"/>
              <a:t>conductors of heat	</a:t>
            </a:r>
            <a:endParaRPr lang="en-US" sz="4400" dirty="0" smtClean="0"/>
          </a:p>
          <a:p>
            <a:r>
              <a:rPr lang="en-US" sz="4400" dirty="0" smtClean="0"/>
              <a:t>good </a:t>
            </a:r>
            <a:r>
              <a:rPr lang="en-US" sz="4400" dirty="0"/>
              <a:t>conductors of </a:t>
            </a:r>
            <a:r>
              <a:rPr lang="en-US" sz="4400" dirty="0" smtClean="0"/>
              <a:t>electricity</a:t>
            </a:r>
          </a:p>
          <a:p>
            <a:r>
              <a:rPr lang="en-US" sz="4400" dirty="0" smtClean="0"/>
              <a:t>Ductile</a:t>
            </a:r>
          </a:p>
          <a:p>
            <a:r>
              <a:rPr lang="en-US" sz="4400" dirty="0" smtClean="0"/>
              <a:t>malleable</a:t>
            </a:r>
            <a:endParaRPr lang="en-US" sz="4400" dirty="0"/>
          </a:p>
          <a:p>
            <a:endParaRPr lang="en-US" dirty="0"/>
          </a:p>
        </p:txBody>
      </p:sp>
    </p:spTree>
    <p:extLst>
      <p:ext uri="{BB962C8B-B14F-4D97-AF65-F5344CB8AC3E}">
        <p14:creationId xmlns:p14="http://schemas.microsoft.com/office/powerpoint/2010/main" val="2952508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metalloid?	</a:t>
            </a:r>
            <a:endParaRPr lang="en-US" dirty="0"/>
          </a:p>
        </p:txBody>
      </p:sp>
      <p:sp>
        <p:nvSpPr>
          <p:cNvPr id="3" name="Content Placeholder 2"/>
          <p:cNvSpPr>
            <a:spLocks noGrp="1"/>
          </p:cNvSpPr>
          <p:nvPr>
            <p:ph idx="1"/>
          </p:nvPr>
        </p:nvSpPr>
        <p:spPr/>
        <p:txBody>
          <a:bodyPr>
            <a:normAutofit/>
          </a:bodyPr>
          <a:lstStyle/>
          <a:p>
            <a:r>
              <a:rPr lang="en-US" sz="3600" dirty="0" smtClean="0"/>
              <a:t>Element surrounding the </a:t>
            </a:r>
            <a:r>
              <a:rPr lang="en-US" sz="3600" dirty="0" err="1" smtClean="0"/>
              <a:t>stairstep</a:t>
            </a:r>
            <a:endParaRPr lang="en-US" sz="3600" dirty="0" smtClean="0"/>
          </a:p>
          <a:p>
            <a:r>
              <a:rPr lang="en-US" sz="3600" dirty="0" smtClean="0"/>
              <a:t>Has metal and nonmetal characteristics</a:t>
            </a:r>
            <a:endParaRPr lang="en-US" sz="3600" dirty="0"/>
          </a:p>
        </p:txBody>
      </p:sp>
    </p:spTree>
    <p:extLst>
      <p:ext uri="{BB962C8B-B14F-4D97-AF65-F5344CB8AC3E}">
        <p14:creationId xmlns:p14="http://schemas.microsoft.com/office/powerpoint/2010/main" val="4204180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Name a characteristic of a nonmetal</a:t>
            </a:r>
            <a:endParaRPr lang="en-US" dirty="0"/>
          </a:p>
        </p:txBody>
      </p:sp>
      <p:sp>
        <p:nvSpPr>
          <p:cNvPr id="3" name="Content Placeholder 2"/>
          <p:cNvSpPr>
            <a:spLocks noGrp="1"/>
          </p:cNvSpPr>
          <p:nvPr>
            <p:ph idx="1"/>
          </p:nvPr>
        </p:nvSpPr>
        <p:spPr/>
        <p:txBody>
          <a:bodyPr>
            <a:normAutofit/>
          </a:bodyPr>
          <a:lstStyle/>
          <a:p>
            <a:r>
              <a:rPr lang="en-US" sz="3600" dirty="0" smtClean="0"/>
              <a:t>many </a:t>
            </a:r>
            <a:r>
              <a:rPr lang="en-US" sz="3600" dirty="0"/>
              <a:t>are gas at room temperature	</a:t>
            </a:r>
            <a:endParaRPr lang="en-US" sz="3600" dirty="0" smtClean="0"/>
          </a:p>
          <a:p>
            <a:r>
              <a:rPr lang="en-US" sz="3600" dirty="0" smtClean="0"/>
              <a:t>most </a:t>
            </a:r>
            <a:r>
              <a:rPr lang="en-US" sz="3600" dirty="0"/>
              <a:t>do not conduct heat well	</a:t>
            </a:r>
          </a:p>
          <a:p>
            <a:r>
              <a:rPr lang="en-US" sz="3600" dirty="0" smtClean="0"/>
              <a:t>most </a:t>
            </a:r>
            <a:r>
              <a:rPr lang="en-US" sz="3600" dirty="0"/>
              <a:t>do not conduct electricity well	</a:t>
            </a:r>
            <a:endParaRPr lang="en-US" sz="3600" dirty="0" smtClean="0"/>
          </a:p>
          <a:p>
            <a:r>
              <a:rPr lang="en-US" sz="3600" dirty="0" smtClean="0"/>
              <a:t>If solid they are not malleable-- BRITTLE</a:t>
            </a:r>
            <a:endParaRPr lang="en-US" sz="3600" dirty="0"/>
          </a:p>
        </p:txBody>
      </p:sp>
    </p:spTree>
    <p:extLst>
      <p:ext uri="{BB962C8B-B14F-4D97-AF65-F5344CB8AC3E}">
        <p14:creationId xmlns:p14="http://schemas.microsoft.com/office/powerpoint/2010/main" val="2185766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fontScale="90000"/>
          </a:bodyPr>
          <a:lstStyle/>
          <a:p>
            <a:r>
              <a:rPr lang="en-US" dirty="0" smtClean="0"/>
              <a:t>Write a claim based on this data.  Include evidence to support </a:t>
            </a:r>
            <a:r>
              <a:rPr lang="en-US" smtClean="0"/>
              <a:t>your claim</a:t>
            </a:r>
            <a:r>
              <a:rPr lang="en-US" dirty="0"/>
              <a:t/>
            </a:r>
            <a:br>
              <a:rPr lang="en-US" dirty="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04628997"/>
              </p:ext>
            </p:extLst>
          </p:nvPr>
        </p:nvGraphicFramePr>
        <p:xfrm>
          <a:off x="381001" y="1600201"/>
          <a:ext cx="8381998" cy="4953001"/>
        </p:xfrm>
        <a:graphic>
          <a:graphicData uri="http://schemas.openxmlformats.org/drawingml/2006/table">
            <a:tbl>
              <a:tblPr firstRow="1" firstCol="1" lastRow="1" lastCol="1" bandRow="1" bandCol="1"/>
              <a:tblGrid>
                <a:gridCol w="1300199">
                  <a:extLst>
                    <a:ext uri="{9D8B030D-6E8A-4147-A177-3AD203B41FA5}">
                      <a16:colId xmlns:a16="http://schemas.microsoft.com/office/drawing/2014/main" val="20000"/>
                    </a:ext>
                  </a:extLst>
                </a:gridCol>
                <a:gridCol w="1786293">
                  <a:extLst>
                    <a:ext uri="{9D8B030D-6E8A-4147-A177-3AD203B41FA5}">
                      <a16:colId xmlns:a16="http://schemas.microsoft.com/office/drawing/2014/main" val="20001"/>
                    </a:ext>
                  </a:extLst>
                </a:gridCol>
                <a:gridCol w="2647753">
                  <a:extLst>
                    <a:ext uri="{9D8B030D-6E8A-4147-A177-3AD203B41FA5}">
                      <a16:colId xmlns:a16="http://schemas.microsoft.com/office/drawing/2014/main" val="20002"/>
                    </a:ext>
                  </a:extLst>
                </a:gridCol>
                <a:gridCol w="2647753">
                  <a:extLst>
                    <a:ext uri="{9D8B030D-6E8A-4147-A177-3AD203B41FA5}">
                      <a16:colId xmlns:a16="http://schemas.microsoft.com/office/drawing/2014/main" val="20003"/>
                    </a:ext>
                  </a:extLst>
                </a:gridCol>
              </a:tblGrid>
              <a:tr h="790054">
                <a:tc>
                  <a:txBody>
                    <a:bodyPr/>
                    <a:lstStyle/>
                    <a:p>
                      <a:pPr marL="0" marR="0">
                        <a:spcBef>
                          <a:spcPts val="0"/>
                        </a:spcBef>
                        <a:spcAft>
                          <a:spcPts val="0"/>
                        </a:spcAft>
                      </a:pPr>
                      <a:r>
                        <a:rPr lang="en-US" sz="2000">
                          <a:effectLst/>
                          <a:latin typeface="Times New Roman"/>
                          <a:ea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Times New Roman"/>
                          <a:ea typeface="Times New Roman"/>
                        </a:rPr>
                        <a:t>Before the experiment</a:t>
                      </a:r>
                      <a:endParaRPr lang="en-US" sz="20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Times New Roman"/>
                          <a:ea typeface="Times New Roman"/>
                        </a:rPr>
                        <a:t>After the experiment</a:t>
                      </a:r>
                      <a:endParaRPr lang="en-US" sz="20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836527">
                <a:tc rowSpan="4">
                  <a:txBody>
                    <a:bodyPr/>
                    <a:lstStyle/>
                    <a:p>
                      <a:pPr marL="0" marR="0" algn="ctr">
                        <a:spcBef>
                          <a:spcPts val="0"/>
                        </a:spcBef>
                        <a:spcAft>
                          <a:spcPts val="0"/>
                        </a:spcAft>
                      </a:pPr>
                      <a:r>
                        <a:rPr lang="en-US" sz="2000">
                          <a:effectLst/>
                          <a:latin typeface="Times New Roman"/>
                          <a:ea typeface="Times New Roman"/>
                        </a:rPr>
                        <a:t>Substance 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b="1">
                          <a:effectLst/>
                          <a:latin typeface="Times New Roman"/>
                          <a:ea typeface="Times New Roman"/>
                        </a:rPr>
                        <a:t>Shape</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Cubic (solid)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No longer has a cubic shape (liquid)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18264">
                <a:tc vMerge="1">
                  <a:txBody>
                    <a:bodyPr/>
                    <a:lstStyle/>
                    <a:p>
                      <a:endParaRPr lang="en-US"/>
                    </a:p>
                  </a:txBody>
                  <a:tcPr/>
                </a:tc>
                <a:tc>
                  <a:txBody>
                    <a:bodyPr/>
                    <a:lstStyle/>
                    <a:p>
                      <a:pPr marL="0" marR="0">
                        <a:spcBef>
                          <a:spcPts val="0"/>
                        </a:spcBef>
                        <a:spcAft>
                          <a:spcPts val="0"/>
                        </a:spcAft>
                      </a:pPr>
                      <a:r>
                        <a:rPr lang="en-US" sz="2000" b="1">
                          <a:effectLst/>
                          <a:latin typeface="Times New Roman"/>
                          <a:ea typeface="Times New Roman"/>
                        </a:rPr>
                        <a:t>Color</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Red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Brown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17550">
                <a:tc vMerge="1">
                  <a:txBody>
                    <a:bodyPr/>
                    <a:lstStyle/>
                    <a:p>
                      <a:endParaRPr lang="en-US"/>
                    </a:p>
                  </a:txBody>
                  <a:tcPr/>
                </a:tc>
                <a:tc>
                  <a:txBody>
                    <a:bodyPr/>
                    <a:lstStyle/>
                    <a:p>
                      <a:pPr marL="0" marR="0">
                        <a:spcBef>
                          <a:spcPts val="0"/>
                        </a:spcBef>
                        <a:spcAft>
                          <a:spcPts val="0"/>
                        </a:spcAft>
                      </a:pPr>
                      <a:r>
                        <a:rPr lang="en-US" sz="2000" b="1">
                          <a:effectLst/>
                          <a:latin typeface="Times New Roman"/>
                          <a:ea typeface="Times New Roman"/>
                        </a:rPr>
                        <a:t>Gas production</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None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Tiny bubbles formed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18264">
                <a:tc vMerge="1">
                  <a:txBody>
                    <a:bodyPr/>
                    <a:lstStyle/>
                    <a:p>
                      <a:endParaRPr lang="en-US"/>
                    </a:p>
                  </a:txBody>
                  <a:tcPr/>
                </a:tc>
                <a:tc>
                  <a:txBody>
                    <a:bodyPr/>
                    <a:lstStyle/>
                    <a:p>
                      <a:pPr marL="0" marR="0">
                        <a:spcBef>
                          <a:spcPts val="0"/>
                        </a:spcBef>
                        <a:spcAft>
                          <a:spcPts val="0"/>
                        </a:spcAft>
                      </a:pPr>
                      <a:r>
                        <a:rPr lang="en-US" sz="2000" b="1">
                          <a:effectLst/>
                          <a:latin typeface="Times New Roman"/>
                          <a:ea typeface="Times New Roman"/>
                        </a:rPr>
                        <a:t>Energy change</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Was 67 degrees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Was 84 degrees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18264">
                <a:tc rowSpan="4">
                  <a:txBody>
                    <a:bodyPr/>
                    <a:lstStyle/>
                    <a:p>
                      <a:pPr marL="0" marR="0" algn="ctr">
                        <a:spcBef>
                          <a:spcPts val="0"/>
                        </a:spcBef>
                        <a:spcAft>
                          <a:spcPts val="0"/>
                        </a:spcAft>
                      </a:pPr>
                      <a:r>
                        <a:rPr lang="en-US" sz="2000">
                          <a:effectLst/>
                          <a:latin typeface="Times New Roman"/>
                          <a:ea typeface="Times New Roman"/>
                        </a:rPr>
                        <a:t>Substance B</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b="1">
                          <a:effectLst/>
                          <a:latin typeface="Times New Roman"/>
                          <a:ea typeface="Times New Roman"/>
                        </a:rPr>
                        <a:t>Shape</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Cubic (solid)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Powdered (solid)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18264">
                <a:tc vMerge="1">
                  <a:txBody>
                    <a:bodyPr/>
                    <a:lstStyle/>
                    <a:p>
                      <a:endParaRPr lang="en-US"/>
                    </a:p>
                  </a:txBody>
                  <a:tcPr/>
                </a:tc>
                <a:tc>
                  <a:txBody>
                    <a:bodyPr/>
                    <a:lstStyle/>
                    <a:p>
                      <a:pPr marL="0" marR="0">
                        <a:spcBef>
                          <a:spcPts val="0"/>
                        </a:spcBef>
                        <a:spcAft>
                          <a:spcPts val="0"/>
                        </a:spcAft>
                      </a:pPr>
                      <a:r>
                        <a:rPr lang="en-US" sz="2000" b="1">
                          <a:effectLst/>
                          <a:latin typeface="Times New Roman"/>
                          <a:ea typeface="Times New Roman"/>
                        </a:rPr>
                        <a:t>Color</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Red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Light red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617550">
                <a:tc vMerge="1">
                  <a:txBody>
                    <a:bodyPr/>
                    <a:lstStyle/>
                    <a:p>
                      <a:endParaRPr lang="en-US"/>
                    </a:p>
                  </a:txBody>
                  <a:tcPr/>
                </a:tc>
                <a:tc>
                  <a:txBody>
                    <a:bodyPr/>
                    <a:lstStyle/>
                    <a:p>
                      <a:pPr marL="0" marR="0">
                        <a:spcBef>
                          <a:spcPts val="0"/>
                        </a:spcBef>
                        <a:spcAft>
                          <a:spcPts val="0"/>
                        </a:spcAft>
                      </a:pPr>
                      <a:r>
                        <a:rPr lang="en-US" sz="2000" b="1">
                          <a:effectLst/>
                          <a:latin typeface="Times New Roman"/>
                          <a:ea typeface="Times New Roman"/>
                        </a:rPr>
                        <a:t>Gas production</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None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None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18264">
                <a:tc vMerge="1">
                  <a:txBody>
                    <a:bodyPr/>
                    <a:lstStyle/>
                    <a:p>
                      <a:endParaRPr lang="en-US"/>
                    </a:p>
                  </a:txBody>
                  <a:tcPr/>
                </a:tc>
                <a:tc>
                  <a:txBody>
                    <a:bodyPr/>
                    <a:lstStyle/>
                    <a:p>
                      <a:pPr marL="0" marR="0">
                        <a:spcBef>
                          <a:spcPts val="0"/>
                        </a:spcBef>
                        <a:spcAft>
                          <a:spcPts val="0"/>
                        </a:spcAft>
                      </a:pPr>
                      <a:r>
                        <a:rPr lang="en-US" sz="2000" b="1">
                          <a:effectLst/>
                          <a:latin typeface="Times New Roman"/>
                          <a:ea typeface="Times New Roman"/>
                        </a:rPr>
                        <a:t>Energy change</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Was 67 degrees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dirty="0">
                          <a:effectLst/>
                          <a:latin typeface="Times New Roman"/>
                          <a:ea typeface="Times New Roman"/>
                        </a:rPr>
                        <a:t>Was 67 degrees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8017686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Describe the noble gases</a:t>
            </a:r>
            <a:endParaRPr lang="en-US" dirty="0"/>
          </a:p>
        </p:txBody>
      </p:sp>
      <p:sp>
        <p:nvSpPr>
          <p:cNvPr id="3" name="Content Placeholder 2"/>
          <p:cNvSpPr>
            <a:spLocks noGrp="1"/>
          </p:cNvSpPr>
          <p:nvPr>
            <p:ph idx="1"/>
          </p:nvPr>
        </p:nvSpPr>
        <p:spPr/>
        <p:txBody>
          <a:bodyPr>
            <a:normAutofit/>
          </a:bodyPr>
          <a:lstStyle/>
          <a:p>
            <a:r>
              <a:rPr lang="en-US" sz="4400" dirty="0" smtClean="0"/>
              <a:t>Have complete outer shells</a:t>
            </a:r>
          </a:p>
          <a:p>
            <a:r>
              <a:rPr lang="en-US" sz="4400" dirty="0" smtClean="0"/>
              <a:t>All are gases</a:t>
            </a:r>
          </a:p>
          <a:p>
            <a:r>
              <a:rPr lang="en-US" sz="4400" dirty="0" smtClean="0"/>
              <a:t>Never get married</a:t>
            </a:r>
            <a:endParaRPr lang="en-US" sz="4400" dirty="0"/>
          </a:p>
        </p:txBody>
      </p:sp>
    </p:spTree>
    <p:extLst>
      <p:ext uri="{BB962C8B-B14F-4D97-AF65-F5344CB8AC3E}">
        <p14:creationId xmlns:p14="http://schemas.microsoft.com/office/powerpoint/2010/main" val="39297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normAutofit fontScale="90000"/>
          </a:bodyPr>
          <a:lstStyle/>
          <a:p>
            <a:r>
              <a:rPr lang="en-US" dirty="0"/>
              <a:t>How do energy shells change as you move from row 1 to row 2 to row 3?</a:t>
            </a:r>
            <a:br>
              <a:rPr lang="en-US" dirty="0"/>
            </a:br>
            <a:endParaRPr lang="en-US" dirty="0"/>
          </a:p>
        </p:txBody>
      </p:sp>
      <p:sp>
        <p:nvSpPr>
          <p:cNvPr id="3" name="Content Placeholder 2"/>
          <p:cNvSpPr>
            <a:spLocks noGrp="1"/>
          </p:cNvSpPr>
          <p:nvPr>
            <p:ph idx="1"/>
          </p:nvPr>
        </p:nvSpPr>
        <p:spPr>
          <a:xfrm>
            <a:off x="457200" y="2133600"/>
            <a:ext cx="8229600" cy="3992563"/>
          </a:xfrm>
        </p:spPr>
        <p:txBody>
          <a:bodyPr>
            <a:normAutofit/>
          </a:bodyPr>
          <a:lstStyle/>
          <a:p>
            <a:r>
              <a:rPr lang="en-US" sz="4400" dirty="0" smtClean="0"/>
              <a:t>One more energy shell (street or ring) is added as you go down</a:t>
            </a:r>
            <a:endParaRPr lang="en-US" sz="4400" dirty="0"/>
          </a:p>
        </p:txBody>
      </p:sp>
      <p:sp>
        <p:nvSpPr>
          <p:cNvPr id="4" name="Oval 3"/>
          <p:cNvSpPr/>
          <p:nvPr/>
        </p:nvSpPr>
        <p:spPr>
          <a:xfrm>
            <a:off x="2362200" y="3733800"/>
            <a:ext cx="457200" cy="4572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2209800" y="4648200"/>
            <a:ext cx="762000" cy="8382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2209800" y="5791200"/>
            <a:ext cx="762000" cy="8382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362200" y="4838700"/>
            <a:ext cx="457200" cy="4572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2362200" y="5981700"/>
            <a:ext cx="457200" cy="4572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057400" y="5585460"/>
            <a:ext cx="1066800" cy="12725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96807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P spid="6" grpId="0" animBg="1"/>
      <p:bldP spid="7" grpId="0" animBg="1"/>
      <p:bldP spid="8" grpId="0" animBg="1"/>
      <p:bldP spid="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normAutofit fontScale="90000"/>
          </a:bodyPr>
          <a:lstStyle/>
          <a:p>
            <a:r>
              <a:rPr lang="en-US" dirty="0"/>
              <a:t>The atomic number always equals the number of</a:t>
            </a:r>
            <a:br>
              <a:rPr lang="en-US" dirty="0"/>
            </a:br>
            <a:endParaRPr lang="en-US" dirty="0"/>
          </a:p>
        </p:txBody>
      </p:sp>
      <p:sp>
        <p:nvSpPr>
          <p:cNvPr id="3" name="Content Placeholder 2"/>
          <p:cNvSpPr>
            <a:spLocks noGrp="1"/>
          </p:cNvSpPr>
          <p:nvPr>
            <p:ph idx="1"/>
          </p:nvPr>
        </p:nvSpPr>
        <p:spPr/>
        <p:txBody>
          <a:bodyPr>
            <a:normAutofit/>
          </a:bodyPr>
          <a:lstStyle/>
          <a:p>
            <a:r>
              <a:rPr lang="en-US" sz="5400" smtClean="0"/>
              <a:t>Protons</a:t>
            </a:r>
            <a:endParaRPr lang="en-US" sz="5400" dirty="0"/>
          </a:p>
        </p:txBody>
      </p:sp>
    </p:spTree>
    <p:extLst>
      <p:ext uri="{BB962C8B-B14F-4D97-AF65-F5344CB8AC3E}">
        <p14:creationId xmlns:p14="http://schemas.microsoft.com/office/powerpoint/2010/main" val="1660982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rmAutofit fontScale="90000"/>
          </a:bodyPr>
          <a:lstStyle/>
          <a:p>
            <a:r>
              <a:rPr lang="en-US" dirty="0"/>
              <a:t>To find the number of neutrons you must</a:t>
            </a:r>
            <a:br>
              <a:rPr lang="en-US" dirty="0"/>
            </a:br>
            <a:endParaRPr lang="en-US" dirty="0"/>
          </a:p>
        </p:txBody>
      </p:sp>
      <p:sp>
        <p:nvSpPr>
          <p:cNvPr id="3" name="Content Placeholder 2"/>
          <p:cNvSpPr>
            <a:spLocks noGrp="1"/>
          </p:cNvSpPr>
          <p:nvPr>
            <p:ph idx="1"/>
          </p:nvPr>
        </p:nvSpPr>
        <p:spPr/>
        <p:txBody>
          <a:bodyPr>
            <a:normAutofit/>
          </a:bodyPr>
          <a:lstStyle/>
          <a:p>
            <a:r>
              <a:rPr lang="en-US" sz="4000" dirty="0" smtClean="0"/>
              <a:t>Subtract atomic number from the atomic mass</a:t>
            </a:r>
          </a:p>
          <a:p>
            <a:r>
              <a:rPr lang="en-US" sz="4000" dirty="0" smtClean="0"/>
              <a:t>ATOMIC MASS  minus  ATOMIC NUMBER</a:t>
            </a:r>
            <a:endParaRPr lang="en-US" sz="4000" dirty="0"/>
          </a:p>
        </p:txBody>
      </p:sp>
    </p:spTree>
    <p:extLst>
      <p:ext uri="{BB962C8B-B14F-4D97-AF65-F5344CB8AC3E}">
        <p14:creationId xmlns:p14="http://schemas.microsoft.com/office/powerpoint/2010/main" val="3755104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2762"/>
          </a:xfrm>
        </p:spPr>
        <p:txBody>
          <a:bodyPr>
            <a:normAutofit fontScale="90000"/>
          </a:bodyPr>
          <a:lstStyle/>
          <a:p>
            <a:r>
              <a:rPr lang="en-US" dirty="0"/>
              <a:t>What does the chemical formula H</a:t>
            </a:r>
            <a:r>
              <a:rPr lang="en-US" baseline="-25000" dirty="0"/>
              <a:t>2</a:t>
            </a:r>
            <a:r>
              <a:rPr lang="en-US" dirty="0"/>
              <a:t>O mean?</a:t>
            </a:r>
            <a:br>
              <a:rPr lang="en-US" dirty="0"/>
            </a:br>
            <a:endParaRPr lang="en-US" dirty="0"/>
          </a:p>
        </p:txBody>
      </p:sp>
      <p:sp>
        <p:nvSpPr>
          <p:cNvPr id="3" name="Content Placeholder 2"/>
          <p:cNvSpPr>
            <a:spLocks noGrp="1"/>
          </p:cNvSpPr>
          <p:nvPr>
            <p:ph idx="1"/>
          </p:nvPr>
        </p:nvSpPr>
        <p:spPr/>
        <p:txBody>
          <a:bodyPr>
            <a:normAutofit/>
          </a:bodyPr>
          <a:lstStyle/>
          <a:p>
            <a:pPr marL="0" indent="0">
              <a:buNone/>
            </a:pPr>
            <a:r>
              <a:rPr lang="en-US" sz="5400" dirty="0" smtClean="0"/>
              <a:t>2 HYDROGENS AND</a:t>
            </a:r>
          </a:p>
          <a:p>
            <a:pPr marL="0" indent="0">
              <a:buNone/>
            </a:pPr>
            <a:r>
              <a:rPr lang="en-US" sz="5400" dirty="0" smtClean="0"/>
              <a:t> 1 OXYGEN</a:t>
            </a:r>
            <a:endParaRPr lang="en-US" sz="5400" dirty="0"/>
          </a:p>
        </p:txBody>
      </p:sp>
    </p:spTree>
    <p:extLst>
      <p:ext uri="{BB962C8B-B14F-4D97-AF65-F5344CB8AC3E}">
        <p14:creationId xmlns:p14="http://schemas.microsoft.com/office/powerpoint/2010/main" val="2227825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11362"/>
          </a:xfrm>
        </p:spPr>
        <p:txBody>
          <a:bodyPr>
            <a:normAutofit fontScale="90000"/>
          </a:bodyPr>
          <a:lstStyle/>
          <a:p>
            <a:r>
              <a:rPr lang="en-US" dirty="0"/>
              <a:t>If lithium and nitrogen will make an ionic bond, how many lithium atoms will be needed per nitrogen atom?</a:t>
            </a:r>
            <a:br>
              <a:rPr lang="en-US" dirty="0"/>
            </a:br>
            <a:endParaRPr lang="en-US" dirty="0"/>
          </a:p>
        </p:txBody>
      </p:sp>
      <p:sp>
        <p:nvSpPr>
          <p:cNvPr id="3" name="Content Placeholder 2"/>
          <p:cNvSpPr>
            <a:spLocks noGrp="1"/>
          </p:cNvSpPr>
          <p:nvPr>
            <p:ph idx="1"/>
          </p:nvPr>
        </p:nvSpPr>
        <p:spPr>
          <a:xfrm>
            <a:off x="457200" y="2514600"/>
            <a:ext cx="8229600" cy="3611563"/>
          </a:xfrm>
        </p:spPr>
        <p:txBody>
          <a:bodyPr>
            <a:normAutofit/>
          </a:bodyPr>
          <a:lstStyle/>
          <a:p>
            <a:r>
              <a:rPr lang="en-US" sz="6000" dirty="0" smtClean="0"/>
              <a:t>3</a:t>
            </a:r>
            <a:endParaRPr lang="en-US" sz="6000" dirty="0"/>
          </a:p>
        </p:txBody>
      </p:sp>
    </p:spTree>
    <p:extLst>
      <p:ext uri="{BB962C8B-B14F-4D97-AF65-F5344CB8AC3E}">
        <p14:creationId xmlns:p14="http://schemas.microsoft.com/office/powerpoint/2010/main" val="3124395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normAutofit/>
          </a:bodyPr>
          <a:lstStyle/>
          <a:p>
            <a:r>
              <a:rPr lang="en-US" dirty="0"/>
              <a:t>How many energy levels does silicon have</a:t>
            </a:r>
            <a:r>
              <a:rPr lang="en-US" dirty="0" smtClean="0"/>
              <a:t>?</a:t>
            </a:r>
            <a:endParaRPr lang="en-US" dirty="0"/>
          </a:p>
        </p:txBody>
      </p:sp>
      <p:sp>
        <p:nvSpPr>
          <p:cNvPr id="3" name="Content Placeholder 2"/>
          <p:cNvSpPr>
            <a:spLocks noGrp="1"/>
          </p:cNvSpPr>
          <p:nvPr>
            <p:ph idx="1"/>
          </p:nvPr>
        </p:nvSpPr>
        <p:spPr>
          <a:xfrm>
            <a:off x="457200" y="2438400"/>
            <a:ext cx="8229600" cy="3687763"/>
          </a:xfrm>
        </p:spPr>
        <p:txBody>
          <a:bodyPr>
            <a:normAutofit/>
          </a:bodyPr>
          <a:lstStyle/>
          <a:p>
            <a:r>
              <a:rPr lang="en-US" sz="6000" dirty="0" smtClean="0"/>
              <a:t>3</a:t>
            </a:r>
            <a:endParaRPr lang="en-US" sz="6000" dirty="0"/>
          </a:p>
        </p:txBody>
      </p:sp>
    </p:spTree>
    <p:extLst>
      <p:ext uri="{BB962C8B-B14F-4D97-AF65-F5344CB8AC3E}">
        <p14:creationId xmlns:p14="http://schemas.microsoft.com/office/powerpoint/2010/main" val="177618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normAutofit fontScale="90000"/>
          </a:bodyPr>
          <a:lstStyle/>
          <a:p>
            <a:r>
              <a:rPr lang="en-US" dirty="0"/>
              <a:t>How many energy levels does calcium have?</a:t>
            </a:r>
            <a:br>
              <a:rPr lang="en-US" dirty="0"/>
            </a:br>
            <a:endParaRPr lang="en-US" dirty="0"/>
          </a:p>
        </p:txBody>
      </p:sp>
      <p:sp>
        <p:nvSpPr>
          <p:cNvPr id="3" name="Content Placeholder 2"/>
          <p:cNvSpPr>
            <a:spLocks noGrp="1"/>
          </p:cNvSpPr>
          <p:nvPr>
            <p:ph idx="1"/>
          </p:nvPr>
        </p:nvSpPr>
        <p:spPr>
          <a:xfrm>
            <a:off x="457200" y="1828800"/>
            <a:ext cx="8229600" cy="4297363"/>
          </a:xfrm>
        </p:spPr>
        <p:txBody>
          <a:bodyPr/>
          <a:lstStyle/>
          <a:p>
            <a:r>
              <a:rPr lang="en-US" sz="6000" dirty="0" smtClean="0"/>
              <a:t>4</a:t>
            </a:r>
            <a:endParaRPr lang="en-US" sz="6000" dirty="0"/>
          </a:p>
        </p:txBody>
      </p:sp>
    </p:spTree>
    <p:extLst>
      <p:ext uri="{BB962C8B-B14F-4D97-AF65-F5344CB8AC3E}">
        <p14:creationId xmlns:p14="http://schemas.microsoft.com/office/powerpoint/2010/main" val="487779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935162"/>
          </a:xfrm>
        </p:spPr>
        <p:txBody>
          <a:bodyPr>
            <a:normAutofit fontScale="90000"/>
          </a:bodyPr>
          <a:lstStyle/>
          <a:p>
            <a:r>
              <a:rPr lang="en-US" dirty="0"/>
              <a:t>In this drawing you see electrons moving from one element to another.  This is an example of</a:t>
            </a:r>
            <a:br>
              <a:rPr lang="en-US" dirty="0"/>
            </a:br>
            <a:endParaRPr lang="en-US" dirty="0"/>
          </a:p>
        </p:txBody>
      </p:sp>
      <p:sp>
        <p:nvSpPr>
          <p:cNvPr id="3" name="Content Placeholder 2"/>
          <p:cNvSpPr>
            <a:spLocks noGrp="1"/>
          </p:cNvSpPr>
          <p:nvPr>
            <p:ph idx="1"/>
          </p:nvPr>
        </p:nvSpPr>
        <p:spPr/>
        <p:txBody>
          <a:bodyPr/>
          <a:lstStyle/>
          <a:p>
            <a:endParaRPr lang="en-US" b="0" i="0" u="none" strike="noStrike" baseline="0" dirty="0" smtClean="0">
              <a:solidFill>
                <a:srgbClr val="000000"/>
              </a:solidFill>
              <a:latin typeface="Times New Roman"/>
            </a:endParaRPr>
          </a:p>
          <a:p>
            <a:endParaRPr lang="en-US"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2286000" y="2514600"/>
            <a:ext cx="4648200" cy="2743200"/>
          </a:xfrm>
          <a:prstGeom prst="rect">
            <a:avLst/>
          </a:prstGeom>
          <a:noFill/>
          <a:ln>
            <a:noFill/>
          </a:ln>
        </p:spPr>
      </p:pic>
      <p:sp>
        <p:nvSpPr>
          <p:cNvPr id="5" name="Content Placeholder 2"/>
          <p:cNvSpPr txBox="1">
            <a:spLocks/>
          </p:cNvSpPr>
          <p:nvPr/>
        </p:nvSpPr>
        <p:spPr>
          <a:xfrm>
            <a:off x="609600" y="1981200"/>
            <a:ext cx="8229600" cy="762000"/>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5400" dirty="0" smtClean="0"/>
              <a:t>An ionic bond</a:t>
            </a:r>
            <a:endParaRPr lang="en-US" sz="5400" dirty="0"/>
          </a:p>
        </p:txBody>
      </p:sp>
    </p:spTree>
    <p:extLst>
      <p:ext uri="{BB962C8B-B14F-4D97-AF65-F5344CB8AC3E}">
        <p14:creationId xmlns:p14="http://schemas.microsoft.com/office/powerpoint/2010/main" val="1492780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935162"/>
          </a:xfrm>
        </p:spPr>
        <p:txBody>
          <a:bodyPr>
            <a:normAutofit fontScale="90000"/>
          </a:bodyPr>
          <a:lstStyle/>
          <a:p>
            <a:r>
              <a:rPr lang="en-US" dirty="0"/>
              <a:t>How is the sodium going to be charged</a:t>
            </a:r>
            <a:r>
              <a:rPr lang="en-US" dirty="0" smtClean="0"/>
              <a:t>?</a:t>
            </a:r>
            <a:r>
              <a:rPr lang="en-US" dirty="0"/>
              <a:t/>
            </a:r>
            <a:br>
              <a:rPr lang="en-US" dirty="0"/>
            </a:br>
            <a:endParaRPr lang="en-US" dirty="0"/>
          </a:p>
        </p:txBody>
      </p:sp>
      <p:sp>
        <p:nvSpPr>
          <p:cNvPr id="3" name="Content Placeholder 2"/>
          <p:cNvSpPr>
            <a:spLocks noGrp="1"/>
          </p:cNvSpPr>
          <p:nvPr>
            <p:ph idx="1"/>
          </p:nvPr>
        </p:nvSpPr>
        <p:spPr/>
        <p:txBody>
          <a:bodyPr/>
          <a:lstStyle/>
          <a:p>
            <a:endParaRPr lang="en-US" b="0" i="0" u="none" strike="noStrike" baseline="0" dirty="0" smtClean="0">
              <a:solidFill>
                <a:srgbClr val="000000"/>
              </a:solidFill>
              <a:latin typeface="Times New Roman"/>
            </a:endParaRPr>
          </a:p>
          <a:p>
            <a:endParaRPr lang="en-US"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2286000" y="2514600"/>
            <a:ext cx="4648200" cy="2743200"/>
          </a:xfrm>
          <a:prstGeom prst="rect">
            <a:avLst/>
          </a:prstGeom>
          <a:noFill/>
          <a:ln>
            <a:noFill/>
          </a:ln>
        </p:spPr>
      </p:pic>
      <p:sp>
        <p:nvSpPr>
          <p:cNvPr id="5" name="Content Placeholder 2"/>
          <p:cNvSpPr txBox="1">
            <a:spLocks/>
          </p:cNvSpPr>
          <p:nvPr/>
        </p:nvSpPr>
        <p:spPr>
          <a:xfrm>
            <a:off x="1447800" y="2362200"/>
            <a:ext cx="7391400" cy="39163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5400" dirty="0" smtClean="0"/>
              <a:t>+1</a:t>
            </a:r>
            <a:endParaRPr lang="en-US" sz="5400" dirty="0"/>
          </a:p>
        </p:txBody>
      </p:sp>
    </p:spTree>
    <p:extLst>
      <p:ext uri="{BB962C8B-B14F-4D97-AF65-F5344CB8AC3E}">
        <p14:creationId xmlns:p14="http://schemas.microsoft.com/office/powerpoint/2010/main" val="759590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6324600"/>
          </a:xfrm>
        </p:spPr>
        <p:txBody>
          <a:bodyPr>
            <a:noAutofit/>
          </a:bodyPr>
          <a:lstStyle/>
          <a:p>
            <a:pPr algn="l"/>
            <a:r>
              <a:rPr lang="en-US" sz="3200" dirty="0" smtClean="0"/>
              <a:t>Substance A went through a chemical change.  My evidence is that the color changed from red to brown, bubbles formed, and the temperature changed from 67 to 84 degrees.  When substances change color it is because they have become new substances.  When gases form it is because atoms are recombining to make new substances.  When temperatures change, this is because bonds are breaking (meaning a new substance is forming)</a:t>
            </a:r>
            <a:endParaRPr lang="en-US" sz="3200" dirty="0"/>
          </a:p>
        </p:txBody>
      </p:sp>
    </p:spTree>
    <p:extLst>
      <p:ext uri="{BB962C8B-B14F-4D97-AF65-F5344CB8AC3E}">
        <p14:creationId xmlns:p14="http://schemas.microsoft.com/office/powerpoint/2010/main" val="29126622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935162"/>
          </a:xfrm>
        </p:spPr>
        <p:txBody>
          <a:bodyPr>
            <a:normAutofit fontScale="90000"/>
          </a:bodyPr>
          <a:lstStyle/>
          <a:p>
            <a:r>
              <a:rPr lang="en-US" dirty="0"/>
              <a:t>How is the </a:t>
            </a:r>
            <a:r>
              <a:rPr lang="en-US" dirty="0" smtClean="0"/>
              <a:t>chlorine </a:t>
            </a:r>
            <a:r>
              <a:rPr lang="en-US" dirty="0"/>
              <a:t>going to be charged</a:t>
            </a:r>
            <a:r>
              <a:rPr lang="en-US" dirty="0" smtClean="0"/>
              <a:t>?</a:t>
            </a:r>
            <a:r>
              <a:rPr lang="en-US" dirty="0"/>
              <a:t/>
            </a:r>
            <a:br>
              <a:rPr lang="en-US" dirty="0"/>
            </a:br>
            <a:endParaRPr lang="en-US" dirty="0"/>
          </a:p>
        </p:txBody>
      </p:sp>
      <p:sp>
        <p:nvSpPr>
          <p:cNvPr id="3" name="Content Placeholder 2"/>
          <p:cNvSpPr>
            <a:spLocks noGrp="1"/>
          </p:cNvSpPr>
          <p:nvPr>
            <p:ph idx="1"/>
          </p:nvPr>
        </p:nvSpPr>
        <p:spPr/>
        <p:txBody>
          <a:bodyPr/>
          <a:lstStyle/>
          <a:p>
            <a:endParaRPr lang="en-US" b="0" i="0" u="none" strike="noStrike" baseline="0" dirty="0" smtClean="0">
              <a:solidFill>
                <a:srgbClr val="000000"/>
              </a:solidFill>
              <a:latin typeface="Times New Roman"/>
            </a:endParaRPr>
          </a:p>
          <a:p>
            <a:endParaRPr lang="en-US"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2286000" y="2514600"/>
            <a:ext cx="4648200" cy="2743200"/>
          </a:xfrm>
          <a:prstGeom prst="rect">
            <a:avLst/>
          </a:prstGeom>
          <a:noFill/>
          <a:ln>
            <a:noFill/>
          </a:ln>
        </p:spPr>
      </p:pic>
      <p:sp>
        <p:nvSpPr>
          <p:cNvPr id="5" name="Content Placeholder 2"/>
          <p:cNvSpPr txBox="1">
            <a:spLocks/>
          </p:cNvSpPr>
          <p:nvPr/>
        </p:nvSpPr>
        <p:spPr>
          <a:xfrm>
            <a:off x="6553200" y="2209800"/>
            <a:ext cx="2286000" cy="40687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5400" dirty="0" smtClean="0"/>
              <a:t>-1</a:t>
            </a:r>
            <a:endParaRPr lang="en-US" sz="5400" dirty="0"/>
          </a:p>
        </p:txBody>
      </p:sp>
    </p:spTree>
    <p:extLst>
      <p:ext uri="{BB962C8B-B14F-4D97-AF65-F5344CB8AC3E}">
        <p14:creationId xmlns:p14="http://schemas.microsoft.com/office/powerpoint/2010/main" val="1397603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58962"/>
          </a:xfrm>
        </p:spPr>
        <p:txBody>
          <a:bodyPr>
            <a:normAutofit fontScale="90000"/>
          </a:bodyPr>
          <a:lstStyle/>
          <a:p>
            <a:r>
              <a:rPr lang="en-US" dirty="0"/>
              <a:t>What is wrong with this example of bonding?</a:t>
            </a:r>
            <a:br>
              <a:rPr lang="en-US" dirty="0"/>
            </a:br>
            <a:endParaRPr lang="en-US"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14600" y="2895600"/>
            <a:ext cx="4267200" cy="2842260"/>
          </a:xfrm>
          <a:prstGeom prst="rect">
            <a:avLst/>
          </a:prstGeom>
          <a:noFill/>
          <a:ln>
            <a:noFill/>
          </a:ln>
        </p:spPr>
      </p:pic>
      <p:sp>
        <p:nvSpPr>
          <p:cNvPr id="5"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5400" dirty="0" smtClean="0"/>
              <a:t>Not enough Na</a:t>
            </a:r>
            <a:endParaRPr lang="en-US" sz="5400" dirty="0"/>
          </a:p>
        </p:txBody>
      </p:sp>
    </p:spTree>
    <p:extLst>
      <p:ext uri="{BB962C8B-B14F-4D97-AF65-F5344CB8AC3E}">
        <p14:creationId xmlns:p14="http://schemas.microsoft.com/office/powerpoint/2010/main" val="1754097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58962"/>
          </a:xfrm>
        </p:spPr>
        <p:txBody>
          <a:bodyPr>
            <a:normAutofit fontScale="90000"/>
          </a:bodyPr>
          <a:lstStyle/>
          <a:p>
            <a:r>
              <a:rPr lang="en-US" dirty="0"/>
              <a:t>What would be the proper formula if Na and N combined </a:t>
            </a:r>
            <a:r>
              <a:rPr lang="en-US" dirty="0" err="1"/>
              <a:t>ionically</a:t>
            </a:r>
            <a:r>
              <a:rPr lang="en-US" dirty="0" smtClean="0"/>
              <a:t>?</a:t>
            </a:r>
            <a:r>
              <a:rPr lang="en-US" dirty="0"/>
              <a:t/>
            </a:r>
            <a:br>
              <a:rPr lang="en-US" dirty="0"/>
            </a:br>
            <a:endParaRPr lang="en-US"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14600" y="2895600"/>
            <a:ext cx="4267200" cy="2842260"/>
          </a:xfrm>
          <a:prstGeom prst="rect">
            <a:avLst/>
          </a:prstGeom>
          <a:noFill/>
          <a:ln>
            <a:noFill/>
          </a:ln>
        </p:spPr>
      </p:pic>
      <p:sp>
        <p:nvSpPr>
          <p:cNvPr id="5"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6600" dirty="0" smtClean="0"/>
              <a:t>Na</a:t>
            </a:r>
            <a:r>
              <a:rPr lang="en-US" sz="4000" dirty="0" smtClean="0"/>
              <a:t>3</a:t>
            </a:r>
            <a:r>
              <a:rPr lang="en-US" sz="6600" dirty="0" smtClean="0"/>
              <a:t>N</a:t>
            </a:r>
            <a:endParaRPr lang="en-US" sz="6600" dirty="0"/>
          </a:p>
        </p:txBody>
      </p:sp>
    </p:spTree>
    <p:extLst>
      <p:ext uri="{BB962C8B-B14F-4D97-AF65-F5344CB8AC3E}">
        <p14:creationId xmlns:p14="http://schemas.microsoft.com/office/powerpoint/2010/main" val="920172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Which example of a covalent bond is correct</a:t>
            </a:r>
            <a:r>
              <a:rPr lang="en-US" dirty="0" smtClean="0"/>
              <a:t>?</a:t>
            </a:r>
            <a:endParaRPr lang="en-US"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381000" y="2133600"/>
            <a:ext cx="8382000" cy="2667000"/>
          </a:xfrm>
          <a:prstGeom prst="rect">
            <a:avLst/>
          </a:prstGeom>
          <a:noFill/>
          <a:ln>
            <a:noFill/>
          </a:ln>
        </p:spPr>
      </p:pic>
      <p:sp>
        <p:nvSpPr>
          <p:cNvPr id="5" name="Rectangle 4"/>
          <p:cNvSpPr/>
          <p:nvPr/>
        </p:nvSpPr>
        <p:spPr>
          <a:xfrm>
            <a:off x="838200" y="1764268"/>
            <a:ext cx="7233763" cy="523220"/>
          </a:xfrm>
          <a:prstGeom prst="rect">
            <a:avLst/>
          </a:prstGeom>
        </p:spPr>
        <p:txBody>
          <a:bodyPr wrap="square">
            <a:spAutoFit/>
          </a:bodyPr>
          <a:lstStyle/>
          <a:p>
            <a:r>
              <a:rPr lang="en-US" sz="2800" dirty="0"/>
              <a:t>FIRST ONE (boron should only have 3 </a:t>
            </a:r>
            <a:r>
              <a:rPr lang="en-US" sz="2800" dirty="0" smtClean="0"/>
              <a:t>electrons)</a:t>
            </a:r>
            <a:endParaRPr lang="en-US" sz="2800" dirty="0"/>
          </a:p>
        </p:txBody>
      </p:sp>
    </p:spTree>
    <p:extLst>
      <p:ext uri="{BB962C8B-B14F-4D97-AF65-F5344CB8AC3E}">
        <p14:creationId xmlns:p14="http://schemas.microsoft.com/office/powerpoint/2010/main" val="2393904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Describe covalent bonding</a:t>
            </a:r>
            <a:endParaRPr lang="en-US" dirty="0"/>
          </a:p>
        </p:txBody>
      </p:sp>
      <p:sp>
        <p:nvSpPr>
          <p:cNvPr id="3" name="Content Placeholder 2"/>
          <p:cNvSpPr>
            <a:spLocks noGrp="1"/>
          </p:cNvSpPr>
          <p:nvPr>
            <p:ph idx="1"/>
          </p:nvPr>
        </p:nvSpPr>
        <p:spPr/>
        <p:txBody>
          <a:bodyPr/>
          <a:lstStyle/>
          <a:p>
            <a:r>
              <a:rPr lang="en-US" sz="4400" dirty="0" smtClean="0"/>
              <a:t>between </a:t>
            </a:r>
            <a:r>
              <a:rPr lang="en-US" sz="4400" dirty="0"/>
              <a:t>2 nonmetals	</a:t>
            </a:r>
          </a:p>
          <a:p>
            <a:pPr marL="0" indent="0">
              <a:buNone/>
            </a:pPr>
            <a:r>
              <a:rPr lang="en-US" sz="4400" dirty="0" smtClean="0"/>
              <a:t>(elements </a:t>
            </a:r>
            <a:r>
              <a:rPr lang="en-US" sz="4400" dirty="0"/>
              <a:t>on the right side of the </a:t>
            </a:r>
            <a:r>
              <a:rPr lang="en-US" sz="4400" dirty="0" err="1" smtClean="0"/>
              <a:t>stairstep</a:t>
            </a:r>
            <a:r>
              <a:rPr lang="en-US" sz="4400" dirty="0" smtClean="0"/>
              <a:t>)</a:t>
            </a:r>
            <a:endParaRPr lang="en-US" sz="4400" dirty="0"/>
          </a:p>
          <a:p>
            <a:r>
              <a:rPr lang="en-US" sz="4400" dirty="0" smtClean="0"/>
              <a:t>electrons </a:t>
            </a:r>
            <a:r>
              <a:rPr lang="en-US" sz="4400" dirty="0"/>
              <a:t>are shared	</a:t>
            </a:r>
          </a:p>
          <a:p>
            <a:r>
              <a:rPr lang="en-US" sz="4400" dirty="0" smtClean="0"/>
              <a:t>Very strong bond</a:t>
            </a:r>
            <a:r>
              <a:rPr lang="en-US" sz="4400" dirty="0"/>
              <a:t>	</a:t>
            </a:r>
          </a:p>
          <a:p>
            <a:pPr marL="0" indent="0">
              <a:buNone/>
            </a:pPr>
            <a:endParaRPr lang="en-US" dirty="0"/>
          </a:p>
        </p:txBody>
      </p:sp>
    </p:spTree>
    <p:extLst>
      <p:ext uri="{BB962C8B-B14F-4D97-AF65-F5344CB8AC3E}">
        <p14:creationId xmlns:p14="http://schemas.microsoft.com/office/powerpoint/2010/main" val="1523608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lstStyle/>
          <a:p>
            <a:r>
              <a:rPr lang="en-US" dirty="0" smtClean="0"/>
              <a:t>Which letter is alkaline earth metals?</a:t>
            </a:r>
            <a:endParaRPr lang="en-US"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95400" y="1905000"/>
            <a:ext cx="6400800" cy="4648199"/>
          </a:xfrm>
          <a:prstGeom prst="rect">
            <a:avLst/>
          </a:prstGeom>
          <a:noFill/>
          <a:ln>
            <a:noFill/>
          </a:ln>
        </p:spPr>
      </p:pic>
      <p:sp>
        <p:nvSpPr>
          <p:cNvPr id="5" name="Content Placeholder 2"/>
          <p:cNvSpPr txBox="1">
            <a:spLocks/>
          </p:cNvSpPr>
          <p:nvPr/>
        </p:nvSpPr>
        <p:spPr>
          <a:xfrm>
            <a:off x="3124200" y="2057400"/>
            <a:ext cx="5257800" cy="38401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5400" dirty="0"/>
              <a:t>B</a:t>
            </a:r>
            <a:endParaRPr lang="en-US" sz="5400" dirty="0"/>
          </a:p>
        </p:txBody>
      </p:sp>
    </p:spTree>
    <p:extLst>
      <p:ext uri="{BB962C8B-B14F-4D97-AF65-F5344CB8AC3E}">
        <p14:creationId xmlns:p14="http://schemas.microsoft.com/office/powerpoint/2010/main" val="4279454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lstStyle/>
          <a:p>
            <a:r>
              <a:rPr lang="en-US" dirty="0" smtClean="0"/>
              <a:t>Which letter is transition metals?</a:t>
            </a:r>
            <a:endParaRPr lang="en-US"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95400" y="1905000"/>
            <a:ext cx="6400800" cy="4648199"/>
          </a:xfrm>
          <a:prstGeom prst="rect">
            <a:avLst/>
          </a:prstGeom>
          <a:noFill/>
          <a:ln>
            <a:noFill/>
          </a:ln>
        </p:spPr>
      </p:pic>
      <p:sp>
        <p:nvSpPr>
          <p:cNvPr id="5" name="Content Placeholder 2"/>
          <p:cNvSpPr txBox="1">
            <a:spLocks/>
          </p:cNvSpPr>
          <p:nvPr/>
        </p:nvSpPr>
        <p:spPr>
          <a:xfrm>
            <a:off x="3124200" y="2057400"/>
            <a:ext cx="5257800" cy="38401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5400" dirty="0" smtClean="0"/>
              <a:t>C</a:t>
            </a:r>
            <a:endParaRPr lang="en-US" sz="5400" dirty="0"/>
          </a:p>
        </p:txBody>
      </p:sp>
    </p:spTree>
    <p:extLst>
      <p:ext uri="{BB962C8B-B14F-4D97-AF65-F5344CB8AC3E}">
        <p14:creationId xmlns:p14="http://schemas.microsoft.com/office/powerpoint/2010/main" val="2112298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lstStyle/>
          <a:p>
            <a:r>
              <a:rPr lang="en-US" dirty="0" smtClean="0"/>
              <a:t>Which letter is non metals?</a:t>
            </a:r>
            <a:endParaRPr lang="en-US"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95400" y="1905000"/>
            <a:ext cx="6400800" cy="4648199"/>
          </a:xfrm>
          <a:prstGeom prst="rect">
            <a:avLst/>
          </a:prstGeom>
          <a:noFill/>
          <a:ln>
            <a:noFill/>
          </a:ln>
        </p:spPr>
      </p:pic>
      <p:sp>
        <p:nvSpPr>
          <p:cNvPr id="5" name="Content Placeholder 2"/>
          <p:cNvSpPr txBox="1">
            <a:spLocks/>
          </p:cNvSpPr>
          <p:nvPr/>
        </p:nvSpPr>
        <p:spPr>
          <a:xfrm>
            <a:off x="3124200" y="2057400"/>
            <a:ext cx="5257800" cy="38401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5400" dirty="0" smtClean="0"/>
              <a:t>D</a:t>
            </a:r>
            <a:endParaRPr lang="en-US" sz="5400" dirty="0"/>
          </a:p>
        </p:txBody>
      </p:sp>
    </p:spTree>
    <p:extLst>
      <p:ext uri="{BB962C8B-B14F-4D97-AF65-F5344CB8AC3E}">
        <p14:creationId xmlns:p14="http://schemas.microsoft.com/office/powerpoint/2010/main" val="1037506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lstStyle/>
          <a:p>
            <a:r>
              <a:rPr lang="en-US" dirty="0" smtClean="0"/>
              <a:t>Which letter is alkali metals?</a:t>
            </a:r>
            <a:endParaRPr lang="en-US"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95400" y="1905000"/>
            <a:ext cx="6400800" cy="4648199"/>
          </a:xfrm>
          <a:prstGeom prst="rect">
            <a:avLst/>
          </a:prstGeom>
          <a:noFill/>
          <a:ln>
            <a:noFill/>
          </a:ln>
        </p:spPr>
      </p:pic>
      <p:sp>
        <p:nvSpPr>
          <p:cNvPr id="5" name="Content Placeholder 2"/>
          <p:cNvSpPr txBox="1">
            <a:spLocks/>
          </p:cNvSpPr>
          <p:nvPr/>
        </p:nvSpPr>
        <p:spPr>
          <a:xfrm>
            <a:off x="3124200" y="2057400"/>
            <a:ext cx="5257800" cy="38401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5400" dirty="0" smtClean="0"/>
              <a:t>A</a:t>
            </a:r>
            <a:endParaRPr lang="en-US" sz="5400" dirty="0"/>
          </a:p>
        </p:txBody>
      </p:sp>
    </p:spTree>
    <p:extLst>
      <p:ext uri="{BB962C8B-B14F-4D97-AF65-F5344CB8AC3E}">
        <p14:creationId xmlns:p14="http://schemas.microsoft.com/office/powerpoint/2010/main" val="132871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lstStyle/>
          <a:p>
            <a:r>
              <a:rPr lang="en-US" dirty="0" smtClean="0"/>
              <a:t>Which letter has noble gases?</a:t>
            </a:r>
            <a:endParaRPr lang="en-US"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95400" y="1905000"/>
            <a:ext cx="6400800" cy="4648199"/>
          </a:xfrm>
          <a:prstGeom prst="rect">
            <a:avLst/>
          </a:prstGeom>
          <a:noFill/>
          <a:ln>
            <a:noFill/>
          </a:ln>
        </p:spPr>
      </p:pic>
      <p:sp>
        <p:nvSpPr>
          <p:cNvPr id="5" name="Content Placeholder 2"/>
          <p:cNvSpPr txBox="1">
            <a:spLocks/>
          </p:cNvSpPr>
          <p:nvPr/>
        </p:nvSpPr>
        <p:spPr>
          <a:xfrm>
            <a:off x="3124200" y="2057400"/>
            <a:ext cx="5257800" cy="38401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5400" dirty="0" smtClean="0"/>
              <a:t>D</a:t>
            </a:r>
            <a:endParaRPr lang="en-US" sz="5400" dirty="0"/>
          </a:p>
        </p:txBody>
      </p:sp>
    </p:spTree>
    <p:extLst>
      <p:ext uri="{BB962C8B-B14F-4D97-AF65-F5344CB8AC3E}">
        <p14:creationId xmlns:p14="http://schemas.microsoft.com/office/powerpoint/2010/main" val="2632079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6324600"/>
          </a:xfrm>
        </p:spPr>
        <p:txBody>
          <a:bodyPr>
            <a:noAutofit/>
          </a:bodyPr>
          <a:lstStyle/>
          <a:p>
            <a:pPr algn="l"/>
            <a:r>
              <a:rPr lang="en-US" sz="3200" dirty="0" smtClean="0">
                <a:solidFill>
                  <a:schemeClr val="tx2">
                    <a:lumMod val="60000"/>
                    <a:lumOff val="40000"/>
                  </a:schemeClr>
                </a:solidFill>
              </a:rPr>
              <a:t>Substance A went through a chemical change.  </a:t>
            </a:r>
            <a:r>
              <a:rPr lang="en-US" sz="3200" dirty="0" smtClean="0">
                <a:solidFill>
                  <a:schemeClr val="accent6">
                    <a:lumMod val="75000"/>
                  </a:schemeClr>
                </a:solidFill>
              </a:rPr>
              <a:t>My evidence is that the color changed from red to brown, bubbles formed, and the temperature changed from 67 to 84 degrees.  </a:t>
            </a:r>
            <a:r>
              <a:rPr lang="en-US" sz="3200" dirty="0" smtClean="0">
                <a:solidFill>
                  <a:srgbClr val="00B050"/>
                </a:solidFill>
              </a:rPr>
              <a:t>When substances change color it is because they have become new substances.  When gases form it is because atoms are recombining to make new substances.  When temperatures change, this is because bonds are breaking (meaning a new substance is forming)</a:t>
            </a:r>
            <a:endParaRPr lang="en-US" sz="3200" dirty="0">
              <a:solidFill>
                <a:srgbClr val="00B050"/>
              </a:solidFill>
            </a:endParaRPr>
          </a:p>
        </p:txBody>
      </p:sp>
    </p:spTree>
    <p:extLst>
      <p:ext uri="{BB962C8B-B14F-4D97-AF65-F5344CB8AC3E}">
        <p14:creationId xmlns:p14="http://schemas.microsoft.com/office/powerpoint/2010/main" val="200464200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lstStyle/>
          <a:p>
            <a:r>
              <a:rPr lang="en-US" dirty="0" smtClean="0"/>
              <a:t>Which letter has halides?</a:t>
            </a:r>
            <a:endParaRPr lang="en-US"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95400" y="1905000"/>
            <a:ext cx="6400800" cy="4648199"/>
          </a:xfrm>
          <a:prstGeom prst="rect">
            <a:avLst/>
          </a:prstGeom>
          <a:noFill/>
          <a:ln>
            <a:noFill/>
          </a:ln>
        </p:spPr>
      </p:pic>
      <p:sp>
        <p:nvSpPr>
          <p:cNvPr id="5" name="Content Placeholder 2"/>
          <p:cNvSpPr txBox="1">
            <a:spLocks/>
          </p:cNvSpPr>
          <p:nvPr/>
        </p:nvSpPr>
        <p:spPr>
          <a:xfrm>
            <a:off x="3124200" y="2057400"/>
            <a:ext cx="5257800" cy="38401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5400" dirty="0" smtClean="0"/>
              <a:t>D</a:t>
            </a:r>
            <a:endParaRPr lang="en-US" sz="5400" dirty="0"/>
          </a:p>
        </p:txBody>
      </p:sp>
    </p:spTree>
    <p:extLst>
      <p:ext uri="{BB962C8B-B14F-4D97-AF65-F5344CB8AC3E}">
        <p14:creationId xmlns:p14="http://schemas.microsoft.com/office/powerpoint/2010/main" val="870968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fontScale="90000"/>
          </a:bodyPr>
          <a:lstStyle/>
          <a:p>
            <a:r>
              <a:rPr lang="en-US" dirty="0"/>
              <a:t>what type of change </a:t>
            </a:r>
            <a:r>
              <a:rPr lang="en-US" dirty="0" smtClean="0"/>
              <a:t>occurred </a:t>
            </a:r>
            <a:r>
              <a:rPr lang="en-US" dirty="0"/>
              <a:t>in substance A?</a:t>
            </a:r>
            <a:br>
              <a:rPr lang="en-US" dirty="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04628997"/>
              </p:ext>
            </p:extLst>
          </p:nvPr>
        </p:nvGraphicFramePr>
        <p:xfrm>
          <a:off x="381001" y="1600201"/>
          <a:ext cx="8381998" cy="4953001"/>
        </p:xfrm>
        <a:graphic>
          <a:graphicData uri="http://schemas.openxmlformats.org/drawingml/2006/table">
            <a:tbl>
              <a:tblPr firstRow="1" firstCol="1" lastRow="1" lastCol="1" bandRow="1" bandCol="1"/>
              <a:tblGrid>
                <a:gridCol w="1300199">
                  <a:extLst>
                    <a:ext uri="{9D8B030D-6E8A-4147-A177-3AD203B41FA5}">
                      <a16:colId xmlns:a16="http://schemas.microsoft.com/office/drawing/2014/main" val="20000"/>
                    </a:ext>
                  </a:extLst>
                </a:gridCol>
                <a:gridCol w="1786293">
                  <a:extLst>
                    <a:ext uri="{9D8B030D-6E8A-4147-A177-3AD203B41FA5}">
                      <a16:colId xmlns:a16="http://schemas.microsoft.com/office/drawing/2014/main" val="20001"/>
                    </a:ext>
                  </a:extLst>
                </a:gridCol>
                <a:gridCol w="2647753">
                  <a:extLst>
                    <a:ext uri="{9D8B030D-6E8A-4147-A177-3AD203B41FA5}">
                      <a16:colId xmlns:a16="http://schemas.microsoft.com/office/drawing/2014/main" val="20002"/>
                    </a:ext>
                  </a:extLst>
                </a:gridCol>
                <a:gridCol w="2647753">
                  <a:extLst>
                    <a:ext uri="{9D8B030D-6E8A-4147-A177-3AD203B41FA5}">
                      <a16:colId xmlns:a16="http://schemas.microsoft.com/office/drawing/2014/main" val="20003"/>
                    </a:ext>
                  </a:extLst>
                </a:gridCol>
              </a:tblGrid>
              <a:tr h="790054">
                <a:tc>
                  <a:txBody>
                    <a:bodyPr/>
                    <a:lstStyle/>
                    <a:p>
                      <a:pPr marL="0" marR="0">
                        <a:spcBef>
                          <a:spcPts val="0"/>
                        </a:spcBef>
                        <a:spcAft>
                          <a:spcPts val="0"/>
                        </a:spcAft>
                      </a:pPr>
                      <a:r>
                        <a:rPr lang="en-US" sz="2000">
                          <a:effectLst/>
                          <a:latin typeface="Times New Roman"/>
                          <a:ea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Times New Roman"/>
                          <a:ea typeface="Times New Roman"/>
                        </a:rPr>
                        <a:t>Before the experiment</a:t>
                      </a:r>
                      <a:endParaRPr lang="en-US" sz="20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Times New Roman"/>
                          <a:ea typeface="Times New Roman"/>
                        </a:rPr>
                        <a:t>After the experiment</a:t>
                      </a:r>
                      <a:endParaRPr lang="en-US" sz="20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836527">
                <a:tc rowSpan="4">
                  <a:txBody>
                    <a:bodyPr/>
                    <a:lstStyle/>
                    <a:p>
                      <a:pPr marL="0" marR="0" algn="ctr">
                        <a:spcBef>
                          <a:spcPts val="0"/>
                        </a:spcBef>
                        <a:spcAft>
                          <a:spcPts val="0"/>
                        </a:spcAft>
                      </a:pPr>
                      <a:r>
                        <a:rPr lang="en-US" sz="2000">
                          <a:effectLst/>
                          <a:latin typeface="Times New Roman"/>
                          <a:ea typeface="Times New Roman"/>
                        </a:rPr>
                        <a:t>Substance 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b="1">
                          <a:effectLst/>
                          <a:latin typeface="Times New Roman"/>
                          <a:ea typeface="Times New Roman"/>
                        </a:rPr>
                        <a:t>Shape</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Cubic (solid)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No longer has a cubic shape (liquid)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18264">
                <a:tc vMerge="1">
                  <a:txBody>
                    <a:bodyPr/>
                    <a:lstStyle/>
                    <a:p>
                      <a:endParaRPr lang="en-US"/>
                    </a:p>
                  </a:txBody>
                  <a:tcPr/>
                </a:tc>
                <a:tc>
                  <a:txBody>
                    <a:bodyPr/>
                    <a:lstStyle/>
                    <a:p>
                      <a:pPr marL="0" marR="0">
                        <a:spcBef>
                          <a:spcPts val="0"/>
                        </a:spcBef>
                        <a:spcAft>
                          <a:spcPts val="0"/>
                        </a:spcAft>
                      </a:pPr>
                      <a:r>
                        <a:rPr lang="en-US" sz="2000" b="1">
                          <a:effectLst/>
                          <a:latin typeface="Times New Roman"/>
                          <a:ea typeface="Times New Roman"/>
                        </a:rPr>
                        <a:t>Color</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Red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Brown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17550">
                <a:tc vMerge="1">
                  <a:txBody>
                    <a:bodyPr/>
                    <a:lstStyle/>
                    <a:p>
                      <a:endParaRPr lang="en-US"/>
                    </a:p>
                  </a:txBody>
                  <a:tcPr/>
                </a:tc>
                <a:tc>
                  <a:txBody>
                    <a:bodyPr/>
                    <a:lstStyle/>
                    <a:p>
                      <a:pPr marL="0" marR="0">
                        <a:spcBef>
                          <a:spcPts val="0"/>
                        </a:spcBef>
                        <a:spcAft>
                          <a:spcPts val="0"/>
                        </a:spcAft>
                      </a:pPr>
                      <a:r>
                        <a:rPr lang="en-US" sz="2000" b="1">
                          <a:effectLst/>
                          <a:latin typeface="Times New Roman"/>
                          <a:ea typeface="Times New Roman"/>
                        </a:rPr>
                        <a:t>Gas production</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None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Tiny bubbles formed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18264">
                <a:tc vMerge="1">
                  <a:txBody>
                    <a:bodyPr/>
                    <a:lstStyle/>
                    <a:p>
                      <a:endParaRPr lang="en-US"/>
                    </a:p>
                  </a:txBody>
                  <a:tcPr/>
                </a:tc>
                <a:tc>
                  <a:txBody>
                    <a:bodyPr/>
                    <a:lstStyle/>
                    <a:p>
                      <a:pPr marL="0" marR="0">
                        <a:spcBef>
                          <a:spcPts val="0"/>
                        </a:spcBef>
                        <a:spcAft>
                          <a:spcPts val="0"/>
                        </a:spcAft>
                      </a:pPr>
                      <a:r>
                        <a:rPr lang="en-US" sz="2000" b="1">
                          <a:effectLst/>
                          <a:latin typeface="Times New Roman"/>
                          <a:ea typeface="Times New Roman"/>
                        </a:rPr>
                        <a:t>Energy change</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Was 67 degrees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Was 84 degrees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18264">
                <a:tc rowSpan="4">
                  <a:txBody>
                    <a:bodyPr/>
                    <a:lstStyle/>
                    <a:p>
                      <a:pPr marL="0" marR="0" algn="ctr">
                        <a:spcBef>
                          <a:spcPts val="0"/>
                        </a:spcBef>
                        <a:spcAft>
                          <a:spcPts val="0"/>
                        </a:spcAft>
                      </a:pPr>
                      <a:r>
                        <a:rPr lang="en-US" sz="2000">
                          <a:effectLst/>
                          <a:latin typeface="Times New Roman"/>
                          <a:ea typeface="Times New Roman"/>
                        </a:rPr>
                        <a:t>Substance B</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b="1">
                          <a:effectLst/>
                          <a:latin typeface="Times New Roman"/>
                          <a:ea typeface="Times New Roman"/>
                        </a:rPr>
                        <a:t>Shape</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Cubic (solid)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Powdered (solid)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18264">
                <a:tc vMerge="1">
                  <a:txBody>
                    <a:bodyPr/>
                    <a:lstStyle/>
                    <a:p>
                      <a:endParaRPr lang="en-US"/>
                    </a:p>
                  </a:txBody>
                  <a:tcPr/>
                </a:tc>
                <a:tc>
                  <a:txBody>
                    <a:bodyPr/>
                    <a:lstStyle/>
                    <a:p>
                      <a:pPr marL="0" marR="0">
                        <a:spcBef>
                          <a:spcPts val="0"/>
                        </a:spcBef>
                        <a:spcAft>
                          <a:spcPts val="0"/>
                        </a:spcAft>
                      </a:pPr>
                      <a:r>
                        <a:rPr lang="en-US" sz="2000" b="1">
                          <a:effectLst/>
                          <a:latin typeface="Times New Roman"/>
                          <a:ea typeface="Times New Roman"/>
                        </a:rPr>
                        <a:t>Color</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Red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Light red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617550">
                <a:tc vMerge="1">
                  <a:txBody>
                    <a:bodyPr/>
                    <a:lstStyle/>
                    <a:p>
                      <a:endParaRPr lang="en-US"/>
                    </a:p>
                  </a:txBody>
                  <a:tcPr/>
                </a:tc>
                <a:tc>
                  <a:txBody>
                    <a:bodyPr/>
                    <a:lstStyle/>
                    <a:p>
                      <a:pPr marL="0" marR="0">
                        <a:spcBef>
                          <a:spcPts val="0"/>
                        </a:spcBef>
                        <a:spcAft>
                          <a:spcPts val="0"/>
                        </a:spcAft>
                      </a:pPr>
                      <a:r>
                        <a:rPr lang="en-US" sz="2000" b="1">
                          <a:effectLst/>
                          <a:latin typeface="Times New Roman"/>
                          <a:ea typeface="Times New Roman"/>
                        </a:rPr>
                        <a:t>Gas production</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None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None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18264">
                <a:tc vMerge="1">
                  <a:txBody>
                    <a:bodyPr/>
                    <a:lstStyle/>
                    <a:p>
                      <a:endParaRPr lang="en-US"/>
                    </a:p>
                  </a:txBody>
                  <a:tcPr/>
                </a:tc>
                <a:tc>
                  <a:txBody>
                    <a:bodyPr/>
                    <a:lstStyle/>
                    <a:p>
                      <a:pPr marL="0" marR="0">
                        <a:spcBef>
                          <a:spcPts val="0"/>
                        </a:spcBef>
                        <a:spcAft>
                          <a:spcPts val="0"/>
                        </a:spcAft>
                      </a:pPr>
                      <a:r>
                        <a:rPr lang="en-US" sz="2000" b="1">
                          <a:effectLst/>
                          <a:latin typeface="Times New Roman"/>
                          <a:ea typeface="Times New Roman"/>
                        </a:rPr>
                        <a:t>Energy change</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Was 67 degrees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dirty="0">
                          <a:effectLst/>
                          <a:latin typeface="Times New Roman"/>
                          <a:ea typeface="Times New Roman"/>
                        </a:rPr>
                        <a:t>Was 67 degrees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2"/>
          <p:cNvSpPr txBox="1">
            <a:spLocks/>
          </p:cNvSpPr>
          <p:nvPr/>
        </p:nvSpPr>
        <p:spPr>
          <a:xfrm>
            <a:off x="6064405" y="609600"/>
            <a:ext cx="5257800" cy="38401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5400" dirty="0" smtClean="0"/>
              <a:t>chemical</a:t>
            </a:r>
            <a:endParaRPr lang="en-US" sz="5400" dirty="0"/>
          </a:p>
        </p:txBody>
      </p:sp>
    </p:spTree>
    <p:extLst>
      <p:ext uri="{BB962C8B-B14F-4D97-AF65-F5344CB8AC3E}">
        <p14:creationId xmlns:p14="http://schemas.microsoft.com/office/powerpoint/2010/main" val="3558779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fontScale="90000"/>
          </a:bodyPr>
          <a:lstStyle/>
          <a:p>
            <a:r>
              <a:rPr lang="en-US" dirty="0"/>
              <a:t>Substance B changed its shape.  This is known </a:t>
            </a:r>
            <a:r>
              <a:rPr lang="en-US" dirty="0" smtClean="0"/>
              <a:t>as a ________ change</a:t>
            </a:r>
            <a:r>
              <a:rPr lang="en-US" dirty="0"/>
              <a:t/>
            </a:r>
            <a:br>
              <a:rPr lang="en-US" dirty="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95111937"/>
              </p:ext>
            </p:extLst>
          </p:nvPr>
        </p:nvGraphicFramePr>
        <p:xfrm>
          <a:off x="381001" y="1600201"/>
          <a:ext cx="8381998" cy="4953001"/>
        </p:xfrm>
        <a:graphic>
          <a:graphicData uri="http://schemas.openxmlformats.org/drawingml/2006/table">
            <a:tbl>
              <a:tblPr firstRow="1" firstCol="1" lastRow="1" lastCol="1" bandRow="1" bandCol="1"/>
              <a:tblGrid>
                <a:gridCol w="1300199">
                  <a:extLst>
                    <a:ext uri="{9D8B030D-6E8A-4147-A177-3AD203B41FA5}">
                      <a16:colId xmlns:a16="http://schemas.microsoft.com/office/drawing/2014/main" val="20000"/>
                    </a:ext>
                  </a:extLst>
                </a:gridCol>
                <a:gridCol w="1786293">
                  <a:extLst>
                    <a:ext uri="{9D8B030D-6E8A-4147-A177-3AD203B41FA5}">
                      <a16:colId xmlns:a16="http://schemas.microsoft.com/office/drawing/2014/main" val="20001"/>
                    </a:ext>
                  </a:extLst>
                </a:gridCol>
                <a:gridCol w="2647753">
                  <a:extLst>
                    <a:ext uri="{9D8B030D-6E8A-4147-A177-3AD203B41FA5}">
                      <a16:colId xmlns:a16="http://schemas.microsoft.com/office/drawing/2014/main" val="20002"/>
                    </a:ext>
                  </a:extLst>
                </a:gridCol>
                <a:gridCol w="2647753">
                  <a:extLst>
                    <a:ext uri="{9D8B030D-6E8A-4147-A177-3AD203B41FA5}">
                      <a16:colId xmlns:a16="http://schemas.microsoft.com/office/drawing/2014/main" val="20003"/>
                    </a:ext>
                  </a:extLst>
                </a:gridCol>
              </a:tblGrid>
              <a:tr h="790054">
                <a:tc>
                  <a:txBody>
                    <a:bodyPr/>
                    <a:lstStyle/>
                    <a:p>
                      <a:pPr marL="0" marR="0">
                        <a:spcBef>
                          <a:spcPts val="0"/>
                        </a:spcBef>
                        <a:spcAft>
                          <a:spcPts val="0"/>
                        </a:spcAft>
                      </a:pPr>
                      <a:r>
                        <a:rPr lang="en-US" sz="2000">
                          <a:effectLst/>
                          <a:latin typeface="Times New Roman"/>
                          <a:ea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Times New Roman"/>
                          <a:ea typeface="Times New Roman"/>
                        </a:rPr>
                        <a:t>Before the experiment</a:t>
                      </a:r>
                      <a:endParaRPr lang="en-US" sz="20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Times New Roman"/>
                          <a:ea typeface="Times New Roman"/>
                        </a:rPr>
                        <a:t>After the experiment</a:t>
                      </a:r>
                      <a:endParaRPr lang="en-US" sz="20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836527">
                <a:tc rowSpan="4">
                  <a:txBody>
                    <a:bodyPr/>
                    <a:lstStyle/>
                    <a:p>
                      <a:pPr marL="0" marR="0" algn="ctr">
                        <a:spcBef>
                          <a:spcPts val="0"/>
                        </a:spcBef>
                        <a:spcAft>
                          <a:spcPts val="0"/>
                        </a:spcAft>
                      </a:pPr>
                      <a:r>
                        <a:rPr lang="en-US" sz="2000">
                          <a:effectLst/>
                          <a:latin typeface="Times New Roman"/>
                          <a:ea typeface="Times New Roman"/>
                        </a:rPr>
                        <a:t>Substance 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b="1">
                          <a:effectLst/>
                          <a:latin typeface="Times New Roman"/>
                          <a:ea typeface="Times New Roman"/>
                        </a:rPr>
                        <a:t>Shape</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Cubic (solid)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No longer has a cubic shape (liquid)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18264">
                <a:tc vMerge="1">
                  <a:txBody>
                    <a:bodyPr/>
                    <a:lstStyle/>
                    <a:p>
                      <a:endParaRPr lang="en-US"/>
                    </a:p>
                  </a:txBody>
                  <a:tcPr/>
                </a:tc>
                <a:tc>
                  <a:txBody>
                    <a:bodyPr/>
                    <a:lstStyle/>
                    <a:p>
                      <a:pPr marL="0" marR="0">
                        <a:spcBef>
                          <a:spcPts val="0"/>
                        </a:spcBef>
                        <a:spcAft>
                          <a:spcPts val="0"/>
                        </a:spcAft>
                      </a:pPr>
                      <a:r>
                        <a:rPr lang="en-US" sz="2000" b="1">
                          <a:effectLst/>
                          <a:latin typeface="Times New Roman"/>
                          <a:ea typeface="Times New Roman"/>
                        </a:rPr>
                        <a:t>Color</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Red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Brown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17550">
                <a:tc vMerge="1">
                  <a:txBody>
                    <a:bodyPr/>
                    <a:lstStyle/>
                    <a:p>
                      <a:endParaRPr lang="en-US"/>
                    </a:p>
                  </a:txBody>
                  <a:tcPr/>
                </a:tc>
                <a:tc>
                  <a:txBody>
                    <a:bodyPr/>
                    <a:lstStyle/>
                    <a:p>
                      <a:pPr marL="0" marR="0">
                        <a:spcBef>
                          <a:spcPts val="0"/>
                        </a:spcBef>
                        <a:spcAft>
                          <a:spcPts val="0"/>
                        </a:spcAft>
                      </a:pPr>
                      <a:r>
                        <a:rPr lang="en-US" sz="2000" b="1">
                          <a:effectLst/>
                          <a:latin typeface="Times New Roman"/>
                          <a:ea typeface="Times New Roman"/>
                        </a:rPr>
                        <a:t>Gas production</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None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Tiny bubbles formed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18264">
                <a:tc vMerge="1">
                  <a:txBody>
                    <a:bodyPr/>
                    <a:lstStyle/>
                    <a:p>
                      <a:endParaRPr lang="en-US"/>
                    </a:p>
                  </a:txBody>
                  <a:tcPr/>
                </a:tc>
                <a:tc>
                  <a:txBody>
                    <a:bodyPr/>
                    <a:lstStyle/>
                    <a:p>
                      <a:pPr marL="0" marR="0">
                        <a:spcBef>
                          <a:spcPts val="0"/>
                        </a:spcBef>
                        <a:spcAft>
                          <a:spcPts val="0"/>
                        </a:spcAft>
                      </a:pPr>
                      <a:r>
                        <a:rPr lang="en-US" sz="2000" b="1">
                          <a:effectLst/>
                          <a:latin typeface="Times New Roman"/>
                          <a:ea typeface="Times New Roman"/>
                        </a:rPr>
                        <a:t>Energy change</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Was 67 degrees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Was 84 degrees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18264">
                <a:tc rowSpan="4">
                  <a:txBody>
                    <a:bodyPr/>
                    <a:lstStyle/>
                    <a:p>
                      <a:pPr marL="0" marR="0" algn="ctr">
                        <a:spcBef>
                          <a:spcPts val="0"/>
                        </a:spcBef>
                        <a:spcAft>
                          <a:spcPts val="0"/>
                        </a:spcAft>
                      </a:pPr>
                      <a:r>
                        <a:rPr lang="en-US" sz="2000">
                          <a:effectLst/>
                          <a:latin typeface="Times New Roman"/>
                          <a:ea typeface="Times New Roman"/>
                        </a:rPr>
                        <a:t>Substance B</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b="1">
                          <a:effectLst/>
                          <a:latin typeface="Times New Roman"/>
                          <a:ea typeface="Times New Roman"/>
                        </a:rPr>
                        <a:t>Shape</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Cubic (solid)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Powdered (solid)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18264">
                <a:tc vMerge="1">
                  <a:txBody>
                    <a:bodyPr/>
                    <a:lstStyle/>
                    <a:p>
                      <a:endParaRPr lang="en-US"/>
                    </a:p>
                  </a:txBody>
                  <a:tcPr/>
                </a:tc>
                <a:tc>
                  <a:txBody>
                    <a:bodyPr/>
                    <a:lstStyle/>
                    <a:p>
                      <a:pPr marL="0" marR="0">
                        <a:spcBef>
                          <a:spcPts val="0"/>
                        </a:spcBef>
                        <a:spcAft>
                          <a:spcPts val="0"/>
                        </a:spcAft>
                      </a:pPr>
                      <a:r>
                        <a:rPr lang="en-US" sz="2000" b="1">
                          <a:effectLst/>
                          <a:latin typeface="Times New Roman"/>
                          <a:ea typeface="Times New Roman"/>
                        </a:rPr>
                        <a:t>Color</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Red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Light red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617550">
                <a:tc vMerge="1">
                  <a:txBody>
                    <a:bodyPr/>
                    <a:lstStyle/>
                    <a:p>
                      <a:endParaRPr lang="en-US"/>
                    </a:p>
                  </a:txBody>
                  <a:tcPr/>
                </a:tc>
                <a:tc>
                  <a:txBody>
                    <a:bodyPr/>
                    <a:lstStyle/>
                    <a:p>
                      <a:pPr marL="0" marR="0">
                        <a:spcBef>
                          <a:spcPts val="0"/>
                        </a:spcBef>
                        <a:spcAft>
                          <a:spcPts val="0"/>
                        </a:spcAft>
                      </a:pPr>
                      <a:r>
                        <a:rPr lang="en-US" sz="2000" b="1">
                          <a:effectLst/>
                          <a:latin typeface="Times New Roman"/>
                          <a:ea typeface="Times New Roman"/>
                        </a:rPr>
                        <a:t>Gas production</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None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None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18264">
                <a:tc vMerge="1">
                  <a:txBody>
                    <a:bodyPr/>
                    <a:lstStyle/>
                    <a:p>
                      <a:endParaRPr lang="en-US"/>
                    </a:p>
                  </a:txBody>
                  <a:tcPr/>
                </a:tc>
                <a:tc>
                  <a:txBody>
                    <a:bodyPr/>
                    <a:lstStyle/>
                    <a:p>
                      <a:pPr marL="0" marR="0">
                        <a:spcBef>
                          <a:spcPts val="0"/>
                        </a:spcBef>
                        <a:spcAft>
                          <a:spcPts val="0"/>
                        </a:spcAft>
                      </a:pPr>
                      <a:r>
                        <a:rPr lang="en-US" sz="2000" b="1">
                          <a:effectLst/>
                          <a:latin typeface="Times New Roman"/>
                          <a:ea typeface="Times New Roman"/>
                        </a:rPr>
                        <a:t>Energy change</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Was 67 degrees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dirty="0">
                          <a:effectLst/>
                          <a:latin typeface="Times New Roman"/>
                          <a:ea typeface="Times New Roman"/>
                        </a:rPr>
                        <a:t>Was 67 degrees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2"/>
          <p:cNvSpPr txBox="1">
            <a:spLocks/>
          </p:cNvSpPr>
          <p:nvPr/>
        </p:nvSpPr>
        <p:spPr>
          <a:xfrm>
            <a:off x="3962400" y="609600"/>
            <a:ext cx="2133600" cy="838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4400" dirty="0" smtClean="0"/>
              <a:t>physical</a:t>
            </a:r>
            <a:endParaRPr lang="en-US" sz="4400" dirty="0"/>
          </a:p>
        </p:txBody>
      </p:sp>
    </p:spTree>
    <p:extLst>
      <p:ext uri="{BB962C8B-B14F-4D97-AF65-F5344CB8AC3E}">
        <p14:creationId xmlns:p14="http://schemas.microsoft.com/office/powerpoint/2010/main" val="2602827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fontScale="90000"/>
          </a:bodyPr>
          <a:lstStyle/>
          <a:p>
            <a:r>
              <a:rPr lang="en-US" dirty="0"/>
              <a:t>Look at the energy change of substance A.  This would be called a(n</a:t>
            </a:r>
            <a:r>
              <a:rPr lang="en-US" dirty="0" smtClean="0"/>
              <a:t>)</a:t>
            </a:r>
            <a:r>
              <a:rPr lang="en-US" dirty="0"/>
              <a:t/>
            </a:r>
            <a:br>
              <a:rPr lang="en-US" dirty="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47235297"/>
              </p:ext>
            </p:extLst>
          </p:nvPr>
        </p:nvGraphicFramePr>
        <p:xfrm>
          <a:off x="381001" y="1600201"/>
          <a:ext cx="8381998" cy="4953001"/>
        </p:xfrm>
        <a:graphic>
          <a:graphicData uri="http://schemas.openxmlformats.org/drawingml/2006/table">
            <a:tbl>
              <a:tblPr firstRow="1" firstCol="1" lastRow="1" lastCol="1" bandRow="1" bandCol="1"/>
              <a:tblGrid>
                <a:gridCol w="1300199">
                  <a:extLst>
                    <a:ext uri="{9D8B030D-6E8A-4147-A177-3AD203B41FA5}">
                      <a16:colId xmlns:a16="http://schemas.microsoft.com/office/drawing/2014/main" val="20000"/>
                    </a:ext>
                  </a:extLst>
                </a:gridCol>
                <a:gridCol w="1786293">
                  <a:extLst>
                    <a:ext uri="{9D8B030D-6E8A-4147-A177-3AD203B41FA5}">
                      <a16:colId xmlns:a16="http://schemas.microsoft.com/office/drawing/2014/main" val="20001"/>
                    </a:ext>
                  </a:extLst>
                </a:gridCol>
                <a:gridCol w="2647753">
                  <a:extLst>
                    <a:ext uri="{9D8B030D-6E8A-4147-A177-3AD203B41FA5}">
                      <a16:colId xmlns:a16="http://schemas.microsoft.com/office/drawing/2014/main" val="20002"/>
                    </a:ext>
                  </a:extLst>
                </a:gridCol>
                <a:gridCol w="2647753">
                  <a:extLst>
                    <a:ext uri="{9D8B030D-6E8A-4147-A177-3AD203B41FA5}">
                      <a16:colId xmlns:a16="http://schemas.microsoft.com/office/drawing/2014/main" val="20003"/>
                    </a:ext>
                  </a:extLst>
                </a:gridCol>
              </a:tblGrid>
              <a:tr h="790054">
                <a:tc>
                  <a:txBody>
                    <a:bodyPr/>
                    <a:lstStyle/>
                    <a:p>
                      <a:pPr marL="0" marR="0">
                        <a:spcBef>
                          <a:spcPts val="0"/>
                        </a:spcBef>
                        <a:spcAft>
                          <a:spcPts val="0"/>
                        </a:spcAft>
                      </a:pPr>
                      <a:r>
                        <a:rPr lang="en-US" sz="2000">
                          <a:effectLst/>
                          <a:latin typeface="Times New Roman"/>
                          <a:ea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Times New Roman"/>
                          <a:ea typeface="Times New Roman"/>
                        </a:rPr>
                        <a:t>Before the experiment</a:t>
                      </a:r>
                      <a:endParaRPr lang="en-US" sz="20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Times New Roman"/>
                          <a:ea typeface="Times New Roman"/>
                        </a:rPr>
                        <a:t>After the experiment</a:t>
                      </a:r>
                      <a:endParaRPr lang="en-US" sz="20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836527">
                <a:tc rowSpan="4">
                  <a:txBody>
                    <a:bodyPr/>
                    <a:lstStyle/>
                    <a:p>
                      <a:pPr marL="0" marR="0" algn="ctr">
                        <a:spcBef>
                          <a:spcPts val="0"/>
                        </a:spcBef>
                        <a:spcAft>
                          <a:spcPts val="0"/>
                        </a:spcAft>
                      </a:pPr>
                      <a:r>
                        <a:rPr lang="en-US" sz="2000">
                          <a:effectLst/>
                          <a:latin typeface="Times New Roman"/>
                          <a:ea typeface="Times New Roman"/>
                        </a:rPr>
                        <a:t>Substance 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b="1">
                          <a:effectLst/>
                          <a:latin typeface="Times New Roman"/>
                          <a:ea typeface="Times New Roman"/>
                        </a:rPr>
                        <a:t>Shape</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Cubic (solid)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No longer has a cubic shape (liquid)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18264">
                <a:tc vMerge="1">
                  <a:txBody>
                    <a:bodyPr/>
                    <a:lstStyle/>
                    <a:p>
                      <a:endParaRPr lang="en-US"/>
                    </a:p>
                  </a:txBody>
                  <a:tcPr/>
                </a:tc>
                <a:tc>
                  <a:txBody>
                    <a:bodyPr/>
                    <a:lstStyle/>
                    <a:p>
                      <a:pPr marL="0" marR="0">
                        <a:spcBef>
                          <a:spcPts val="0"/>
                        </a:spcBef>
                        <a:spcAft>
                          <a:spcPts val="0"/>
                        </a:spcAft>
                      </a:pPr>
                      <a:r>
                        <a:rPr lang="en-US" sz="2000" b="1">
                          <a:effectLst/>
                          <a:latin typeface="Times New Roman"/>
                          <a:ea typeface="Times New Roman"/>
                        </a:rPr>
                        <a:t>Color</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Red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Brown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17550">
                <a:tc vMerge="1">
                  <a:txBody>
                    <a:bodyPr/>
                    <a:lstStyle/>
                    <a:p>
                      <a:endParaRPr lang="en-US"/>
                    </a:p>
                  </a:txBody>
                  <a:tcPr/>
                </a:tc>
                <a:tc>
                  <a:txBody>
                    <a:bodyPr/>
                    <a:lstStyle/>
                    <a:p>
                      <a:pPr marL="0" marR="0">
                        <a:spcBef>
                          <a:spcPts val="0"/>
                        </a:spcBef>
                        <a:spcAft>
                          <a:spcPts val="0"/>
                        </a:spcAft>
                      </a:pPr>
                      <a:r>
                        <a:rPr lang="en-US" sz="2000" b="1">
                          <a:effectLst/>
                          <a:latin typeface="Times New Roman"/>
                          <a:ea typeface="Times New Roman"/>
                        </a:rPr>
                        <a:t>Gas production</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None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Tiny bubbles formed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18264">
                <a:tc vMerge="1">
                  <a:txBody>
                    <a:bodyPr/>
                    <a:lstStyle/>
                    <a:p>
                      <a:endParaRPr lang="en-US"/>
                    </a:p>
                  </a:txBody>
                  <a:tcPr/>
                </a:tc>
                <a:tc>
                  <a:txBody>
                    <a:bodyPr/>
                    <a:lstStyle/>
                    <a:p>
                      <a:pPr marL="0" marR="0">
                        <a:spcBef>
                          <a:spcPts val="0"/>
                        </a:spcBef>
                        <a:spcAft>
                          <a:spcPts val="0"/>
                        </a:spcAft>
                      </a:pPr>
                      <a:r>
                        <a:rPr lang="en-US" sz="2000" b="1">
                          <a:effectLst/>
                          <a:latin typeface="Times New Roman"/>
                          <a:ea typeface="Times New Roman"/>
                        </a:rPr>
                        <a:t>Energy change</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Was 67 degrees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Was 84 degrees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18264">
                <a:tc rowSpan="4">
                  <a:txBody>
                    <a:bodyPr/>
                    <a:lstStyle/>
                    <a:p>
                      <a:pPr marL="0" marR="0" algn="ctr">
                        <a:spcBef>
                          <a:spcPts val="0"/>
                        </a:spcBef>
                        <a:spcAft>
                          <a:spcPts val="0"/>
                        </a:spcAft>
                      </a:pPr>
                      <a:r>
                        <a:rPr lang="en-US" sz="2000">
                          <a:effectLst/>
                          <a:latin typeface="Times New Roman"/>
                          <a:ea typeface="Times New Roman"/>
                        </a:rPr>
                        <a:t>Substance B</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b="1">
                          <a:effectLst/>
                          <a:latin typeface="Times New Roman"/>
                          <a:ea typeface="Times New Roman"/>
                        </a:rPr>
                        <a:t>Shape</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Cubic (solid)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Powdered (solid)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18264">
                <a:tc vMerge="1">
                  <a:txBody>
                    <a:bodyPr/>
                    <a:lstStyle/>
                    <a:p>
                      <a:endParaRPr lang="en-US"/>
                    </a:p>
                  </a:txBody>
                  <a:tcPr/>
                </a:tc>
                <a:tc>
                  <a:txBody>
                    <a:bodyPr/>
                    <a:lstStyle/>
                    <a:p>
                      <a:pPr marL="0" marR="0">
                        <a:spcBef>
                          <a:spcPts val="0"/>
                        </a:spcBef>
                        <a:spcAft>
                          <a:spcPts val="0"/>
                        </a:spcAft>
                      </a:pPr>
                      <a:r>
                        <a:rPr lang="en-US" sz="2000" b="1">
                          <a:effectLst/>
                          <a:latin typeface="Times New Roman"/>
                          <a:ea typeface="Times New Roman"/>
                        </a:rPr>
                        <a:t>Color</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Red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Light red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617550">
                <a:tc vMerge="1">
                  <a:txBody>
                    <a:bodyPr/>
                    <a:lstStyle/>
                    <a:p>
                      <a:endParaRPr lang="en-US"/>
                    </a:p>
                  </a:txBody>
                  <a:tcPr/>
                </a:tc>
                <a:tc>
                  <a:txBody>
                    <a:bodyPr/>
                    <a:lstStyle/>
                    <a:p>
                      <a:pPr marL="0" marR="0">
                        <a:spcBef>
                          <a:spcPts val="0"/>
                        </a:spcBef>
                        <a:spcAft>
                          <a:spcPts val="0"/>
                        </a:spcAft>
                      </a:pPr>
                      <a:r>
                        <a:rPr lang="en-US" sz="2000" b="1">
                          <a:effectLst/>
                          <a:latin typeface="Times New Roman"/>
                          <a:ea typeface="Times New Roman"/>
                        </a:rPr>
                        <a:t>Gas production</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None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None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18264">
                <a:tc vMerge="1">
                  <a:txBody>
                    <a:bodyPr/>
                    <a:lstStyle/>
                    <a:p>
                      <a:endParaRPr lang="en-US"/>
                    </a:p>
                  </a:txBody>
                  <a:tcPr/>
                </a:tc>
                <a:tc>
                  <a:txBody>
                    <a:bodyPr/>
                    <a:lstStyle/>
                    <a:p>
                      <a:pPr marL="0" marR="0">
                        <a:spcBef>
                          <a:spcPts val="0"/>
                        </a:spcBef>
                        <a:spcAft>
                          <a:spcPts val="0"/>
                        </a:spcAft>
                      </a:pPr>
                      <a:r>
                        <a:rPr lang="en-US" sz="2000" b="1">
                          <a:effectLst/>
                          <a:latin typeface="Times New Roman"/>
                          <a:ea typeface="Times New Roman"/>
                        </a:rPr>
                        <a:t>Energy change</a:t>
                      </a:r>
                      <a:endParaRPr lang="en-US"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a:effectLst/>
                          <a:latin typeface="Times New Roman"/>
                          <a:ea typeface="Times New Roman"/>
                        </a:rPr>
                        <a:t>Was 67 degrees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dirty="0">
                          <a:effectLst/>
                          <a:latin typeface="Times New Roman"/>
                          <a:ea typeface="Times New Roman"/>
                        </a:rPr>
                        <a:t>Was 67 degrees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2"/>
          <p:cNvSpPr txBox="1">
            <a:spLocks/>
          </p:cNvSpPr>
          <p:nvPr/>
        </p:nvSpPr>
        <p:spPr>
          <a:xfrm>
            <a:off x="1066800" y="1066799"/>
            <a:ext cx="5029200" cy="533401"/>
          </a:xfrm>
          <a:prstGeom prst="rect">
            <a:avLst/>
          </a:prstGeom>
        </p:spPr>
        <p:txBody>
          <a:bodyPr vert="horz" lIns="91440" tIns="45720" rIns="91440" bIns="45720" rtlCol="0">
            <a:normAutofit fontScale="77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4400" dirty="0" smtClean="0"/>
              <a:t>EXOTHERMIC REACTION</a:t>
            </a:r>
            <a:endParaRPr lang="en-US" sz="4400" dirty="0"/>
          </a:p>
        </p:txBody>
      </p:sp>
    </p:spTree>
    <p:extLst>
      <p:ext uri="{BB962C8B-B14F-4D97-AF65-F5344CB8AC3E}">
        <p14:creationId xmlns:p14="http://schemas.microsoft.com/office/powerpoint/2010/main" val="225190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lstStyle/>
          <a:p>
            <a:r>
              <a:rPr lang="en-US" dirty="0" smtClean="0"/>
              <a:t>What is the name of this element?</a:t>
            </a:r>
            <a:endParaRPr lang="en-US" dirty="0"/>
          </a:p>
        </p:txBody>
      </p:sp>
      <p:pic>
        <p:nvPicPr>
          <p:cNvPr id="4" name="Content Placeholder 3"/>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480814" y="2180968"/>
            <a:ext cx="2182372" cy="3897827"/>
          </a:xfrm>
          <a:prstGeom prst="rect">
            <a:avLst/>
          </a:prstGeom>
          <a:noFill/>
          <a:ln>
            <a:noFill/>
          </a:ln>
        </p:spPr>
      </p:pic>
      <p:sp>
        <p:nvSpPr>
          <p:cNvPr id="5" name="Content Placeholder 2"/>
          <p:cNvSpPr txBox="1">
            <a:spLocks/>
          </p:cNvSpPr>
          <p:nvPr/>
        </p:nvSpPr>
        <p:spPr>
          <a:xfrm>
            <a:off x="609600" y="1761868"/>
            <a:ext cx="2667000" cy="838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4400" dirty="0" smtClean="0"/>
              <a:t>CARBON</a:t>
            </a:r>
            <a:endParaRPr lang="en-US" sz="4400" dirty="0"/>
          </a:p>
        </p:txBody>
      </p:sp>
    </p:spTree>
    <p:extLst>
      <p:ext uri="{BB962C8B-B14F-4D97-AF65-F5344CB8AC3E}">
        <p14:creationId xmlns:p14="http://schemas.microsoft.com/office/powerpoint/2010/main" val="1713035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lstStyle/>
          <a:p>
            <a:r>
              <a:rPr lang="en-US" dirty="0" smtClean="0"/>
              <a:t>How many protons?</a:t>
            </a:r>
            <a:endParaRPr lang="en-US" dirty="0"/>
          </a:p>
        </p:txBody>
      </p:sp>
      <p:pic>
        <p:nvPicPr>
          <p:cNvPr id="4" name="Content Placeholder 3"/>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480814" y="2180968"/>
            <a:ext cx="2182372" cy="3897827"/>
          </a:xfrm>
          <a:prstGeom prst="rect">
            <a:avLst/>
          </a:prstGeom>
          <a:noFill/>
          <a:ln>
            <a:noFill/>
          </a:ln>
        </p:spPr>
      </p:pic>
      <p:sp>
        <p:nvSpPr>
          <p:cNvPr id="5" name="Content Placeholder 2"/>
          <p:cNvSpPr txBox="1">
            <a:spLocks/>
          </p:cNvSpPr>
          <p:nvPr/>
        </p:nvSpPr>
        <p:spPr>
          <a:xfrm>
            <a:off x="609600" y="1761868"/>
            <a:ext cx="2667000" cy="838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4400" dirty="0" smtClean="0"/>
              <a:t>6</a:t>
            </a:r>
            <a:endParaRPr lang="en-US" sz="4400" dirty="0"/>
          </a:p>
        </p:txBody>
      </p:sp>
    </p:spTree>
    <p:extLst>
      <p:ext uri="{BB962C8B-B14F-4D97-AF65-F5344CB8AC3E}">
        <p14:creationId xmlns:p14="http://schemas.microsoft.com/office/powerpoint/2010/main" val="1277214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lstStyle/>
          <a:p>
            <a:r>
              <a:rPr lang="en-US" dirty="0" smtClean="0"/>
              <a:t>Neutrons?</a:t>
            </a:r>
            <a:endParaRPr lang="en-US" dirty="0"/>
          </a:p>
        </p:txBody>
      </p:sp>
      <p:pic>
        <p:nvPicPr>
          <p:cNvPr id="4" name="Content Placeholder 3"/>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480814" y="2180968"/>
            <a:ext cx="2182372" cy="3897827"/>
          </a:xfrm>
          <a:prstGeom prst="rect">
            <a:avLst/>
          </a:prstGeom>
          <a:noFill/>
          <a:ln>
            <a:noFill/>
          </a:ln>
        </p:spPr>
      </p:pic>
      <p:sp>
        <p:nvSpPr>
          <p:cNvPr id="5" name="Content Placeholder 2"/>
          <p:cNvSpPr txBox="1">
            <a:spLocks/>
          </p:cNvSpPr>
          <p:nvPr/>
        </p:nvSpPr>
        <p:spPr>
          <a:xfrm>
            <a:off x="609600" y="1761868"/>
            <a:ext cx="2667000" cy="838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4400" dirty="0" smtClean="0"/>
              <a:t>7</a:t>
            </a:r>
            <a:endParaRPr lang="en-US" sz="4400" dirty="0"/>
          </a:p>
        </p:txBody>
      </p:sp>
    </p:spTree>
    <p:extLst>
      <p:ext uri="{BB962C8B-B14F-4D97-AF65-F5344CB8AC3E}">
        <p14:creationId xmlns:p14="http://schemas.microsoft.com/office/powerpoint/2010/main" val="677422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lstStyle/>
          <a:p>
            <a:r>
              <a:rPr lang="en-US" dirty="0" smtClean="0"/>
              <a:t>Electrons?</a:t>
            </a:r>
            <a:endParaRPr lang="en-US" dirty="0"/>
          </a:p>
        </p:txBody>
      </p:sp>
      <p:pic>
        <p:nvPicPr>
          <p:cNvPr id="4" name="Content Placeholder 3"/>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480814" y="2180968"/>
            <a:ext cx="2182372" cy="3897827"/>
          </a:xfrm>
          <a:prstGeom prst="rect">
            <a:avLst/>
          </a:prstGeom>
          <a:noFill/>
          <a:ln>
            <a:noFill/>
          </a:ln>
        </p:spPr>
      </p:pic>
      <p:sp>
        <p:nvSpPr>
          <p:cNvPr id="5" name="Content Placeholder 2"/>
          <p:cNvSpPr txBox="1">
            <a:spLocks/>
          </p:cNvSpPr>
          <p:nvPr/>
        </p:nvSpPr>
        <p:spPr>
          <a:xfrm>
            <a:off x="609600" y="1761868"/>
            <a:ext cx="2667000" cy="838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4400" dirty="0" smtClean="0"/>
              <a:t>6</a:t>
            </a:r>
            <a:endParaRPr lang="en-US" sz="4400" dirty="0"/>
          </a:p>
        </p:txBody>
      </p:sp>
    </p:spTree>
    <p:extLst>
      <p:ext uri="{BB962C8B-B14F-4D97-AF65-F5344CB8AC3E}">
        <p14:creationId xmlns:p14="http://schemas.microsoft.com/office/powerpoint/2010/main" val="2652647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a:bodyPr>
          <a:lstStyle/>
          <a:p>
            <a:r>
              <a:rPr lang="en-US" dirty="0"/>
              <a:t>extremely reactive metals with one outer shell </a:t>
            </a:r>
            <a:r>
              <a:rPr lang="en-US" dirty="0" smtClean="0"/>
              <a:t>electron</a:t>
            </a:r>
            <a:endParaRPr lang="en-US" dirty="0"/>
          </a:p>
        </p:txBody>
      </p:sp>
      <p:sp>
        <p:nvSpPr>
          <p:cNvPr id="3" name="Content Placeholder 2"/>
          <p:cNvSpPr>
            <a:spLocks noGrp="1"/>
          </p:cNvSpPr>
          <p:nvPr>
            <p:ph idx="1"/>
          </p:nvPr>
        </p:nvSpPr>
        <p:spPr>
          <a:xfrm>
            <a:off x="457200" y="2133600"/>
            <a:ext cx="8229600" cy="3992563"/>
          </a:xfrm>
        </p:spPr>
        <p:txBody>
          <a:bodyPr>
            <a:normAutofit/>
          </a:bodyPr>
          <a:lstStyle/>
          <a:p>
            <a:r>
              <a:rPr lang="en-US" sz="5400" dirty="0" smtClean="0"/>
              <a:t>Alkali metals</a:t>
            </a:r>
            <a:endParaRPr lang="en-US" sz="5400" dirty="0"/>
          </a:p>
        </p:txBody>
      </p:sp>
    </p:spTree>
    <p:extLst>
      <p:ext uri="{BB962C8B-B14F-4D97-AF65-F5344CB8AC3E}">
        <p14:creationId xmlns:p14="http://schemas.microsoft.com/office/powerpoint/2010/main" val="2686850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a:bodyPr>
          <a:lstStyle/>
          <a:p>
            <a:r>
              <a:rPr lang="en-US" dirty="0"/>
              <a:t>very reactive non-metals with seven outer shell </a:t>
            </a:r>
            <a:r>
              <a:rPr lang="en-US" dirty="0" smtClean="0"/>
              <a:t>electrons</a:t>
            </a:r>
            <a:endParaRPr lang="en-US" dirty="0"/>
          </a:p>
        </p:txBody>
      </p:sp>
      <p:sp>
        <p:nvSpPr>
          <p:cNvPr id="3" name="Content Placeholder 2"/>
          <p:cNvSpPr>
            <a:spLocks noGrp="1"/>
          </p:cNvSpPr>
          <p:nvPr>
            <p:ph idx="1"/>
          </p:nvPr>
        </p:nvSpPr>
        <p:spPr>
          <a:xfrm>
            <a:off x="457200" y="2133600"/>
            <a:ext cx="8229600" cy="3992563"/>
          </a:xfrm>
        </p:spPr>
        <p:txBody>
          <a:bodyPr>
            <a:normAutofit/>
          </a:bodyPr>
          <a:lstStyle/>
          <a:p>
            <a:pPr marL="0" indent="0">
              <a:buNone/>
            </a:pPr>
            <a:r>
              <a:rPr lang="en-US" sz="5400" dirty="0" smtClean="0"/>
              <a:t>Halides or halogens</a:t>
            </a:r>
            <a:endParaRPr lang="en-US" sz="5400" dirty="0"/>
          </a:p>
        </p:txBody>
      </p:sp>
    </p:spTree>
    <p:extLst>
      <p:ext uri="{BB962C8B-B14F-4D97-AF65-F5344CB8AC3E}">
        <p14:creationId xmlns:p14="http://schemas.microsoft.com/office/powerpoint/2010/main" val="2227528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lumMod val="75000"/>
                  </a:schemeClr>
                </a:solidFill>
              </a:rPr>
              <a:t>BLUE IS CLAIM</a:t>
            </a:r>
            <a:endParaRPr lang="en-US" dirty="0">
              <a:solidFill>
                <a:schemeClr val="tx2">
                  <a:lumMod val="75000"/>
                </a:schemeClr>
              </a:solidFill>
            </a:endParaRPr>
          </a:p>
        </p:txBody>
      </p:sp>
    </p:spTree>
    <p:extLst>
      <p:ext uri="{BB962C8B-B14F-4D97-AF65-F5344CB8AC3E}">
        <p14:creationId xmlns:p14="http://schemas.microsoft.com/office/powerpoint/2010/main" val="232423191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lstStyle/>
          <a:p>
            <a:r>
              <a:rPr lang="en-US" dirty="0"/>
              <a:t>non-reactive elements</a:t>
            </a:r>
            <a:br>
              <a:rPr lang="en-US" dirty="0"/>
            </a:br>
            <a:endParaRPr lang="en-US" dirty="0"/>
          </a:p>
        </p:txBody>
      </p:sp>
      <p:sp>
        <p:nvSpPr>
          <p:cNvPr id="3" name="Content Placeholder 2"/>
          <p:cNvSpPr>
            <a:spLocks noGrp="1"/>
          </p:cNvSpPr>
          <p:nvPr>
            <p:ph idx="1"/>
          </p:nvPr>
        </p:nvSpPr>
        <p:spPr>
          <a:xfrm>
            <a:off x="457200" y="2133600"/>
            <a:ext cx="8229600" cy="3992563"/>
          </a:xfrm>
        </p:spPr>
        <p:txBody>
          <a:bodyPr>
            <a:normAutofit/>
          </a:bodyPr>
          <a:lstStyle/>
          <a:p>
            <a:r>
              <a:rPr lang="en-US" sz="5400" dirty="0" smtClean="0"/>
              <a:t>Noble gases</a:t>
            </a:r>
            <a:endParaRPr lang="en-US" sz="5400" dirty="0"/>
          </a:p>
        </p:txBody>
      </p:sp>
    </p:spTree>
    <p:extLst>
      <p:ext uri="{BB962C8B-B14F-4D97-AF65-F5344CB8AC3E}">
        <p14:creationId xmlns:p14="http://schemas.microsoft.com/office/powerpoint/2010/main" val="1035921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a:bodyPr>
          <a:lstStyle/>
          <a:p>
            <a:r>
              <a:rPr lang="en-US" dirty="0"/>
              <a:t>fairly reactive metals with two outer shell </a:t>
            </a:r>
            <a:r>
              <a:rPr lang="en-US" dirty="0" smtClean="0"/>
              <a:t>electrons</a:t>
            </a:r>
            <a:endParaRPr lang="en-US" dirty="0"/>
          </a:p>
        </p:txBody>
      </p:sp>
      <p:sp>
        <p:nvSpPr>
          <p:cNvPr id="3" name="Content Placeholder 2"/>
          <p:cNvSpPr>
            <a:spLocks noGrp="1"/>
          </p:cNvSpPr>
          <p:nvPr>
            <p:ph idx="1"/>
          </p:nvPr>
        </p:nvSpPr>
        <p:spPr>
          <a:xfrm>
            <a:off x="457200" y="2133600"/>
            <a:ext cx="8229600" cy="3992563"/>
          </a:xfrm>
        </p:spPr>
        <p:txBody>
          <a:bodyPr>
            <a:normAutofit/>
          </a:bodyPr>
          <a:lstStyle/>
          <a:p>
            <a:r>
              <a:rPr lang="en-US" sz="5400" dirty="0" smtClean="0"/>
              <a:t>Alkaline earth metals</a:t>
            </a:r>
            <a:endParaRPr lang="en-US" sz="5400" dirty="0"/>
          </a:p>
        </p:txBody>
      </p:sp>
    </p:spTree>
    <p:extLst>
      <p:ext uri="{BB962C8B-B14F-4D97-AF65-F5344CB8AC3E}">
        <p14:creationId xmlns:p14="http://schemas.microsoft.com/office/powerpoint/2010/main" val="4287255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a:bodyPr>
          <a:lstStyle/>
          <a:p>
            <a:r>
              <a:rPr lang="en-US" dirty="0"/>
              <a:t>contains metals like gold, silver, and </a:t>
            </a:r>
            <a:r>
              <a:rPr lang="en-US" dirty="0" smtClean="0"/>
              <a:t>copper</a:t>
            </a:r>
            <a:endParaRPr lang="en-US" dirty="0"/>
          </a:p>
        </p:txBody>
      </p:sp>
      <p:sp>
        <p:nvSpPr>
          <p:cNvPr id="3" name="Content Placeholder 2"/>
          <p:cNvSpPr>
            <a:spLocks noGrp="1"/>
          </p:cNvSpPr>
          <p:nvPr>
            <p:ph idx="1"/>
          </p:nvPr>
        </p:nvSpPr>
        <p:spPr>
          <a:xfrm>
            <a:off x="457200" y="2133600"/>
            <a:ext cx="8229600" cy="3992563"/>
          </a:xfrm>
        </p:spPr>
        <p:txBody>
          <a:bodyPr>
            <a:normAutofit/>
          </a:bodyPr>
          <a:lstStyle/>
          <a:p>
            <a:r>
              <a:rPr lang="en-US" sz="5400" dirty="0" smtClean="0"/>
              <a:t>TRANSITION METALS</a:t>
            </a:r>
            <a:endParaRPr lang="en-US" sz="5400" dirty="0"/>
          </a:p>
        </p:txBody>
      </p:sp>
    </p:spTree>
    <p:extLst>
      <p:ext uri="{BB962C8B-B14F-4D97-AF65-F5344CB8AC3E}">
        <p14:creationId xmlns:p14="http://schemas.microsoft.com/office/powerpoint/2010/main" val="3998155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a:bodyPr>
          <a:lstStyle/>
          <a:p>
            <a:r>
              <a:rPr lang="en-US" dirty="0"/>
              <a:t>possess non-metal and metal </a:t>
            </a:r>
            <a:r>
              <a:rPr lang="en-US" dirty="0" smtClean="0"/>
              <a:t>characteristics</a:t>
            </a:r>
            <a:endParaRPr lang="en-US" dirty="0"/>
          </a:p>
        </p:txBody>
      </p:sp>
      <p:sp>
        <p:nvSpPr>
          <p:cNvPr id="3" name="Content Placeholder 2"/>
          <p:cNvSpPr>
            <a:spLocks noGrp="1"/>
          </p:cNvSpPr>
          <p:nvPr>
            <p:ph idx="1"/>
          </p:nvPr>
        </p:nvSpPr>
        <p:spPr>
          <a:xfrm>
            <a:off x="457200" y="2133600"/>
            <a:ext cx="8229600" cy="3992563"/>
          </a:xfrm>
        </p:spPr>
        <p:txBody>
          <a:bodyPr>
            <a:normAutofit/>
          </a:bodyPr>
          <a:lstStyle/>
          <a:p>
            <a:r>
              <a:rPr lang="en-US" sz="5400" dirty="0" smtClean="0"/>
              <a:t>METALLOIDS</a:t>
            </a:r>
            <a:endParaRPr lang="en-US" sz="5400" dirty="0"/>
          </a:p>
        </p:txBody>
      </p:sp>
    </p:spTree>
    <p:extLst>
      <p:ext uri="{BB962C8B-B14F-4D97-AF65-F5344CB8AC3E}">
        <p14:creationId xmlns:p14="http://schemas.microsoft.com/office/powerpoint/2010/main" val="4029903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lstStyle/>
          <a:p>
            <a:r>
              <a:rPr lang="en-US" dirty="0"/>
              <a:t>all elements are </a:t>
            </a:r>
            <a:r>
              <a:rPr lang="en-US" dirty="0" smtClean="0"/>
              <a:t>radioactive</a:t>
            </a:r>
            <a:endParaRPr lang="en-US" dirty="0"/>
          </a:p>
        </p:txBody>
      </p:sp>
      <p:sp>
        <p:nvSpPr>
          <p:cNvPr id="3" name="Content Placeholder 2"/>
          <p:cNvSpPr>
            <a:spLocks noGrp="1"/>
          </p:cNvSpPr>
          <p:nvPr>
            <p:ph idx="1"/>
          </p:nvPr>
        </p:nvSpPr>
        <p:spPr>
          <a:xfrm>
            <a:off x="457200" y="2133600"/>
            <a:ext cx="8229600" cy="3992563"/>
          </a:xfrm>
        </p:spPr>
        <p:txBody>
          <a:bodyPr>
            <a:normAutofit/>
          </a:bodyPr>
          <a:lstStyle/>
          <a:p>
            <a:r>
              <a:rPr lang="en-US" sz="5400" dirty="0" smtClean="0"/>
              <a:t>ACTINIDES</a:t>
            </a:r>
            <a:endParaRPr lang="en-US" sz="5400" dirty="0"/>
          </a:p>
        </p:txBody>
      </p:sp>
    </p:spTree>
    <p:extLst>
      <p:ext uri="{BB962C8B-B14F-4D97-AF65-F5344CB8AC3E}">
        <p14:creationId xmlns:p14="http://schemas.microsoft.com/office/powerpoint/2010/main" val="1244343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a:bodyPr>
          <a:lstStyle/>
          <a:p>
            <a:r>
              <a:rPr lang="en-US" dirty="0"/>
              <a:t>along with actinides, these are left out to keep the table </a:t>
            </a:r>
            <a:r>
              <a:rPr lang="en-US" dirty="0" smtClean="0"/>
              <a:t>smaller</a:t>
            </a:r>
            <a:endParaRPr lang="en-US" dirty="0"/>
          </a:p>
        </p:txBody>
      </p:sp>
      <p:sp>
        <p:nvSpPr>
          <p:cNvPr id="3" name="Content Placeholder 2"/>
          <p:cNvSpPr>
            <a:spLocks noGrp="1"/>
          </p:cNvSpPr>
          <p:nvPr>
            <p:ph idx="1"/>
          </p:nvPr>
        </p:nvSpPr>
        <p:spPr>
          <a:xfrm>
            <a:off x="457200" y="2133600"/>
            <a:ext cx="8229600" cy="3992563"/>
          </a:xfrm>
        </p:spPr>
        <p:txBody>
          <a:bodyPr>
            <a:normAutofit/>
          </a:bodyPr>
          <a:lstStyle/>
          <a:p>
            <a:r>
              <a:rPr lang="en-US" sz="5400" dirty="0" smtClean="0"/>
              <a:t>LANTHANIDES</a:t>
            </a:r>
            <a:endParaRPr lang="en-US" sz="5400" dirty="0"/>
          </a:p>
        </p:txBody>
      </p:sp>
    </p:spTree>
    <p:extLst>
      <p:ext uri="{BB962C8B-B14F-4D97-AF65-F5344CB8AC3E}">
        <p14:creationId xmlns:p14="http://schemas.microsoft.com/office/powerpoint/2010/main" val="2104686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a:bodyPr>
          <a:lstStyle/>
          <a:p>
            <a:r>
              <a:rPr lang="en-US" dirty="0"/>
              <a:t>ending substances in a chemical </a:t>
            </a:r>
            <a:r>
              <a:rPr lang="en-US" dirty="0" smtClean="0"/>
              <a:t>change</a:t>
            </a:r>
            <a:endParaRPr lang="en-US" dirty="0"/>
          </a:p>
        </p:txBody>
      </p:sp>
      <p:sp>
        <p:nvSpPr>
          <p:cNvPr id="3" name="Content Placeholder 2"/>
          <p:cNvSpPr>
            <a:spLocks noGrp="1"/>
          </p:cNvSpPr>
          <p:nvPr>
            <p:ph idx="1"/>
          </p:nvPr>
        </p:nvSpPr>
        <p:spPr>
          <a:xfrm>
            <a:off x="457200" y="2133600"/>
            <a:ext cx="8229600" cy="3992563"/>
          </a:xfrm>
        </p:spPr>
        <p:txBody>
          <a:bodyPr>
            <a:normAutofit/>
          </a:bodyPr>
          <a:lstStyle/>
          <a:p>
            <a:r>
              <a:rPr lang="en-US" sz="5400" dirty="0" smtClean="0"/>
              <a:t>PRODUCTS</a:t>
            </a:r>
            <a:endParaRPr lang="en-US" sz="5400" dirty="0"/>
          </a:p>
        </p:txBody>
      </p:sp>
    </p:spTree>
    <p:extLst>
      <p:ext uri="{BB962C8B-B14F-4D97-AF65-F5344CB8AC3E}">
        <p14:creationId xmlns:p14="http://schemas.microsoft.com/office/powerpoint/2010/main" val="207801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a:bodyPr>
          <a:lstStyle/>
          <a:p>
            <a:r>
              <a:rPr lang="en-US" dirty="0"/>
              <a:t>beginning substances in a chemical </a:t>
            </a:r>
            <a:r>
              <a:rPr lang="en-US" dirty="0" smtClean="0"/>
              <a:t>change</a:t>
            </a:r>
            <a:endParaRPr lang="en-US" dirty="0"/>
          </a:p>
        </p:txBody>
      </p:sp>
      <p:sp>
        <p:nvSpPr>
          <p:cNvPr id="3" name="Content Placeholder 2"/>
          <p:cNvSpPr>
            <a:spLocks noGrp="1"/>
          </p:cNvSpPr>
          <p:nvPr>
            <p:ph idx="1"/>
          </p:nvPr>
        </p:nvSpPr>
        <p:spPr>
          <a:xfrm>
            <a:off x="457200" y="2133600"/>
            <a:ext cx="8229600" cy="3992563"/>
          </a:xfrm>
        </p:spPr>
        <p:txBody>
          <a:bodyPr>
            <a:normAutofit/>
          </a:bodyPr>
          <a:lstStyle/>
          <a:p>
            <a:r>
              <a:rPr lang="en-US" sz="5400" dirty="0" smtClean="0"/>
              <a:t>REACTANTS</a:t>
            </a:r>
            <a:endParaRPr lang="en-US" sz="5400" dirty="0"/>
          </a:p>
        </p:txBody>
      </p:sp>
    </p:spTree>
    <p:extLst>
      <p:ext uri="{BB962C8B-B14F-4D97-AF65-F5344CB8AC3E}">
        <p14:creationId xmlns:p14="http://schemas.microsoft.com/office/powerpoint/2010/main" val="323576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a:bodyPr>
          <a:lstStyle/>
          <a:p>
            <a:r>
              <a:rPr lang="en-US" dirty="0"/>
              <a:t>the rate that a substance transfers </a:t>
            </a:r>
            <a:r>
              <a:rPr lang="en-US" dirty="0" smtClean="0"/>
              <a:t>heat</a:t>
            </a:r>
            <a:endParaRPr lang="en-US" dirty="0"/>
          </a:p>
        </p:txBody>
      </p:sp>
      <p:sp>
        <p:nvSpPr>
          <p:cNvPr id="3" name="Content Placeholder 2"/>
          <p:cNvSpPr>
            <a:spLocks noGrp="1"/>
          </p:cNvSpPr>
          <p:nvPr>
            <p:ph idx="1"/>
          </p:nvPr>
        </p:nvSpPr>
        <p:spPr>
          <a:xfrm>
            <a:off x="457200" y="2133600"/>
            <a:ext cx="8229600" cy="3992563"/>
          </a:xfrm>
        </p:spPr>
        <p:txBody>
          <a:bodyPr>
            <a:normAutofit/>
          </a:bodyPr>
          <a:lstStyle/>
          <a:p>
            <a:r>
              <a:rPr lang="en-US" sz="5400" dirty="0" smtClean="0"/>
              <a:t>THERMAL CONDUCTIVITY</a:t>
            </a:r>
            <a:endParaRPr lang="en-US" sz="5400" dirty="0"/>
          </a:p>
        </p:txBody>
      </p:sp>
    </p:spTree>
    <p:extLst>
      <p:ext uri="{BB962C8B-B14F-4D97-AF65-F5344CB8AC3E}">
        <p14:creationId xmlns:p14="http://schemas.microsoft.com/office/powerpoint/2010/main" val="2565475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a:bodyPr>
          <a:lstStyle/>
          <a:p>
            <a:r>
              <a:rPr lang="en-US" dirty="0"/>
              <a:t>the “chunks” that go into a liquid </a:t>
            </a:r>
            <a:r>
              <a:rPr lang="en-US" dirty="0" smtClean="0"/>
              <a:t>mixture</a:t>
            </a:r>
            <a:endParaRPr lang="en-US" dirty="0"/>
          </a:p>
        </p:txBody>
      </p:sp>
      <p:sp>
        <p:nvSpPr>
          <p:cNvPr id="3" name="Content Placeholder 2"/>
          <p:cNvSpPr>
            <a:spLocks noGrp="1"/>
          </p:cNvSpPr>
          <p:nvPr>
            <p:ph idx="1"/>
          </p:nvPr>
        </p:nvSpPr>
        <p:spPr>
          <a:xfrm>
            <a:off x="457200" y="2133600"/>
            <a:ext cx="8229600" cy="3992563"/>
          </a:xfrm>
        </p:spPr>
        <p:txBody>
          <a:bodyPr>
            <a:normAutofit/>
          </a:bodyPr>
          <a:lstStyle/>
          <a:p>
            <a:r>
              <a:rPr lang="en-US" sz="5400" dirty="0" smtClean="0"/>
              <a:t>SOLUTE</a:t>
            </a:r>
            <a:endParaRPr lang="en-US" sz="5400" dirty="0"/>
          </a:p>
        </p:txBody>
      </p:sp>
    </p:spTree>
    <p:extLst>
      <p:ext uri="{BB962C8B-B14F-4D97-AF65-F5344CB8AC3E}">
        <p14:creationId xmlns:p14="http://schemas.microsoft.com/office/powerpoint/2010/main" val="14903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endParaRPr lang="en-US"/>
          </a:p>
        </p:txBody>
      </p:sp>
      <p:sp>
        <p:nvSpPr>
          <p:cNvPr id="5" name="Title 1"/>
          <p:cNvSpPr txBox="1">
            <a:spLocks/>
          </p:cNvSpPr>
          <p:nvPr/>
        </p:nvSpPr>
        <p:spPr>
          <a:xfrm>
            <a:off x="685800" y="304801"/>
            <a:ext cx="7772400" cy="63246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200" smtClean="0">
                <a:solidFill>
                  <a:schemeClr val="tx2">
                    <a:lumMod val="60000"/>
                    <a:lumOff val="40000"/>
                  </a:schemeClr>
                </a:solidFill>
              </a:rPr>
              <a:t>Substance A went through a chemical change.  </a:t>
            </a:r>
            <a:r>
              <a:rPr lang="en-US" sz="3200" smtClean="0">
                <a:solidFill>
                  <a:schemeClr val="accent6">
                    <a:lumMod val="75000"/>
                  </a:schemeClr>
                </a:solidFill>
              </a:rPr>
              <a:t>My evidence is that the color changed from red to brown, bubbles formed, and the temperature changed from 67 to 84 degrees.  </a:t>
            </a:r>
            <a:r>
              <a:rPr lang="en-US" sz="3200" smtClean="0">
                <a:solidFill>
                  <a:srgbClr val="00B050"/>
                </a:solidFill>
              </a:rPr>
              <a:t>When substances change color it is because they have become new substances.  When gases form it is because atoms are recombining to make new substances.  When temperatures change, this is because bonds are breaking (meaning a new substance is forming)</a:t>
            </a:r>
            <a:endParaRPr lang="en-US" sz="3200" dirty="0">
              <a:solidFill>
                <a:srgbClr val="00B050"/>
              </a:solidFill>
            </a:endParaRPr>
          </a:p>
        </p:txBody>
      </p:sp>
    </p:spTree>
    <p:extLst>
      <p:ext uri="{BB962C8B-B14F-4D97-AF65-F5344CB8AC3E}">
        <p14:creationId xmlns:p14="http://schemas.microsoft.com/office/powerpoint/2010/main" val="276545236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a:bodyPr>
          <a:lstStyle/>
          <a:p>
            <a:r>
              <a:rPr lang="en-US" dirty="0"/>
              <a:t>the “liquid” that the “chunks” dissolve </a:t>
            </a:r>
            <a:r>
              <a:rPr lang="en-US" dirty="0" smtClean="0"/>
              <a:t>into</a:t>
            </a:r>
            <a:endParaRPr lang="en-US" dirty="0"/>
          </a:p>
        </p:txBody>
      </p:sp>
      <p:sp>
        <p:nvSpPr>
          <p:cNvPr id="3" name="Content Placeholder 2"/>
          <p:cNvSpPr>
            <a:spLocks noGrp="1"/>
          </p:cNvSpPr>
          <p:nvPr>
            <p:ph idx="1"/>
          </p:nvPr>
        </p:nvSpPr>
        <p:spPr>
          <a:xfrm>
            <a:off x="457200" y="2133600"/>
            <a:ext cx="8229600" cy="3992563"/>
          </a:xfrm>
        </p:spPr>
        <p:txBody>
          <a:bodyPr>
            <a:normAutofit/>
          </a:bodyPr>
          <a:lstStyle/>
          <a:p>
            <a:r>
              <a:rPr lang="en-US" sz="5400" dirty="0" smtClean="0"/>
              <a:t>SOLVENT</a:t>
            </a:r>
            <a:endParaRPr lang="en-US" sz="5400" dirty="0"/>
          </a:p>
        </p:txBody>
      </p:sp>
    </p:spTree>
    <p:extLst>
      <p:ext uri="{BB962C8B-B14F-4D97-AF65-F5344CB8AC3E}">
        <p14:creationId xmlns:p14="http://schemas.microsoft.com/office/powerpoint/2010/main" val="3556327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a:bodyPr>
          <a:lstStyle/>
          <a:p>
            <a:r>
              <a:rPr lang="en-US" dirty="0"/>
              <a:t>a mixture of solute and </a:t>
            </a:r>
            <a:r>
              <a:rPr lang="en-US" dirty="0" smtClean="0"/>
              <a:t>solvent</a:t>
            </a:r>
            <a:endParaRPr lang="en-US" dirty="0"/>
          </a:p>
        </p:txBody>
      </p:sp>
      <p:sp>
        <p:nvSpPr>
          <p:cNvPr id="3" name="Content Placeholder 2"/>
          <p:cNvSpPr>
            <a:spLocks noGrp="1"/>
          </p:cNvSpPr>
          <p:nvPr>
            <p:ph idx="1"/>
          </p:nvPr>
        </p:nvSpPr>
        <p:spPr>
          <a:xfrm>
            <a:off x="457200" y="2133600"/>
            <a:ext cx="8229600" cy="3992563"/>
          </a:xfrm>
        </p:spPr>
        <p:txBody>
          <a:bodyPr/>
          <a:lstStyle/>
          <a:p>
            <a:r>
              <a:rPr lang="en-US" sz="5400" dirty="0" smtClean="0"/>
              <a:t>SOLUTION</a:t>
            </a:r>
            <a:endParaRPr lang="en-US" sz="5400" dirty="0"/>
          </a:p>
        </p:txBody>
      </p:sp>
    </p:spTree>
    <p:extLst>
      <p:ext uri="{BB962C8B-B14F-4D97-AF65-F5344CB8AC3E}">
        <p14:creationId xmlns:p14="http://schemas.microsoft.com/office/powerpoint/2010/main" val="1594017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fontScale="90000"/>
          </a:bodyPr>
          <a:lstStyle/>
          <a:p>
            <a:r>
              <a:rPr lang="en-US" dirty="0"/>
              <a:t>a solid that is produced during a chemical change.  It settles to the bottom</a:t>
            </a:r>
            <a:r>
              <a:rPr lang="en-US" dirty="0" smtClean="0"/>
              <a:t>.</a:t>
            </a:r>
            <a:endParaRPr lang="en-US" dirty="0"/>
          </a:p>
        </p:txBody>
      </p:sp>
      <p:sp>
        <p:nvSpPr>
          <p:cNvPr id="3" name="Content Placeholder 2"/>
          <p:cNvSpPr>
            <a:spLocks noGrp="1"/>
          </p:cNvSpPr>
          <p:nvPr>
            <p:ph idx="1"/>
          </p:nvPr>
        </p:nvSpPr>
        <p:spPr>
          <a:xfrm>
            <a:off x="457200" y="2133600"/>
            <a:ext cx="8229600" cy="3992563"/>
          </a:xfrm>
        </p:spPr>
        <p:txBody>
          <a:bodyPr/>
          <a:lstStyle/>
          <a:p>
            <a:r>
              <a:rPr lang="en-US" sz="5400" dirty="0" smtClean="0"/>
              <a:t>PRECIPITATE</a:t>
            </a:r>
            <a:endParaRPr lang="en-US" sz="5400" dirty="0"/>
          </a:p>
        </p:txBody>
      </p:sp>
    </p:spTree>
    <p:extLst>
      <p:ext uri="{BB962C8B-B14F-4D97-AF65-F5344CB8AC3E}">
        <p14:creationId xmlns:p14="http://schemas.microsoft.com/office/powerpoint/2010/main" val="2760502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a:bodyPr>
          <a:lstStyle/>
          <a:p>
            <a:r>
              <a:rPr lang="en-US" dirty="0"/>
              <a:t>the ability of a substance to </a:t>
            </a:r>
            <a:r>
              <a:rPr lang="en-US" dirty="0" smtClean="0"/>
              <a:t>burn</a:t>
            </a:r>
            <a:endParaRPr lang="en-US" dirty="0"/>
          </a:p>
        </p:txBody>
      </p:sp>
      <p:sp>
        <p:nvSpPr>
          <p:cNvPr id="3" name="Content Placeholder 2"/>
          <p:cNvSpPr>
            <a:spLocks noGrp="1"/>
          </p:cNvSpPr>
          <p:nvPr>
            <p:ph idx="1"/>
          </p:nvPr>
        </p:nvSpPr>
        <p:spPr>
          <a:xfrm>
            <a:off x="457200" y="2133600"/>
            <a:ext cx="8229600" cy="3992563"/>
          </a:xfrm>
        </p:spPr>
        <p:txBody>
          <a:bodyPr/>
          <a:lstStyle/>
          <a:p>
            <a:r>
              <a:rPr lang="en-US" sz="5400" dirty="0" smtClean="0"/>
              <a:t>FLAMMABILITY</a:t>
            </a:r>
            <a:endParaRPr lang="en-US" sz="5400" dirty="0"/>
          </a:p>
        </p:txBody>
      </p:sp>
    </p:spTree>
    <p:extLst>
      <p:ext uri="{BB962C8B-B14F-4D97-AF65-F5344CB8AC3E}">
        <p14:creationId xmlns:p14="http://schemas.microsoft.com/office/powerpoint/2010/main" val="468296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RED IS EVIDENCE</a:t>
            </a:r>
            <a:endParaRPr lang="en-US" dirty="0">
              <a:solidFill>
                <a:schemeClr val="accent2">
                  <a:lumMod val="75000"/>
                </a:schemeClr>
              </a:solidFill>
            </a:endParaRPr>
          </a:p>
        </p:txBody>
      </p:sp>
    </p:spTree>
    <p:extLst>
      <p:ext uri="{BB962C8B-B14F-4D97-AF65-F5344CB8AC3E}">
        <p14:creationId xmlns:p14="http://schemas.microsoft.com/office/powerpoint/2010/main" val="15151952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endParaRPr lang="en-US"/>
          </a:p>
        </p:txBody>
      </p:sp>
      <p:sp>
        <p:nvSpPr>
          <p:cNvPr id="4" name="Title 1"/>
          <p:cNvSpPr txBox="1">
            <a:spLocks/>
          </p:cNvSpPr>
          <p:nvPr/>
        </p:nvSpPr>
        <p:spPr>
          <a:xfrm>
            <a:off x="685800" y="304801"/>
            <a:ext cx="7772400" cy="63246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200" smtClean="0">
                <a:solidFill>
                  <a:schemeClr val="tx2">
                    <a:lumMod val="60000"/>
                    <a:lumOff val="40000"/>
                  </a:schemeClr>
                </a:solidFill>
              </a:rPr>
              <a:t>Substance A went through a chemical change.  </a:t>
            </a:r>
            <a:r>
              <a:rPr lang="en-US" sz="3200" smtClean="0">
                <a:solidFill>
                  <a:schemeClr val="accent6">
                    <a:lumMod val="75000"/>
                  </a:schemeClr>
                </a:solidFill>
              </a:rPr>
              <a:t>My evidence is that the color changed from red to brown, bubbles formed, and the temperature changed from 67 to 84 degrees.  </a:t>
            </a:r>
            <a:r>
              <a:rPr lang="en-US" sz="3200" smtClean="0">
                <a:solidFill>
                  <a:srgbClr val="00B050"/>
                </a:solidFill>
              </a:rPr>
              <a:t>When substances change color it is because they have become new substances.  When gases form it is because atoms are recombining to make new substances.  When temperatures change, this is because bonds are breaking (meaning a new substance is forming)</a:t>
            </a:r>
            <a:endParaRPr lang="en-US" sz="3200" dirty="0">
              <a:solidFill>
                <a:srgbClr val="00B050"/>
              </a:solidFill>
            </a:endParaRPr>
          </a:p>
        </p:txBody>
      </p:sp>
    </p:spTree>
    <p:extLst>
      <p:ext uri="{BB962C8B-B14F-4D97-AF65-F5344CB8AC3E}">
        <p14:creationId xmlns:p14="http://schemas.microsoft.com/office/powerpoint/2010/main" val="18356602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3">
                    <a:lumMod val="50000"/>
                  </a:schemeClr>
                </a:solidFill>
              </a:rPr>
              <a:t>GREEN IS REASONING</a:t>
            </a:r>
            <a:endParaRPr lang="en-US" dirty="0">
              <a:solidFill>
                <a:schemeClr val="accent3">
                  <a:lumMod val="50000"/>
                </a:schemeClr>
              </a:solidFill>
            </a:endParaRPr>
          </a:p>
        </p:txBody>
      </p:sp>
    </p:spTree>
    <p:extLst>
      <p:ext uri="{BB962C8B-B14F-4D97-AF65-F5344CB8AC3E}">
        <p14:creationId xmlns:p14="http://schemas.microsoft.com/office/powerpoint/2010/main" val="7963754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322</TotalTime>
  <Words>1185</Words>
  <Application>Microsoft Office PowerPoint</Application>
  <PresentationFormat>On-screen Show (4:3)</PresentationFormat>
  <Paragraphs>252</Paragraphs>
  <Slides>63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63</vt:i4>
      </vt:variant>
    </vt:vector>
  </HeadingPairs>
  <TitlesOfParts>
    <vt:vector size="67" baseType="lpstr">
      <vt:lpstr>Arial</vt:lpstr>
      <vt:lpstr>Calibri</vt:lpstr>
      <vt:lpstr>Times New Roman</vt:lpstr>
      <vt:lpstr>Office Theme</vt:lpstr>
      <vt:lpstr>Chemistry review for test</vt:lpstr>
      <vt:lpstr>Write a claim based on this data.  Include evidence to support your claim </vt:lpstr>
      <vt:lpstr>Substance A went through a chemical change.  My evidence is that the color changed from red to brown, bubbles formed, and the temperature changed from 67 to 84 degrees.  When substances change color it is because they have become new substances.  When gases form it is because atoms are recombining to make new substances.  When temperatures change, this is because bonds are breaking (meaning a new substance is forming)</vt:lpstr>
      <vt:lpstr>Substance A went through a chemical change.  My evidence is that the color changed from red to brown, bubbles formed, and the temperature changed from 67 to 84 degrees.  When substances change color it is because they have become new substances.  When gases form it is because atoms are recombining to make new substances.  When temperatures change, this is because bonds are breaking (meaning a new substance is forming)</vt:lpstr>
      <vt:lpstr>BLUE IS CLAIM</vt:lpstr>
      <vt:lpstr>PowerPoint Presentation</vt:lpstr>
      <vt:lpstr>RED IS EVIDENCE</vt:lpstr>
      <vt:lpstr>PowerPoint Presentation</vt:lpstr>
      <vt:lpstr>GREEN IS REASONING</vt:lpstr>
      <vt:lpstr>Which atomic particle is located inside the nucleus?</vt:lpstr>
      <vt:lpstr>What particles are circling around the outside of the atom? </vt:lpstr>
      <vt:lpstr>Which atomic particle is the smallest? </vt:lpstr>
      <vt:lpstr>Which particle of the atom is positively charged? </vt:lpstr>
      <vt:lpstr>Which atomic particle is not charged at all?</vt:lpstr>
      <vt:lpstr>What is the atomic number for neon? </vt:lpstr>
      <vt:lpstr>What is the atomic mass for boron? </vt:lpstr>
      <vt:lpstr>Name a characteristic of metals  </vt:lpstr>
      <vt:lpstr>What is a metalloid? </vt:lpstr>
      <vt:lpstr>Name a characteristic of a nonmetal</vt:lpstr>
      <vt:lpstr>Describe the noble gases</vt:lpstr>
      <vt:lpstr>How do energy shells change as you move from row 1 to row 2 to row 3? </vt:lpstr>
      <vt:lpstr>The atomic number always equals the number of </vt:lpstr>
      <vt:lpstr>To find the number of neutrons you must </vt:lpstr>
      <vt:lpstr>What does the chemical formula H2O mean? </vt:lpstr>
      <vt:lpstr>If lithium and nitrogen will make an ionic bond, how many lithium atoms will be needed per nitrogen atom? </vt:lpstr>
      <vt:lpstr>How many energy levels does silicon have?</vt:lpstr>
      <vt:lpstr>How many energy levels does calcium have? </vt:lpstr>
      <vt:lpstr>In this drawing you see electrons moving from one element to another.  This is an example of </vt:lpstr>
      <vt:lpstr>How is the sodium going to be charged? </vt:lpstr>
      <vt:lpstr>How is the chlorine going to be charged? </vt:lpstr>
      <vt:lpstr>What is wrong with this example of bonding? </vt:lpstr>
      <vt:lpstr>What would be the proper formula if Na and N combined ionically? </vt:lpstr>
      <vt:lpstr>Which example of a covalent bond is correct?</vt:lpstr>
      <vt:lpstr>Describe covalent bonding</vt:lpstr>
      <vt:lpstr>Which letter is alkaline earth metals?</vt:lpstr>
      <vt:lpstr>Which letter is transition metals?</vt:lpstr>
      <vt:lpstr>Which letter is non metals?</vt:lpstr>
      <vt:lpstr>Which letter is alkali metals?</vt:lpstr>
      <vt:lpstr>Which letter has noble gases?</vt:lpstr>
      <vt:lpstr>Which letter has halides?</vt:lpstr>
      <vt:lpstr>what type of change occurred in substance A? </vt:lpstr>
      <vt:lpstr>Substance B changed its shape.  This is known as a ________ change </vt:lpstr>
      <vt:lpstr>Look at the energy change of substance A.  This would be called a(n) </vt:lpstr>
      <vt:lpstr>What is the name of this element?</vt:lpstr>
      <vt:lpstr>How many protons?</vt:lpstr>
      <vt:lpstr>Neutrons?</vt:lpstr>
      <vt:lpstr>Electrons?</vt:lpstr>
      <vt:lpstr>extremely reactive metals with one outer shell electron</vt:lpstr>
      <vt:lpstr>very reactive non-metals with seven outer shell electrons</vt:lpstr>
      <vt:lpstr>non-reactive elements </vt:lpstr>
      <vt:lpstr>fairly reactive metals with two outer shell electrons</vt:lpstr>
      <vt:lpstr>contains metals like gold, silver, and copper</vt:lpstr>
      <vt:lpstr>possess non-metal and metal characteristics</vt:lpstr>
      <vt:lpstr>all elements are radioactive</vt:lpstr>
      <vt:lpstr>along with actinides, these are left out to keep the table smaller</vt:lpstr>
      <vt:lpstr>ending substances in a chemical change</vt:lpstr>
      <vt:lpstr>beginning substances in a chemical change</vt:lpstr>
      <vt:lpstr>the rate that a substance transfers heat</vt:lpstr>
      <vt:lpstr>the “chunks” that go into a liquid mixture</vt:lpstr>
      <vt:lpstr>the “liquid” that the “chunks” dissolve into</vt:lpstr>
      <vt:lpstr>a mixture of solute and solvent</vt:lpstr>
      <vt:lpstr>a solid that is produced during a chemical change.  It settles to the bottom.</vt:lpstr>
      <vt:lpstr>the ability of a substance to burn</vt:lpstr>
    </vt:vector>
  </TitlesOfParts>
  <Company>Ithaca Public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Chemistry review</dc:title>
  <dc:creator>Lisa Dailey</dc:creator>
  <cp:lastModifiedBy>Lisa Dailey</cp:lastModifiedBy>
  <cp:revision>18</cp:revision>
  <dcterms:created xsi:type="dcterms:W3CDTF">2014-05-28T16:59:07Z</dcterms:created>
  <dcterms:modified xsi:type="dcterms:W3CDTF">2019-03-22T18:17:35Z</dcterms:modified>
</cp:coreProperties>
</file>