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0" r:id="rId3"/>
    <p:sldId id="267" r:id="rId4"/>
    <p:sldId id="258" r:id="rId5"/>
    <p:sldId id="269" r:id="rId6"/>
    <p:sldId id="262" r:id="rId7"/>
    <p:sldId id="277" r:id="rId8"/>
    <p:sldId id="281" r:id="rId9"/>
    <p:sldId id="282" r:id="rId10"/>
    <p:sldId id="271" r:id="rId11"/>
    <p:sldId id="274" r:id="rId12"/>
    <p:sldId id="283" r:id="rId13"/>
    <p:sldId id="284" r:id="rId14"/>
    <p:sldId id="285" r:id="rId15"/>
    <p:sldId id="286" r:id="rId16"/>
    <p:sldId id="287" r:id="rId17"/>
    <p:sldId id="273" r:id="rId18"/>
    <p:sldId id="261" r:id="rId19"/>
    <p:sldId id="268" r:id="rId20"/>
    <p:sldId id="257" r:id="rId21"/>
    <p:sldId id="259" r:id="rId22"/>
    <p:sldId id="260" r:id="rId23"/>
    <p:sldId id="270" r:id="rId24"/>
    <p:sldId id="279" r:id="rId25"/>
    <p:sldId id="276" r:id="rId26"/>
    <p:sldId id="263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39716F-20EA-4140-9F6A-E1846752B87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886203-E5CA-4D79-91B3-DC83C4CE9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09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BC49E12-9B19-4F9A-88C8-289275AC8DF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F536D3-5D1F-4532-84BF-3B3F16D64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1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Core</a:t>
            </a:r>
            <a:r>
              <a:rPr lang="en-US" baseline="0" dirty="0" smtClean="0"/>
              <a:t> is very dense 150 g/cm3  Photosphere density- about that of air</a:t>
            </a:r>
            <a:r>
              <a:rPr lang="en-US" baseline="0" smtClean="0"/>
              <a:t>/ gives </a:t>
            </a:r>
            <a:r>
              <a:rPr lang="en-US" baseline="0" dirty="0" smtClean="0"/>
              <a:t>visible light  CHROMOSPHERE-temp 20,000C! Puts out ULTRAVIOLET</a:t>
            </a:r>
          </a:p>
          <a:p>
            <a:r>
              <a:rPr lang="en-US" baseline="0" dirty="0" smtClean="0"/>
              <a:t>CORONA-visible during eclipses 1 million C! puts out XRAYS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36D3-5D1F-4532-84BF-3B3F16D647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9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3A1F-072B-421D-AE5B-77CFC987425E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93A1F-072B-421D-AE5B-77CFC987425E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C2FAD-AC45-4F54-B5B4-47D50DA79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HvdZdsIZxg" TargetMode="External"/><Relationship Id="rId2" Type="http://schemas.openxmlformats.org/officeDocument/2006/relationships/hyperlink" Target="http://www.youtube.com/watch?v=eDFlgmbyMK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GrnGi-q6iWc&amp;feature=player_embedded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m/url?sa=i&amp;rct=j&amp;q=&amp;esrc=s&amp;frm=1&amp;source=images&amp;cd=&amp;cad=rja&amp;docid=HBROz3lEpF-OwM&amp;tbnid=JbLhyNkODAYQcM:&amp;ved=0CAUQjRw&amp;url=http://www.oneminuteastronomer.com/1018/sunspots/&amp;ei=K8gdUdbbGIrW0gGV6oHYDQ&amp;bvm=bv.42553238,d.dmQ&amp;psig=AFQjCNGB7FGM94ngxP4dKP0zngT0DE7IFA&amp;ust=1360992676115197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cmu.pbslearningmedia.org/resource/nvsl.sci.space.dynamic/the-dynamic-sun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../../@Videos/7T2.6%20SUN/sunspot1.gi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828801"/>
            <a:ext cx="8763000" cy="1771650"/>
          </a:xfrm>
        </p:spPr>
        <p:txBody>
          <a:bodyPr>
            <a:noAutofit/>
          </a:bodyPr>
          <a:lstStyle/>
          <a:p>
            <a:r>
              <a:rPr lang="en-US" sz="8800" dirty="0" smtClean="0">
                <a:latin typeface="DestructoBeam BB" pitchFamily="2" charset="0"/>
              </a:rPr>
              <a:t>Our amazing </a:t>
            </a:r>
            <a:br>
              <a:rPr lang="en-US" sz="8800" dirty="0" smtClean="0">
                <a:latin typeface="DestructoBeam BB" pitchFamily="2" charset="0"/>
              </a:rPr>
            </a:br>
            <a:r>
              <a:rPr lang="en-US" sz="8800" dirty="0" smtClean="0">
                <a:latin typeface="DestructoBeam BB" pitchFamily="2" charset="0"/>
              </a:rPr>
              <a:t>STAR… the sun</a:t>
            </a:r>
            <a:endParaRPr lang="en-US" sz="8800" dirty="0">
              <a:latin typeface="DestructoBeam BB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/>
          </a:bodyPr>
          <a:lstStyle/>
          <a:p>
            <a:r>
              <a:rPr lang="en-US" dirty="0" smtClean="0"/>
              <a:t>When sunspots explode, they make 3 surface features: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dirty="0" smtClean="0"/>
              <a:t>Solar </a:t>
            </a:r>
            <a:r>
              <a:rPr lang="en-US" dirty="0"/>
              <a:t>flares</a:t>
            </a:r>
          </a:p>
          <a:p>
            <a:r>
              <a:rPr lang="en-US" dirty="0" smtClean="0"/>
              <a:t>Solar prominences </a:t>
            </a:r>
            <a:r>
              <a:rPr lang="en-US" dirty="0"/>
              <a:t>AKA Coronal Mass Ejections (CMEs)</a:t>
            </a:r>
          </a:p>
          <a:p>
            <a:r>
              <a:rPr lang="en-US" dirty="0"/>
              <a:t>Coronal loops / coronal arches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9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944562"/>
          </a:xfrm>
        </p:spPr>
        <p:txBody>
          <a:bodyPr>
            <a:noAutofit/>
          </a:bodyPr>
          <a:lstStyle/>
          <a:p>
            <a:r>
              <a:rPr lang="en-US" sz="2900" dirty="0"/>
              <a:t>Solar Flare- a magnetic storm that explodes huge amounts of particles and gases </a:t>
            </a:r>
            <a:r>
              <a:rPr lang="en-US" sz="2900" dirty="0" smtClean="0"/>
              <a:t>STRAIGHT OUT from </a:t>
            </a:r>
            <a:r>
              <a:rPr lang="en-US" sz="2900" dirty="0"/>
              <a:t>the surface of the Sun.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657600" y="3886200"/>
            <a:ext cx="838200" cy="762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076700" y="5410200"/>
            <a:ext cx="723900" cy="3810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334000" y="2514600"/>
            <a:ext cx="152400" cy="6096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315200" y="5257800"/>
            <a:ext cx="990600" cy="4572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34200" y="3048000"/>
            <a:ext cx="685800" cy="9144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934200" y="2971800"/>
            <a:ext cx="685800" cy="9144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60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 explosions mess up…</a:t>
            </a:r>
            <a:endParaRPr lang="en-US" dirty="0"/>
          </a:p>
        </p:txBody>
      </p:sp>
      <p:pic>
        <p:nvPicPr>
          <p:cNvPr id="1026" name="Picture 2" descr="Image result for electric g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1" y="1438657"/>
            <a:ext cx="3044825" cy="2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524000"/>
            <a:ext cx="1028700" cy="2004191"/>
          </a:xfrm>
          <a:prstGeom prst="rect">
            <a:avLst/>
          </a:prstGeom>
        </p:spPr>
      </p:pic>
      <p:pic>
        <p:nvPicPr>
          <p:cNvPr id="1030" name="Picture 6" descr="Image result for airl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04" y="1752600"/>
            <a:ext cx="3251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63113" y="4265687"/>
            <a:ext cx="2631149" cy="197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ad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29" y="3972962"/>
            <a:ext cx="2435225" cy="186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255" y="3634551"/>
            <a:ext cx="185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ELECTRICITY GRID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3351" y="36289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 PHONE RECEPTION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41229" y="3120255"/>
            <a:ext cx="2702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AIRLINE COMMUNICATION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5390" y="5990630"/>
            <a:ext cx="274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RADIO STATION RECEPTION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5732" y="6316187"/>
            <a:ext cx="23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TELEVISION RECEPTION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6175296"/>
            <a:ext cx="120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SATELLITES</a:t>
            </a:r>
            <a:endParaRPr lang="en-US" dirty="0"/>
          </a:p>
        </p:txBody>
      </p:sp>
      <p:pic>
        <p:nvPicPr>
          <p:cNvPr id="1038" name="Picture 14" descr="Image result for satelli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748" y="4931169"/>
            <a:ext cx="1540157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6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FLARES INTERACT WITH THE MAGNETIC FIELD</a:t>
            </a:r>
            <a:endParaRPr lang="en-US" dirty="0"/>
          </a:p>
        </p:txBody>
      </p:sp>
      <p:pic>
        <p:nvPicPr>
          <p:cNvPr id="2050" name="Picture 2" descr="Image result for MAGNETIC FIELD EARTH\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6" y="1550165"/>
            <a:ext cx="8900278" cy="500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57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FLARES MAKE AURORAS</a:t>
            </a:r>
            <a:endParaRPr lang="en-US" dirty="0"/>
          </a:p>
        </p:txBody>
      </p:sp>
      <p:pic>
        <p:nvPicPr>
          <p:cNvPr id="3074" name="Picture 2" descr="Image result for AURORA PLANET EART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24501"/>
            <a:ext cx="8305800" cy="553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4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499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Northern 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What is an aurora? - Social Media Blog - Bureau of Meteor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19" y="540861"/>
            <a:ext cx="8370161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6919" y="6240304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Southern 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76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AURORAS WORK?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76400"/>
            <a:ext cx="822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N</a:t>
            </a:r>
            <a:r>
              <a:rPr lang="en-US" sz="3600" dirty="0" smtClean="0"/>
              <a:t>eutrinos </a:t>
            </a:r>
            <a:r>
              <a:rPr lang="en-US" sz="3600" dirty="0"/>
              <a:t>from solar flares follow magnetic field then charged particles collide with particles in ionosphere creating light.   Sound is claimed by some as </a:t>
            </a:r>
            <a:r>
              <a:rPr lang="en-US" sz="3600" dirty="0" smtClean="0"/>
              <a:t>well</a:t>
            </a:r>
          </a:p>
          <a:p>
            <a:r>
              <a:rPr lang="en-US" sz="3600" dirty="0" smtClean="0"/>
              <a:t> </a:t>
            </a:r>
            <a:r>
              <a:rPr lang="en-US" sz="3600" dirty="0">
                <a:hlinkClick r:id="rId2"/>
              </a:rPr>
              <a:t>click here  </a:t>
            </a:r>
            <a:r>
              <a:rPr lang="en-US" sz="3600" dirty="0"/>
              <a:t>and </a:t>
            </a:r>
            <a:r>
              <a:rPr lang="en-US" sz="3600" dirty="0">
                <a:hlinkClick r:id="rId3"/>
              </a:rPr>
              <a:t>here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72558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2" y="152400"/>
            <a:ext cx="8915400" cy="16764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Prominence—massive balloon shaped explosion of gas and particles that erupts from the surface of the sun.   AKA   CME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5005"/>
            <a:ext cx="5863004" cy="548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riped Right Arrow 2"/>
          <p:cNvSpPr/>
          <p:nvPr/>
        </p:nvSpPr>
        <p:spPr>
          <a:xfrm>
            <a:off x="152400" y="2362200"/>
            <a:ext cx="1371600" cy="6858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3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</a:t>
            </a:r>
            <a:r>
              <a:rPr lang="en-US" dirty="0" smtClean="0"/>
              <a:t>rominence – AKA coronal mass ejection (CME)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8434" name="Picture 2" descr="solarfilament.gif (116850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55772"/>
            <a:ext cx="7239000" cy="5149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Prominence/CME--Look at the size of Earth!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04" y="990600"/>
            <a:ext cx="85725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23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Our sun is a yellow star that is average in age &amp; temperature but is smaller than average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33" y="1415534"/>
            <a:ext cx="9675495" cy="544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Coronal mass ejection/ CME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An ejection from August 2012:</a:t>
            </a:r>
            <a:endParaRPr lang="en-US" dirty="0"/>
          </a:p>
          <a:p>
            <a:r>
              <a:rPr lang="en-US" dirty="0" smtClean="0">
                <a:hlinkClick r:id="rId2"/>
              </a:rPr>
              <a:t>http://www.youtube.com/watch?v=GrnGi-q6iWc&amp;feature=player_embedded#</a:t>
            </a:r>
            <a:r>
              <a:rPr lang="en-US" dirty="0" smtClean="0"/>
              <a:t>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u="sng" dirty="0" smtClean="0"/>
              <a:t>Coronal loops- </a:t>
            </a:r>
            <a:r>
              <a:rPr lang="en-US" sz="3600" dirty="0" smtClean="0"/>
              <a:t>gases held up in a magnetic loop—reach from sunspot to sunspot</a:t>
            </a:r>
            <a:endParaRPr lang="en-US" sz="3600" dirty="0"/>
          </a:p>
        </p:txBody>
      </p:sp>
      <p:pic>
        <p:nvPicPr>
          <p:cNvPr id="16386" name="Picture 2" descr="sunspota.jpg (98795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3302" y="1676400"/>
            <a:ext cx="5915025" cy="49053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752600"/>
            <a:ext cx="228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Smaller than a prominence</a:t>
            </a:r>
          </a:p>
          <a:p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No matter is ejected from the sun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oronal arcs imaged by TRACE satell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04800"/>
            <a:ext cx="6324600" cy="6355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Solar wind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648700" cy="5334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streaming electrically charged atomic particles that constantly escape from the Sun through coronal holes, which are weak spots in the Sun’s magnetic field.</a:t>
            </a:r>
          </a:p>
          <a:p>
            <a:r>
              <a:rPr lang="en-US" dirty="0" smtClean="0"/>
              <a:t>It is faster and much hotter than Earth’s wind.</a:t>
            </a:r>
          </a:p>
          <a:p>
            <a:r>
              <a:rPr lang="en-US" dirty="0" smtClean="0"/>
              <a:t>Solar wind is traveling at about 1 million miles an hour by the time it gets close to Earth.</a:t>
            </a:r>
          </a:p>
          <a:p>
            <a:r>
              <a:rPr lang="en-US" dirty="0" smtClean="0"/>
              <a:t>If it blew on the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Earth’s surface, it would</a:t>
            </a:r>
          </a:p>
          <a:p>
            <a:pPr marL="0" indent="0">
              <a:buNone/>
            </a:pPr>
            <a:r>
              <a:rPr lang="en-US" dirty="0" smtClean="0"/>
              <a:t>obliterate all life, but </a:t>
            </a:r>
          </a:p>
          <a:p>
            <a:pPr marL="0" indent="0">
              <a:buNone/>
            </a:pPr>
            <a:r>
              <a:rPr lang="en-US" dirty="0" smtClean="0"/>
              <a:t>Earth’s magnetic field </a:t>
            </a:r>
          </a:p>
          <a:p>
            <a:pPr marL="0" indent="0">
              <a:buNone/>
            </a:pPr>
            <a:r>
              <a:rPr lang="en-US" dirty="0" smtClean="0"/>
              <a:t>and atmosphere protect </a:t>
            </a:r>
          </a:p>
          <a:p>
            <a:pPr marL="0" indent="0">
              <a:buNone/>
            </a:pPr>
            <a:r>
              <a:rPr lang="en-US" dirty="0" smtClean="0"/>
              <a:t>the planet.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44" y="3810000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7" y="-16448"/>
            <a:ext cx="8868967" cy="6874448"/>
          </a:xfrm>
        </p:spPr>
      </p:pic>
    </p:spTree>
    <p:extLst>
      <p:ext uri="{BB962C8B-B14F-4D97-AF65-F5344CB8AC3E}">
        <p14:creationId xmlns:p14="http://schemas.microsoft.com/office/powerpoint/2010/main" val="110937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 lnSpcReduction="10000"/>
          </a:bodyPr>
          <a:lstStyle/>
          <a:p>
            <a:pPr lvl="2"/>
            <a:r>
              <a:rPr lang="en-US" sz="3200" b="1" u="sng" dirty="0"/>
              <a:t>Core</a:t>
            </a:r>
            <a:r>
              <a:rPr lang="en-US" sz="3200" dirty="0"/>
              <a:t>- fusion occurs </a:t>
            </a:r>
            <a:r>
              <a:rPr lang="en-US" sz="3200" dirty="0" smtClean="0"/>
              <a:t>here</a:t>
            </a:r>
            <a:endParaRPr lang="en-US" sz="3200" b="1" u="sng" dirty="0" smtClean="0"/>
          </a:p>
          <a:p>
            <a:pPr lvl="2"/>
            <a:r>
              <a:rPr lang="en-US" sz="3200" b="1" u="sng" dirty="0" smtClean="0"/>
              <a:t>Radiative </a:t>
            </a:r>
            <a:r>
              <a:rPr lang="en-US" sz="3200" b="1" u="sng" dirty="0"/>
              <a:t>zone</a:t>
            </a:r>
            <a:r>
              <a:rPr lang="en-US" sz="3200" dirty="0"/>
              <a:t>- electromagnetic waves (energy) bounce around like a pinball, taking </a:t>
            </a:r>
            <a:r>
              <a:rPr lang="en-US" sz="3200" dirty="0" smtClean="0"/>
              <a:t>100,000 years </a:t>
            </a:r>
            <a:r>
              <a:rPr lang="en-US" sz="3200" dirty="0"/>
              <a:t>to escape</a:t>
            </a:r>
          </a:p>
          <a:p>
            <a:pPr lvl="2"/>
            <a:r>
              <a:rPr lang="en-US" sz="3200" b="1" u="sng" dirty="0"/>
              <a:t>Convection zone</a:t>
            </a:r>
            <a:r>
              <a:rPr lang="en-US" sz="3200" dirty="0"/>
              <a:t>- heat rises and cold sinks</a:t>
            </a:r>
          </a:p>
          <a:p>
            <a:pPr lvl="2"/>
            <a:r>
              <a:rPr lang="en-US" sz="3200" b="1" u="sng" dirty="0"/>
              <a:t>Photosphere</a:t>
            </a:r>
            <a:r>
              <a:rPr lang="en-US" sz="3200" dirty="0"/>
              <a:t>- visible surface of the sun</a:t>
            </a:r>
          </a:p>
          <a:p>
            <a:pPr lvl="2"/>
            <a:r>
              <a:rPr lang="en-US" sz="3200" b="1" u="sng" dirty="0"/>
              <a:t>Chromosphere</a:t>
            </a:r>
            <a:r>
              <a:rPr lang="en-US" sz="3200" dirty="0"/>
              <a:t>- the bottom of the sun’s atmosphere (see through)</a:t>
            </a:r>
          </a:p>
          <a:p>
            <a:pPr lvl="2"/>
            <a:r>
              <a:rPr lang="en-US" sz="3200" b="1" u="sng" dirty="0"/>
              <a:t>Corona</a:t>
            </a:r>
            <a:r>
              <a:rPr lang="en-US" sz="3200" dirty="0"/>
              <a:t> (crown)- the top of the sun’s atmosphere (see through)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457200" y="1600200"/>
            <a:ext cx="9220200" cy="4876800"/>
          </a:xfrm>
        </p:spPr>
        <p:txBody>
          <a:bodyPr>
            <a:normAutofit lnSpcReduction="10000"/>
          </a:bodyPr>
          <a:lstStyle/>
          <a:p>
            <a:pPr marL="1371600" lvl="2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800" dirty="0"/>
              <a:t>Hydrogen and hydrogen FUSE to make HELIUM in the core</a:t>
            </a:r>
            <a:r>
              <a:rPr lang="en-US" sz="2800" dirty="0" smtClean="0"/>
              <a:t>.</a:t>
            </a:r>
            <a:endParaRPr lang="en-US" sz="2800" dirty="0"/>
          </a:p>
          <a:p>
            <a:pPr marL="1371600" lvl="2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800" dirty="0"/>
              <a:t>Tiny bits of MATTER are transformed into enormous ENERGY</a:t>
            </a:r>
            <a:r>
              <a:rPr lang="en-US" sz="2800" dirty="0" smtClean="0"/>
              <a:t>.</a:t>
            </a:r>
            <a:endParaRPr lang="en-US" sz="2800" dirty="0"/>
          </a:p>
          <a:p>
            <a:pPr marL="1371600" lvl="2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800" dirty="0"/>
              <a:t> Particles and dangerous ionizing ELECTROMAGNETIC WAVES bounce around like a pinball machine </a:t>
            </a:r>
            <a:r>
              <a:rPr lang="en-US" sz="2800"/>
              <a:t>for </a:t>
            </a:r>
            <a:r>
              <a:rPr lang="en-US" sz="2800" smtClean="0"/>
              <a:t>100,000 </a:t>
            </a:r>
            <a:r>
              <a:rPr lang="en-US" sz="2800" dirty="0"/>
              <a:t>years trying to get out</a:t>
            </a:r>
            <a:r>
              <a:rPr lang="en-US" sz="2800" dirty="0" smtClean="0"/>
              <a:t>.</a:t>
            </a:r>
            <a:endParaRPr lang="en-US" sz="2800" dirty="0"/>
          </a:p>
          <a:p>
            <a:pPr marL="1371600" lvl="2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800" dirty="0"/>
              <a:t>Once it finally gets to the sun’s surface, it has transformed into much safer electromagnetic waves –INFRARED (heat) and VISIBLE (light).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FUSION WORKS: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Sunspots-cool dark area on the sun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3200400" cy="510539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Like a ticking time bomb that will explode some day</a:t>
            </a:r>
          </a:p>
          <a:p>
            <a:r>
              <a:rPr lang="en-US" dirty="0" smtClean="0"/>
              <a:t>11 year cycle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78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6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Sunspot up close</a:t>
            </a:r>
            <a:endParaRPr lang="en-US" dirty="0"/>
          </a:p>
        </p:txBody>
      </p:sp>
      <p:pic>
        <p:nvPicPr>
          <p:cNvPr id="1026" name="Picture 2" descr="http://www.oneminuteastronomer.com/wp-content/uploads/2009/09/Sunspot-group_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96023"/>
            <a:ext cx="7543800" cy="5661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sunspots?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magnetic field gets twisted inside the sun</a:t>
            </a:r>
          </a:p>
          <a:p>
            <a:r>
              <a:rPr lang="en-US" dirty="0" smtClean="0">
                <a:hlinkClick r:id="rId2"/>
              </a:rPr>
              <a:t>Click here</a:t>
            </a:r>
            <a:endParaRPr lang="en-US" dirty="0" smtClean="0"/>
          </a:p>
          <a:p>
            <a:r>
              <a:rPr lang="en-US" dirty="0" smtClean="0"/>
              <a:t>At the end of the cycle, the poles reverse and twisting starts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2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solarchange.GIF (21859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05862"/>
            <a:ext cx="8229600" cy="578538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3000" y="6191251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Several per day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3733800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every 2 weeks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is sunspot maximum &amp; minimum?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" y="1382294"/>
            <a:ext cx="8738347" cy="37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75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sunspots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r>
              <a:rPr lang="en-US" dirty="0"/>
              <a:t>By tracking them, we realized the sun </a:t>
            </a:r>
            <a:r>
              <a:rPr lang="en-US" dirty="0" smtClean="0"/>
              <a:t>rotates on an axis </a:t>
            </a:r>
          </a:p>
          <a:p>
            <a:r>
              <a:rPr lang="en-US" dirty="0" smtClean="0"/>
              <a:t>Equator 24 day rotation</a:t>
            </a:r>
          </a:p>
          <a:p>
            <a:r>
              <a:rPr lang="en-US" dirty="0" smtClean="0"/>
              <a:t>Poles 30 day rotation</a:t>
            </a:r>
          </a:p>
          <a:p>
            <a:r>
              <a:rPr lang="en-US" dirty="0" smtClean="0"/>
              <a:t>Its this weird rotation that twists the magnetic fields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4" y="1219200"/>
            <a:ext cx="2855976" cy="28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Sun not only spins in place (rotates) but also spins around the center of the galaxy (revolution)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/>
          <a:lstStyle/>
          <a:p>
            <a:r>
              <a:rPr lang="en-US" dirty="0" smtClean="0"/>
              <a:t>One sun “year” takes 200 million Earth years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7467600" cy="543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0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3200</TotalTime>
  <Words>588</Words>
  <Application>Microsoft Office PowerPoint</Application>
  <PresentationFormat>On-screen Show (4:3)</PresentationFormat>
  <Paragraphs>74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DestructoBeam BB</vt:lpstr>
      <vt:lpstr>Office Theme</vt:lpstr>
      <vt:lpstr>Our amazing  STAR… the sun</vt:lpstr>
      <vt:lpstr>Our sun is a yellow star that is average in age &amp; temperature but is smaller than average</vt:lpstr>
      <vt:lpstr>Sunspots-cool dark area on the sun</vt:lpstr>
      <vt:lpstr>Sunspot up close</vt:lpstr>
      <vt:lpstr>What causes sunspots?</vt:lpstr>
      <vt:lpstr>PowerPoint Presentation</vt:lpstr>
      <vt:lpstr>Where is sunspot maximum &amp; minimum?</vt:lpstr>
      <vt:lpstr>sunspots</vt:lpstr>
      <vt:lpstr>Sun not only spins in place (rotates) but also spins around the center of the galaxy (revolution)  </vt:lpstr>
      <vt:lpstr>When sunspots explode, they make 3 surface features:</vt:lpstr>
      <vt:lpstr>Solar Flare- a magnetic storm that explodes huge amounts of particles and gases STRAIGHT OUT from the surface of the Sun.</vt:lpstr>
      <vt:lpstr>Sun explosions mess up…</vt:lpstr>
      <vt:lpstr>FLARES INTERACT WITH THE MAGNETIC FIELD</vt:lpstr>
      <vt:lpstr>FLARES MAKE AURORAS</vt:lpstr>
      <vt:lpstr>Northern lights</vt:lpstr>
      <vt:lpstr>HOW DO AURORAS WORK?</vt:lpstr>
      <vt:lpstr>Prominence—massive balloon shaped explosion of gas and particles that erupts from the surface of the sun.   AKA   CME </vt:lpstr>
      <vt:lpstr>Prominence – AKA coronal mass ejection (CME)</vt:lpstr>
      <vt:lpstr>Prominence/CME--Look at the size of Earth!</vt:lpstr>
      <vt:lpstr>Coronal mass ejection/ CME</vt:lpstr>
      <vt:lpstr>Coronal loops- gases held up in a magnetic loop—reach from sunspot to sunspot</vt:lpstr>
      <vt:lpstr>PowerPoint Presentation</vt:lpstr>
      <vt:lpstr>Solar wind</vt:lpstr>
      <vt:lpstr>PowerPoint Presentation</vt:lpstr>
      <vt:lpstr>PowerPoint Presentation</vt:lpstr>
      <vt:lpstr>HOW FUSION WORKS: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sunspots</dc:title>
  <dc:creator>Lisa</dc:creator>
  <cp:lastModifiedBy>Lisa Dailey</cp:lastModifiedBy>
  <cp:revision>67</cp:revision>
  <cp:lastPrinted>2023-03-10T17:37:48Z</cp:lastPrinted>
  <dcterms:created xsi:type="dcterms:W3CDTF">2013-02-15T03:52:48Z</dcterms:created>
  <dcterms:modified xsi:type="dcterms:W3CDTF">2024-03-01T19:10:59Z</dcterms:modified>
</cp:coreProperties>
</file>