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9" r:id="rId9"/>
    <p:sldId id="265" r:id="rId10"/>
    <p:sldId id="280" r:id="rId11"/>
    <p:sldId id="266" r:id="rId12"/>
    <p:sldId id="275" r:id="rId13"/>
    <p:sldId id="277" r:id="rId14"/>
    <p:sldId id="278" r:id="rId15"/>
    <p:sldId id="276" r:id="rId16"/>
    <p:sldId id="281" r:id="rId17"/>
    <p:sldId id="282" r:id="rId18"/>
    <p:sldId id="283" r:id="rId19"/>
    <p:sldId id="264" r:id="rId20"/>
    <p:sldId id="267" r:id="rId21"/>
    <p:sldId id="268" r:id="rId22"/>
    <p:sldId id="269" r:id="rId23"/>
    <p:sldId id="270" r:id="rId24"/>
    <p:sldId id="273" r:id="rId25"/>
    <p:sldId id="274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2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9028D4C-07F3-4935-91B4-628414D6497A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9F571C-C7D7-46AD-BE7E-89BA91A30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&amp;esrc=s&amp;frm=1&amp;source=images&amp;cd=&amp;cad=rja&amp;docid=Tzb0w8JNpm3e1M&amp;tbnid=FKvN36YgYIce0M:&amp;ved=0CAUQjRw&amp;url=http://njscuba.net/artifacts/matl_polymers.html&amp;ei=GJBCUc-tOKS-0AGN84GwCg&amp;psig=AFQjCNFToraxMQ51VklwlqZjkzOB9djKwQ&amp;ust=136340308844176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frm=1&amp;source=images&amp;cd=&amp;cad=rja&amp;docid=-c3f2iU3pBGmMM&amp;tbnid=Fg-I52mmicp_hM:&amp;ved=0CAUQjRw&amp;url=http://www.ttfatloss.com/fat-loss-2/bloodstream-image/&amp;ei=j5BCUY_ON4KR0QGJ3oCQBQ&amp;psig=AFQjCNE8c5kPaDkgERSSTddNOGceDMRGog&amp;ust=136340324204495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rct=j&amp;q=&amp;esrc=s&amp;frm=1&amp;source=images&amp;cd=&amp;cad=rja&amp;docid=WwnLuzNgtjsU6M&amp;tbnid=gXV6NXGOhSsO5M:&amp;ved=0CAUQjRw&amp;url=http://vipdictionary.com/bloodstream&amp;ei=vJBCUaCkPMje0gGosYD4DA&amp;psig=AFQjCNE8c5kPaDkgERSSTddNOGceDMRGog&amp;ust=136340324204495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&amp;esrc=s&amp;frm=1&amp;source=images&amp;cd=&amp;cad=rja&amp;docid=MEWa5g1BPeebBM&amp;tbnid=qIhcsDTVlmtXhM:&amp;ved=0CAUQjRw&amp;url=http://health4youblog.wordpress.com/2012/06/page/8/&amp;ei=RZFCUd3zJYi30gHm2oHYCg&amp;psig=AFQjCNE8c5kPaDkgERSSTddNOGceDMRGog&amp;ust=136340324204495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4.bp.blogspot.com/-saCfQQ4U5MA/TVbPrpIiVpI/AAAAAAAAAH0/BTUm5_IGepY/s1600/P2040374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/url?sa=i&amp;rct=j&amp;q=&amp;esrc=s&amp;frm=1&amp;source=images&amp;cd=&amp;cad=rja&amp;docid=zg2F7XE058XcEM&amp;tbnid=YzvI8SGZMPK7oM:&amp;ved=0CAUQjRw&amp;url=http://www.visualphotos.com/image/1x7548483/capillaries_from_fat_tissue_coloured_sem&amp;ei=YJRCUZPmPIPu0gGfrIDoDg&amp;psig=AFQjCNHrvMWfcThj9_SLs4_BfIxcVxKE4w&amp;ust=13634042061203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&amp;esrc=s&amp;frm=1&amp;source=images&amp;cd=&amp;cad=rja&amp;docid=lsz51caRjqsmIM&amp;tbnid=PwuSorLnAwAdTM:&amp;ved=0CAUQjRw&amp;url=http://www.kingcounty.gov/healthservices/health/nutrition/recipes/MainCourse/SloppyJoes.aspx&amp;ei=bYtCUZCtIKmP0QGv_4CgDg&amp;bvm=bv.43828540,d.dmg&amp;psig=AFQjCNEZSJlaZRYjmubv2RC6AEG-YyDdQQ&amp;ust=136340192537236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8qhGvfq4t-T4SM&amp;tbnid=S8FMFSkFwMbvFM:&amp;ved=0CAUQjRw&amp;url=http://www.indiana.edu/~oso/Fat/SolidNLiquid.html&amp;ei=y45CUZb-JuWw0AGc2oCYCA&amp;psig=AFQjCNFRFHSPQKIJ3cCbXWEouFdtw2Smxg&amp;ust=136340281769130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&amp;esrc=s&amp;frm=1&amp;source=images&amp;cd=&amp;cad=rja&amp;docid=Bn_yloLPSmk9TM&amp;tbnid=bM_CayufPJ-4pM:&amp;ved=0CAUQjRw&amp;url=http://www.science-projects.com/enzymes.htm&amp;ei=jo9CUc_8N6bg0QGXy4GIBA&amp;psig=AFQjCNG8ebWGURbEhSjUJrhMdXl4IBEmmg&amp;ust=13634029992274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362200"/>
            <a:ext cx="8534400" cy="2212975"/>
          </a:xfrm>
        </p:spPr>
        <p:txBody>
          <a:bodyPr>
            <a:noAutofit/>
          </a:bodyPr>
          <a:lstStyle/>
          <a:p>
            <a:r>
              <a:rPr lang="en-US" sz="5400" dirty="0" smtClean="0"/>
              <a:t>CELLS- </a:t>
            </a:r>
            <a:br>
              <a:rPr lang="en-US" sz="5400" dirty="0" smtClean="0"/>
            </a:br>
            <a:r>
              <a:rPr lang="en-US" sz="4000" dirty="0"/>
              <a:t>W</a:t>
            </a:r>
            <a:r>
              <a:rPr lang="en-US" sz="4000" dirty="0" smtClean="0"/>
              <a:t>hy do cells need food?</a:t>
            </a:r>
            <a:br>
              <a:rPr lang="en-US" sz="4000" dirty="0" smtClean="0"/>
            </a:br>
            <a:r>
              <a:rPr lang="en-US" sz="4000" dirty="0"/>
              <a:t>W</a:t>
            </a:r>
            <a:r>
              <a:rPr lang="en-US" sz="4000" dirty="0" smtClean="0"/>
              <a:t>hat are the food components?</a:t>
            </a:r>
            <a:br>
              <a:rPr lang="en-US" sz="4000" dirty="0" smtClean="0"/>
            </a:br>
            <a:r>
              <a:rPr lang="en-US" sz="4000" dirty="0" smtClean="0"/>
              <a:t>How do the food pieces get to cells?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81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PROTEINS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CHICKEN</a:t>
            </a:r>
          </a:p>
          <a:p>
            <a:r>
              <a:rPr lang="en-US" sz="2800" dirty="0" smtClean="0"/>
              <a:t>BEANS</a:t>
            </a:r>
          </a:p>
          <a:p>
            <a:r>
              <a:rPr lang="en-US" sz="2800" dirty="0" smtClean="0"/>
              <a:t>TURKEY </a:t>
            </a:r>
          </a:p>
          <a:p>
            <a:r>
              <a:rPr lang="en-US" sz="2800" dirty="0" smtClean="0"/>
              <a:t>RICE</a:t>
            </a:r>
          </a:p>
          <a:p>
            <a:r>
              <a:rPr lang="en-US" sz="2800" dirty="0" smtClean="0"/>
              <a:t>BEEF</a:t>
            </a:r>
          </a:p>
          <a:p>
            <a:r>
              <a:rPr lang="en-US" sz="2800" dirty="0" smtClean="0"/>
              <a:t>LEGUMES</a:t>
            </a:r>
          </a:p>
          <a:p>
            <a:r>
              <a:rPr lang="en-US" sz="2800" dirty="0" smtClean="0"/>
              <a:t>PORK</a:t>
            </a:r>
          </a:p>
          <a:p>
            <a:r>
              <a:rPr lang="en-US" sz="2800" dirty="0" smtClean="0"/>
              <a:t>NUTS</a:t>
            </a:r>
          </a:p>
          <a:p>
            <a:r>
              <a:rPr lang="en-US" sz="2800" dirty="0" smtClean="0"/>
              <a:t>SEEDS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Protein molecule-too big to transport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54864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830638" algn="l"/>
              </a:tabLst>
              <a:defRPr/>
            </a:pPr>
            <a:r>
              <a:rPr kumimoji="0" lang="en-US" sz="3600" b="1" i="0" u="none" strike="noStrike" kern="1200" cap="none" spc="50" normalizeH="0" baseline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Notice all the bonds</a:t>
            </a:r>
            <a:r>
              <a:rPr kumimoji="0" lang="en-US" sz="3600" b="1" i="0" u="none" strike="noStrike" kern="1200" cap="none" spc="50" normalizeH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between atoms.  Every time you break one, ENERGY is released.</a:t>
            </a:r>
            <a:endParaRPr kumimoji="0" lang="en-US" sz="3600" b="1" i="0" u="none" strike="noStrike" kern="1200" cap="none" spc="50" normalizeH="0" baseline="0" noProof="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1506" name="Picture 2" descr="http://njscuba.net/zzz_artifacts/protein_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219200"/>
            <a:ext cx="5029200" cy="4303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the 3 food components break down into?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Fats- fatty acids</a:t>
            </a:r>
          </a:p>
          <a:p>
            <a:r>
              <a:rPr lang="en-US" sz="4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C00000"/>
                </a:solidFill>
              </a:rPr>
              <a:t>Protein- amino acids</a:t>
            </a:r>
          </a:p>
          <a:p>
            <a:r>
              <a:rPr lang="en-US" sz="4800" dirty="0" smtClean="0">
                <a:solidFill>
                  <a:srgbClr val="002060"/>
                </a:solidFill>
              </a:rPr>
              <a:t>Carbohydrates- glucose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Fat</a:t>
            </a:r>
            <a:r>
              <a:rPr lang="en-US" dirty="0" smtClean="0"/>
              <a:t> chopper (enzyme)-</a:t>
            </a:r>
            <a:r>
              <a:rPr lang="en-US" dirty="0" smtClean="0">
                <a:solidFill>
                  <a:srgbClr val="FFFF00"/>
                </a:solidFill>
              </a:rPr>
              <a:t>LIPASE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609600" y="1981200"/>
            <a:ext cx="8001000" cy="4110037"/>
            <a:chOff x="261" y="12244"/>
            <a:chExt cx="6840" cy="3112"/>
          </a:xfrm>
        </p:grpSpPr>
        <p:pic>
          <p:nvPicPr>
            <p:cNvPr id="33795" name="Picture 3" descr="martial artist pepsin cho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61" y="12244"/>
              <a:ext cx="4243" cy="3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3796" name="Group 4"/>
            <p:cNvGrpSpPr>
              <a:grpSpLocks/>
            </p:cNvGrpSpPr>
            <p:nvPr/>
          </p:nvGrpSpPr>
          <p:grpSpPr bwMode="auto">
            <a:xfrm>
              <a:off x="2781" y="14584"/>
              <a:ext cx="4320" cy="540"/>
              <a:chOff x="5841" y="14044"/>
              <a:chExt cx="4320" cy="540"/>
            </a:xfrm>
          </p:grpSpPr>
          <p:sp>
            <p:nvSpPr>
              <p:cNvPr id="33797" name="Rectangle 5"/>
              <p:cNvSpPr>
                <a:spLocks noChangeArrowheads="1"/>
              </p:cNvSpPr>
              <p:nvPr/>
            </p:nvSpPr>
            <p:spPr bwMode="auto">
              <a:xfrm>
                <a:off x="5841" y="1404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98" name="Rectangle 6"/>
              <p:cNvSpPr>
                <a:spLocks noChangeArrowheads="1"/>
              </p:cNvSpPr>
              <p:nvPr/>
            </p:nvSpPr>
            <p:spPr bwMode="auto">
              <a:xfrm>
                <a:off x="6561" y="1404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99" name="Rectangle 7"/>
              <p:cNvSpPr>
                <a:spLocks noChangeArrowheads="1"/>
              </p:cNvSpPr>
              <p:nvPr/>
            </p:nvSpPr>
            <p:spPr bwMode="auto">
              <a:xfrm rot="686021">
                <a:off x="7281" y="1404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0" name="Rectangle 8"/>
              <p:cNvSpPr>
                <a:spLocks noChangeArrowheads="1"/>
              </p:cNvSpPr>
              <p:nvPr/>
            </p:nvSpPr>
            <p:spPr bwMode="auto">
              <a:xfrm rot="574001" flipV="1">
                <a:off x="8030" y="14226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1" name="Rectangle 9"/>
              <p:cNvSpPr>
                <a:spLocks noChangeArrowheads="1"/>
              </p:cNvSpPr>
              <p:nvPr/>
            </p:nvSpPr>
            <p:spPr bwMode="auto">
              <a:xfrm>
                <a:off x="8721" y="1422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2" name="Rectangle 10"/>
              <p:cNvSpPr>
                <a:spLocks noChangeArrowheads="1"/>
              </p:cNvSpPr>
              <p:nvPr/>
            </p:nvSpPr>
            <p:spPr bwMode="auto">
              <a:xfrm rot="768256">
                <a:off x="9441" y="1440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803" name="Group 11"/>
            <p:cNvGrpSpPr>
              <a:grpSpLocks/>
            </p:cNvGrpSpPr>
            <p:nvPr/>
          </p:nvGrpSpPr>
          <p:grpSpPr bwMode="auto">
            <a:xfrm>
              <a:off x="1071" y="12334"/>
              <a:ext cx="459" cy="720"/>
              <a:chOff x="1071" y="12334"/>
              <a:chExt cx="459" cy="720"/>
            </a:xfrm>
          </p:grpSpPr>
          <p:sp>
            <p:nvSpPr>
              <p:cNvPr id="33804" name="Rectangle 12"/>
              <p:cNvSpPr>
                <a:spLocks noChangeArrowheads="1"/>
              </p:cNvSpPr>
              <p:nvPr/>
            </p:nvSpPr>
            <p:spPr bwMode="auto">
              <a:xfrm rot="-3127501">
                <a:off x="801" y="1260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5" name="Freeform 13"/>
              <p:cNvSpPr>
                <a:spLocks/>
              </p:cNvSpPr>
              <p:nvPr/>
            </p:nvSpPr>
            <p:spPr bwMode="auto">
              <a:xfrm>
                <a:off x="1118" y="12570"/>
                <a:ext cx="352" cy="443"/>
              </a:xfrm>
              <a:custGeom>
                <a:avLst/>
                <a:gdLst/>
                <a:ahLst/>
                <a:cxnLst>
                  <a:cxn ang="0">
                    <a:pos x="0" y="443"/>
                  </a:cxn>
                  <a:cxn ang="0">
                    <a:pos x="352" y="0"/>
                  </a:cxn>
                </a:cxnLst>
                <a:rect l="0" t="0" r="r" b="b"/>
                <a:pathLst>
                  <a:path w="352" h="443">
                    <a:moveTo>
                      <a:pt x="0" y="443"/>
                    </a:moveTo>
                    <a:lnTo>
                      <a:pt x="35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auto">
              <a:xfrm>
                <a:off x="1260" y="12668"/>
                <a:ext cx="240" cy="337"/>
              </a:xfrm>
              <a:custGeom>
                <a:avLst/>
                <a:gdLst/>
                <a:ahLst/>
                <a:cxnLst>
                  <a:cxn ang="0">
                    <a:pos x="0" y="337"/>
                  </a:cxn>
                  <a:cxn ang="0">
                    <a:pos x="240" y="0"/>
                  </a:cxn>
                </a:cxnLst>
                <a:rect l="0" t="0" r="r" b="b"/>
                <a:pathLst>
                  <a:path w="240" h="337">
                    <a:moveTo>
                      <a:pt x="0" y="337"/>
                    </a:moveTo>
                    <a:lnTo>
                      <a:pt x="24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7" name="Freeform 15"/>
              <p:cNvSpPr>
                <a:spLocks/>
              </p:cNvSpPr>
              <p:nvPr/>
            </p:nvSpPr>
            <p:spPr bwMode="auto">
              <a:xfrm>
                <a:off x="1425" y="12825"/>
                <a:ext cx="105" cy="165"/>
              </a:xfrm>
              <a:custGeom>
                <a:avLst/>
                <a:gdLst/>
                <a:ahLst/>
                <a:cxnLst>
                  <a:cxn ang="0">
                    <a:pos x="0" y="165"/>
                  </a:cxn>
                  <a:cxn ang="0">
                    <a:pos x="105" y="0"/>
                  </a:cxn>
                </a:cxnLst>
                <a:rect l="0" t="0" r="r" b="b"/>
                <a:pathLst>
                  <a:path w="105" h="165">
                    <a:moveTo>
                      <a:pt x="0" y="165"/>
                    </a:moveTo>
                    <a:lnTo>
                      <a:pt x="10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808" name="Group 16"/>
            <p:cNvGrpSpPr>
              <a:grpSpLocks/>
            </p:cNvGrpSpPr>
            <p:nvPr/>
          </p:nvGrpSpPr>
          <p:grpSpPr bwMode="auto">
            <a:xfrm>
              <a:off x="1521" y="12424"/>
              <a:ext cx="1260" cy="1886"/>
              <a:chOff x="1521" y="12424"/>
              <a:chExt cx="1260" cy="1886"/>
            </a:xfrm>
          </p:grpSpPr>
          <p:sp>
            <p:nvSpPr>
              <p:cNvPr id="33809" name="Rectangle 17"/>
              <p:cNvSpPr>
                <a:spLocks noChangeArrowheads="1"/>
              </p:cNvSpPr>
              <p:nvPr/>
            </p:nvSpPr>
            <p:spPr bwMode="auto">
              <a:xfrm rot="1661969">
                <a:off x="1521" y="1386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0" name="Freeform 18"/>
              <p:cNvSpPr>
                <a:spLocks/>
              </p:cNvSpPr>
              <p:nvPr/>
            </p:nvSpPr>
            <p:spPr bwMode="auto">
              <a:xfrm>
                <a:off x="2243" y="14070"/>
                <a:ext cx="90" cy="188"/>
              </a:xfrm>
              <a:custGeom>
                <a:avLst/>
                <a:gdLst/>
                <a:ahLst/>
                <a:cxnLst>
                  <a:cxn ang="0">
                    <a:pos x="0" y="188"/>
                  </a:cxn>
                  <a:cxn ang="0">
                    <a:pos x="90" y="0"/>
                  </a:cxn>
                </a:cxnLst>
                <a:rect l="0" t="0" r="r" b="b"/>
                <a:pathLst>
                  <a:path w="90" h="188">
                    <a:moveTo>
                      <a:pt x="0" y="188"/>
                    </a:moveTo>
                    <a:lnTo>
                      <a:pt x="9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1" name="Freeform 19"/>
              <p:cNvSpPr>
                <a:spLocks/>
              </p:cNvSpPr>
              <p:nvPr/>
            </p:nvSpPr>
            <p:spPr bwMode="auto">
              <a:xfrm>
                <a:off x="2340" y="14160"/>
                <a:ext cx="60" cy="120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60" y="0"/>
                  </a:cxn>
                </a:cxnLst>
                <a:rect l="0" t="0" r="r" b="b"/>
                <a:pathLst>
                  <a:path w="60" h="120">
                    <a:moveTo>
                      <a:pt x="0" y="120"/>
                    </a:moveTo>
                    <a:lnTo>
                      <a:pt x="6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812" name="Group 20"/>
              <p:cNvGrpSpPr>
                <a:grpSpLocks/>
              </p:cNvGrpSpPr>
              <p:nvPr/>
            </p:nvGrpSpPr>
            <p:grpSpPr bwMode="auto">
              <a:xfrm>
                <a:off x="2003" y="12424"/>
                <a:ext cx="778" cy="1886"/>
                <a:chOff x="2003" y="12424"/>
                <a:chExt cx="778" cy="1886"/>
              </a:xfrm>
            </p:grpSpPr>
            <p:sp>
              <p:nvSpPr>
                <p:cNvPr id="33813" name="Rectangle 21"/>
                <p:cNvSpPr>
                  <a:spLocks noChangeArrowheads="1"/>
                </p:cNvSpPr>
                <p:nvPr/>
              </p:nvSpPr>
              <p:spPr bwMode="auto">
                <a:xfrm rot="-2700000">
                  <a:off x="2061" y="12424"/>
                  <a:ext cx="720" cy="18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4" name="Freeform 22"/>
                <p:cNvSpPr>
                  <a:spLocks/>
                </p:cNvSpPr>
                <p:nvPr/>
              </p:nvSpPr>
              <p:spPr bwMode="auto">
                <a:xfrm>
                  <a:off x="2003" y="12503"/>
                  <a:ext cx="712" cy="487"/>
                </a:xfrm>
                <a:custGeom>
                  <a:avLst/>
                  <a:gdLst/>
                  <a:ahLst/>
                  <a:cxnLst>
                    <a:cxn ang="0">
                      <a:pos x="0" y="322"/>
                    </a:cxn>
                    <a:cxn ang="0">
                      <a:pos x="217" y="487"/>
                    </a:cxn>
                    <a:cxn ang="0">
                      <a:pos x="712" y="0"/>
                    </a:cxn>
                  </a:cxnLst>
                  <a:rect l="0" t="0" r="r" b="b"/>
                  <a:pathLst>
                    <a:path w="712" h="487">
                      <a:moveTo>
                        <a:pt x="0" y="322"/>
                      </a:moveTo>
                      <a:lnTo>
                        <a:pt x="217" y="487"/>
                      </a:lnTo>
                      <a:lnTo>
                        <a:pt x="712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5" name="Freeform 23"/>
                <p:cNvSpPr>
                  <a:spLocks/>
                </p:cNvSpPr>
                <p:nvPr/>
              </p:nvSpPr>
              <p:spPr bwMode="auto">
                <a:xfrm>
                  <a:off x="2018" y="12713"/>
                  <a:ext cx="645" cy="397"/>
                </a:xfrm>
                <a:custGeom>
                  <a:avLst/>
                  <a:gdLst/>
                  <a:ahLst/>
                  <a:cxnLst>
                    <a:cxn ang="0">
                      <a:pos x="645" y="0"/>
                    </a:cxn>
                    <a:cxn ang="0">
                      <a:pos x="195" y="397"/>
                    </a:cxn>
                    <a:cxn ang="0">
                      <a:pos x="0" y="232"/>
                    </a:cxn>
                  </a:cxnLst>
                  <a:rect l="0" t="0" r="r" b="b"/>
                  <a:pathLst>
                    <a:path w="645" h="397">
                      <a:moveTo>
                        <a:pt x="645" y="0"/>
                      </a:moveTo>
                      <a:lnTo>
                        <a:pt x="195" y="397"/>
                      </a:lnTo>
                      <a:lnTo>
                        <a:pt x="0" y="232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6" name="Freeform 24"/>
                <p:cNvSpPr>
                  <a:spLocks/>
                </p:cNvSpPr>
                <p:nvPr/>
              </p:nvSpPr>
              <p:spPr bwMode="auto">
                <a:xfrm>
                  <a:off x="2070" y="12975"/>
                  <a:ext cx="450" cy="233"/>
                </a:xfrm>
                <a:custGeom>
                  <a:avLst/>
                  <a:gdLst/>
                  <a:ahLst/>
                  <a:cxnLst>
                    <a:cxn ang="0">
                      <a:pos x="450" y="0"/>
                    </a:cxn>
                    <a:cxn ang="0">
                      <a:pos x="143" y="233"/>
                    </a:cxn>
                    <a:cxn ang="0">
                      <a:pos x="0" y="128"/>
                    </a:cxn>
                  </a:cxnLst>
                  <a:rect l="0" t="0" r="r" b="b"/>
                  <a:pathLst>
                    <a:path w="450" h="233">
                      <a:moveTo>
                        <a:pt x="450" y="0"/>
                      </a:moveTo>
                      <a:lnTo>
                        <a:pt x="143" y="233"/>
                      </a:lnTo>
                      <a:lnTo>
                        <a:pt x="0" y="12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7" name="Freeform 25"/>
                <p:cNvSpPr>
                  <a:spLocks/>
                </p:cNvSpPr>
                <p:nvPr/>
              </p:nvSpPr>
              <p:spPr bwMode="auto">
                <a:xfrm>
                  <a:off x="2430" y="14228"/>
                  <a:ext cx="38" cy="82"/>
                </a:xfrm>
                <a:custGeom>
                  <a:avLst/>
                  <a:gdLst/>
                  <a:ahLst/>
                  <a:cxnLst>
                    <a:cxn ang="0">
                      <a:pos x="0" y="82"/>
                    </a:cxn>
                    <a:cxn ang="0">
                      <a:pos x="38" y="0"/>
                    </a:cxn>
                  </a:cxnLst>
                  <a:rect l="0" t="0" r="r" b="b"/>
                  <a:pathLst>
                    <a:path w="38" h="82">
                      <a:moveTo>
                        <a:pt x="0" y="82"/>
                      </a:moveTo>
                      <a:lnTo>
                        <a:pt x="38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3818" name="Group 26"/>
            <p:cNvGrpSpPr>
              <a:grpSpLocks/>
            </p:cNvGrpSpPr>
            <p:nvPr/>
          </p:nvGrpSpPr>
          <p:grpSpPr bwMode="auto">
            <a:xfrm>
              <a:off x="261" y="13823"/>
              <a:ext cx="999" cy="472"/>
              <a:chOff x="261" y="13823"/>
              <a:chExt cx="999" cy="472"/>
            </a:xfrm>
          </p:grpSpPr>
          <p:sp>
            <p:nvSpPr>
              <p:cNvPr id="33819" name="Rectangle 27"/>
              <p:cNvSpPr>
                <a:spLocks noChangeArrowheads="1"/>
              </p:cNvSpPr>
              <p:nvPr/>
            </p:nvSpPr>
            <p:spPr bwMode="auto">
              <a:xfrm rot="2021404">
                <a:off x="261" y="13864"/>
                <a:ext cx="7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0" name="Freeform 28"/>
              <p:cNvSpPr>
                <a:spLocks/>
              </p:cNvSpPr>
              <p:nvPr/>
            </p:nvSpPr>
            <p:spPr bwMode="auto">
              <a:xfrm>
                <a:off x="773" y="13823"/>
                <a:ext cx="375" cy="472"/>
              </a:xfrm>
              <a:custGeom>
                <a:avLst/>
                <a:gdLst/>
                <a:ahLst/>
                <a:cxnLst>
                  <a:cxn ang="0">
                    <a:pos x="217" y="472"/>
                  </a:cxn>
                  <a:cxn ang="0">
                    <a:pos x="375" y="285"/>
                  </a:cxn>
                  <a:cxn ang="0">
                    <a:pos x="0" y="0"/>
                  </a:cxn>
                </a:cxnLst>
                <a:rect l="0" t="0" r="r" b="b"/>
                <a:pathLst>
                  <a:path w="375" h="472">
                    <a:moveTo>
                      <a:pt x="217" y="472"/>
                    </a:moveTo>
                    <a:lnTo>
                      <a:pt x="375" y="285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1" name="Freeform 29"/>
              <p:cNvSpPr>
                <a:spLocks/>
              </p:cNvSpPr>
              <p:nvPr/>
            </p:nvSpPr>
            <p:spPr bwMode="auto">
              <a:xfrm>
                <a:off x="1080" y="13943"/>
                <a:ext cx="180" cy="3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" y="202"/>
                  </a:cxn>
                  <a:cxn ang="0">
                    <a:pos x="23" y="337"/>
                  </a:cxn>
                </a:cxnLst>
                <a:rect l="0" t="0" r="r" b="b"/>
                <a:pathLst>
                  <a:path w="180" h="337">
                    <a:moveTo>
                      <a:pt x="0" y="0"/>
                    </a:moveTo>
                    <a:lnTo>
                      <a:pt x="180" y="202"/>
                    </a:lnTo>
                    <a:lnTo>
                      <a:pt x="23" y="33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Protein</a:t>
            </a:r>
            <a:r>
              <a:rPr lang="en-US" dirty="0" smtClean="0"/>
              <a:t> chopper (enzyme)-</a:t>
            </a:r>
            <a:r>
              <a:rPr lang="en-US" dirty="0" smtClean="0">
                <a:solidFill>
                  <a:srgbClr val="C00000"/>
                </a:solidFill>
              </a:rPr>
              <a:t>PEPSIN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2209800" y="1600200"/>
            <a:ext cx="4991100" cy="5264150"/>
            <a:chOff x="8450" y="9184"/>
            <a:chExt cx="3520" cy="4512"/>
          </a:xfrm>
        </p:grpSpPr>
        <p:pic>
          <p:nvPicPr>
            <p:cNvPr id="34819" name="Picture 3" descr="martial artist lipa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1" y="9184"/>
              <a:ext cx="2805" cy="4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4820" name="Group 4"/>
            <p:cNvGrpSpPr>
              <a:grpSpLocks/>
            </p:cNvGrpSpPr>
            <p:nvPr/>
          </p:nvGrpSpPr>
          <p:grpSpPr bwMode="auto">
            <a:xfrm>
              <a:off x="11241" y="9544"/>
              <a:ext cx="189" cy="372"/>
              <a:chOff x="11241" y="9544"/>
              <a:chExt cx="189" cy="372"/>
            </a:xfrm>
          </p:grpSpPr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22" name="Group 6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23" name="Freeform 7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24" name="Freeform 8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25" name="Freeform 9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6" name="Group 10"/>
            <p:cNvGrpSpPr>
              <a:grpSpLocks/>
            </p:cNvGrpSpPr>
            <p:nvPr/>
          </p:nvGrpSpPr>
          <p:grpSpPr bwMode="auto">
            <a:xfrm rot="838276">
              <a:off x="11781" y="10084"/>
              <a:ext cx="189" cy="372"/>
              <a:chOff x="11241" y="9544"/>
              <a:chExt cx="189" cy="372"/>
            </a:xfrm>
          </p:grpSpPr>
          <p:sp>
            <p:nvSpPr>
              <p:cNvPr id="34827" name="Rectangle 11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28" name="Group 12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29" name="Freeform 13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30" name="Freeform 14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31" name="Freeform 15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2" name="Group 16"/>
            <p:cNvGrpSpPr>
              <a:grpSpLocks/>
            </p:cNvGrpSpPr>
            <p:nvPr/>
          </p:nvGrpSpPr>
          <p:grpSpPr bwMode="auto">
            <a:xfrm rot="-1419267">
              <a:off x="11061" y="10444"/>
              <a:ext cx="189" cy="372"/>
              <a:chOff x="11241" y="9544"/>
              <a:chExt cx="189" cy="372"/>
            </a:xfrm>
          </p:grpSpPr>
          <p:sp>
            <p:nvSpPr>
              <p:cNvPr id="34833" name="Rectangle 17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34" name="Group 18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35" name="Freeform 19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36" name="Freeform 20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37" name="Freeform 21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8" name="Group 22"/>
            <p:cNvGrpSpPr>
              <a:grpSpLocks/>
            </p:cNvGrpSpPr>
            <p:nvPr/>
          </p:nvGrpSpPr>
          <p:grpSpPr bwMode="auto">
            <a:xfrm rot="-2733601">
              <a:off x="10161" y="11344"/>
              <a:ext cx="189" cy="372"/>
              <a:chOff x="11241" y="9544"/>
              <a:chExt cx="189" cy="372"/>
            </a:xfrm>
          </p:grpSpPr>
          <p:sp>
            <p:nvSpPr>
              <p:cNvPr id="34839" name="Rectangle 23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40" name="Group 24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41" name="Freeform 25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42" name="Freeform 26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43" name="Freeform 27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44" name="Group 28"/>
            <p:cNvGrpSpPr>
              <a:grpSpLocks/>
            </p:cNvGrpSpPr>
            <p:nvPr/>
          </p:nvGrpSpPr>
          <p:grpSpPr bwMode="auto">
            <a:xfrm rot="16200000">
              <a:off x="9801" y="12244"/>
              <a:ext cx="189" cy="372"/>
              <a:chOff x="11241" y="9544"/>
              <a:chExt cx="189" cy="372"/>
            </a:xfrm>
          </p:grpSpPr>
          <p:sp>
            <p:nvSpPr>
              <p:cNvPr id="34845" name="Rectangle 29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46" name="Group 30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47" name="Freeform 31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48" name="Freeform 32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49" name="Freeform 33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50" name="Group 34"/>
            <p:cNvGrpSpPr>
              <a:grpSpLocks/>
            </p:cNvGrpSpPr>
            <p:nvPr/>
          </p:nvGrpSpPr>
          <p:grpSpPr bwMode="auto">
            <a:xfrm rot="15586978">
              <a:off x="8541" y="12424"/>
              <a:ext cx="189" cy="372"/>
              <a:chOff x="11241" y="9544"/>
              <a:chExt cx="189" cy="372"/>
            </a:xfrm>
          </p:grpSpPr>
          <p:sp>
            <p:nvSpPr>
              <p:cNvPr id="34851" name="Rectangle 35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52" name="Group 36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53" name="Freeform 37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54" name="Freeform 38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55" name="Freeform 39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56" name="Group 40"/>
            <p:cNvGrpSpPr>
              <a:grpSpLocks/>
            </p:cNvGrpSpPr>
            <p:nvPr/>
          </p:nvGrpSpPr>
          <p:grpSpPr bwMode="auto">
            <a:xfrm rot="11813346">
              <a:off x="10341" y="13324"/>
              <a:ext cx="189" cy="372"/>
              <a:chOff x="11241" y="9544"/>
              <a:chExt cx="189" cy="372"/>
            </a:xfrm>
          </p:grpSpPr>
          <p:sp>
            <p:nvSpPr>
              <p:cNvPr id="34857" name="Rectangle 41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58" name="Group 42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59" name="Freeform 43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60" name="Freeform 44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61" name="Freeform 45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62" name="Group 46"/>
            <p:cNvGrpSpPr>
              <a:grpSpLocks/>
            </p:cNvGrpSpPr>
            <p:nvPr/>
          </p:nvGrpSpPr>
          <p:grpSpPr bwMode="auto">
            <a:xfrm rot="9782773">
              <a:off x="11241" y="13324"/>
              <a:ext cx="189" cy="372"/>
              <a:chOff x="11241" y="9544"/>
              <a:chExt cx="189" cy="372"/>
            </a:xfrm>
          </p:grpSpPr>
          <p:sp>
            <p:nvSpPr>
              <p:cNvPr id="34863" name="Rectangle 47"/>
              <p:cNvSpPr>
                <a:spLocks noChangeArrowheads="1"/>
              </p:cNvSpPr>
              <p:nvPr/>
            </p:nvSpPr>
            <p:spPr bwMode="auto">
              <a:xfrm>
                <a:off x="11241" y="9544"/>
                <a:ext cx="180" cy="18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864" name="Group 48"/>
              <p:cNvGrpSpPr>
                <a:grpSpLocks/>
              </p:cNvGrpSpPr>
              <p:nvPr/>
            </p:nvGrpSpPr>
            <p:grpSpPr bwMode="auto">
              <a:xfrm>
                <a:off x="11243" y="9795"/>
                <a:ext cx="187" cy="121"/>
                <a:chOff x="11243" y="9795"/>
                <a:chExt cx="187" cy="121"/>
              </a:xfrm>
            </p:grpSpPr>
            <p:sp>
              <p:nvSpPr>
                <p:cNvPr id="34865" name="Freeform 49"/>
                <p:cNvSpPr>
                  <a:spLocks/>
                </p:cNvSpPr>
                <p:nvPr/>
              </p:nvSpPr>
              <p:spPr bwMode="auto">
                <a:xfrm>
                  <a:off x="11243" y="9795"/>
                  <a:ext cx="18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7" y="0"/>
                    </a:cxn>
                  </a:cxnLst>
                  <a:rect l="0" t="0" r="r" b="b"/>
                  <a:pathLst>
                    <a:path w="187" h="1">
                      <a:moveTo>
                        <a:pt x="0" y="0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66" name="Freeform 50"/>
                <p:cNvSpPr>
                  <a:spLocks/>
                </p:cNvSpPr>
                <p:nvPr/>
              </p:nvSpPr>
              <p:spPr bwMode="auto">
                <a:xfrm>
                  <a:off x="11273" y="9848"/>
                  <a:ext cx="12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7" y="0"/>
                    </a:cxn>
                  </a:cxnLst>
                  <a:rect l="0" t="0" r="r" b="b"/>
                  <a:pathLst>
                    <a:path w="127" h="1">
                      <a:moveTo>
                        <a:pt x="0" y="0"/>
                      </a:moveTo>
                      <a:lnTo>
                        <a:pt x="127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67" name="Freeform 51"/>
                <p:cNvSpPr>
                  <a:spLocks/>
                </p:cNvSpPr>
                <p:nvPr/>
              </p:nvSpPr>
              <p:spPr bwMode="auto">
                <a:xfrm>
                  <a:off x="11318" y="9915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68" name="Group 52"/>
            <p:cNvGrpSpPr>
              <a:grpSpLocks/>
            </p:cNvGrpSpPr>
            <p:nvPr/>
          </p:nvGrpSpPr>
          <p:grpSpPr bwMode="auto">
            <a:xfrm>
              <a:off x="10521" y="11884"/>
              <a:ext cx="1260" cy="1260"/>
              <a:chOff x="10521" y="11884"/>
              <a:chExt cx="1260" cy="1260"/>
            </a:xfrm>
          </p:grpSpPr>
          <p:sp>
            <p:nvSpPr>
              <p:cNvPr id="34869" name="AutoShape 53"/>
              <p:cNvSpPr>
                <a:spLocks noChangeArrowheads="1"/>
              </p:cNvSpPr>
              <p:nvPr/>
            </p:nvSpPr>
            <p:spPr bwMode="auto">
              <a:xfrm>
                <a:off x="10521" y="11884"/>
                <a:ext cx="1260" cy="1260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70" name="AutoShape 54"/>
              <p:cNvSpPr>
                <a:spLocks noChangeArrowheads="1"/>
              </p:cNvSpPr>
              <p:nvPr/>
            </p:nvSpPr>
            <p:spPr bwMode="auto">
              <a:xfrm>
                <a:off x="10701" y="12064"/>
                <a:ext cx="900" cy="540"/>
              </a:xfrm>
              <a:prstGeom prst="cube">
                <a:avLst>
                  <a:gd name="adj" fmla="val 25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Carb</a:t>
            </a:r>
            <a:r>
              <a:rPr lang="en-US" dirty="0" smtClean="0"/>
              <a:t> chopper (enzyme)-</a:t>
            </a:r>
            <a:r>
              <a:rPr lang="en-US" dirty="0" smtClean="0">
                <a:solidFill>
                  <a:srgbClr val="00B0F0"/>
                </a:solidFill>
              </a:rPr>
              <a:t>AMYLASE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622300" y="1752600"/>
            <a:ext cx="6921500" cy="5111750"/>
            <a:chOff x="981" y="7575"/>
            <a:chExt cx="4680" cy="3090"/>
          </a:xfrm>
        </p:grpSpPr>
        <p:pic>
          <p:nvPicPr>
            <p:cNvPr id="32771" name="Picture 3" descr="amyla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9" y="7575"/>
              <a:ext cx="2560" cy="3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772" name="Group 4"/>
            <p:cNvGrpSpPr>
              <a:grpSpLocks/>
            </p:cNvGrpSpPr>
            <p:nvPr/>
          </p:nvGrpSpPr>
          <p:grpSpPr bwMode="auto">
            <a:xfrm>
              <a:off x="981" y="7854"/>
              <a:ext cx="861" cy="279"/>
              <a:chOff x="-99" y="7564"/>
              <a:chExt cx="1080" cy="360"/>
            </a:xfrm>
          </p:grpSpPr>
          <p:sp>
            <p:nvSpPr>
              <p:cNvPr id="32773" name="AutoShape 5"/>
              <p:cNvSpPr>
                <a:spLocks noChangeArrowheads="1"/>
              </p:cNvSpPr>
              <p:nvPr/>
            </p:nvSpPr>
            <p:spPr bwMode="auto">
              <a:xfrm>
                <a:off x="-99" y="756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4" name="AutoShape 6"/>
              <p:cNvSpPr>
                <a:spLocks noChangeArrowheads="1"/>
              </p:cNvSpPr>
              <p:nvPr/>
            </p:nvSpPr>
            <p:spPr bwMode="auto">
              <a:xfrm rot="649328">
                <a:off x="441" y="756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775" name="AutoShape 7"/>
            <p:cNvSpPr>
              <a:spLocks noChangeArrowheads="1"/>
            </p:cNvSpPr>
            <p:nvPr/>
          </p:nvSpPr>
          <p:spPr bwMode="auto">
            <a:xfrm>
              <a:off x="2273" y="8411"/>
              <a:ext cx="431" cy="279"/>
            </a:xfrm>
            <a:prstGeom prst="hexagon">
              <a:avLst>
                <a:gd name="adj" fmla="val 38620"/>
                <a:gd name="vf" fmla="val 115470"/>
              </a:avLst>
            </a:prstGeom>
            <a:solidFill>
              <a:srgbClr val="0000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776" name="Group 8"/>
            <p:cNvGrpSpPr>
              <a:grpSpLocks/>
            </p:cNvGrpSpPr>
            <p:nvPr/>
          </p:nvGrpSpPr>
          <p:grpSpPr bwMode="auto">
            <a:xfrm rot="1704486">
              <a:off x="2646" y="9111"/>
              <a:ext cx="3015" cy="279"/>
              <a:chOff x="621" y="11344"/>
              <a:chExt cx="3780" cy="360"/>
            </a:xfrm>
          </p:grpSpPr>
          <p:sp>
            <p:nvSpPr>
              <p:cNvPr id="32777" name="AutoShape 9"/>
              <p:cNvSpPr>
                <a:spLocks noChangeArrowheads="1"/>
              </p:cNvSpPr>
              <p:nvPr/>
            </p:nvSpPr>
            <p:spPr bwMode="auto">
              <a:xfrm>
                <a:off x="386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8" name="AutoShape 10"/>
              <p:cNvSpPr>
                <a:spLocks noChangeArrowheads="1"/>
              </p:cNvSpPr>
              <p:nvPr/>
            </p:nvSpPr>
            <p:spPr bwMode="auto">
              <a:xfrm>
                <a:off x="332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9" name="AutoShape 11"/>
              <p:cNvSpPr>
                <a:spLocks noChangeArrowheads="1"/>
              </p:cNvSpPr>
              <p:nvPr/>
            </p:nvSpPr>
            <p:spPr bwMode="auto">
              <a:xfrm>
                <a:off x="278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0" name="AutoShape 12"/>
              <p:cNvSpPr>
                <a:spLocks noChangeArrowheads="1"/>
              </p:cNvSpPr>
              <p:nvPr/>
            </p:nvSpPr>
            <p:spPr bwMode="auto">
              <a:xfrm>
                <a:off x="224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1" name="AutoShape 13"/>
              <p:cNvSpPr>
                <a:spLocks noChangeArrowheads="1"/>
              </p:cNvSpPr>
              <p:nvPr/>
            </p:nvSpPr>
            <p:spPr bwMode="auto">
              <a:xfrm>
                <a:off x="170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2" name="AutoShape 14"/>
              <p:cNvSpPr>
                <a:spLocks noChangeArrowheads="1"/>
              </p:cNvSpPr>
              <p:nvPr/>
            </p:nvSpPr>
            <p:spPr bwMode="auto">
              <a:xfrm>
                <a:off x="116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3" name="AutoShape 15"/>
              <p:cNvSpPr>
                <a:spLocks noChangeArrowheads="1"/>
              </p:cNvSpPr>
              <p:nvPr/>
            </p:nvSpPr>
            <p:spPr bwMode="auto">
              <a:xfrm>
                <a:off x="621" y="11344"/>
                <a:ext cx="540" cy="360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4400" dirty="0" smtClean="0"/>
              <a:t>Where do you think these enzymes are located?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9"/>
            <a:ext cx="8229600" cy="37338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Amylase is made in your mouth</a:t>
            </a:r>
          </a:p>
          <a:p>
            <a:r>
              <a:rPr lang="en-US" sz="4000" dirty="0" smtClean="0"/>
              <a:t>Pepsin is made in your stomach</a:t>
            </a:r>
          </a:p>
          <a:p>
            <a:r>
              <a:rPr lang="en-US" sz="4000" dirty="0" smtClean="0"/>
              <a:t>Lipase is made in your small intestine</a:t>
            </a:r>
          </a:p>
        </p:txBody>
      </p:sp>
    </p:spTree>
    <p:extLst>
      <p:ext uri="{BB962C8B-B14F-4D97-AF65-F5344CB8AC3E}">
        <p14:creationId xmlns:p14="http://schemas.microsoft.com/office/powerpoint/2010/main" val="69456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All “chopping” gets completed where?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In the small intestine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430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sz="5400" dirty="0" smtClean="0"/>
              <a:t>Where do the tiny food particles go next?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Into the blood stream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664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4678362"/>
          </a:xfrm>
        </p:spPr>
        <p:txBody>
          <a:bodyPr>
            <a:normAutofit/>
          </a:bodyPr>
          <a:lstStyle/>
          <a:p>
            <a:r>
              <a:rPr lang="en-US" dirty="0" smtClean="0"/>
              <a:t>So the body breaks these big molecules into smaller ones, ones that can fit into the bloodstream</a:t>
            </a:r>
            <a:endParaRPr lang="en-US" dirty="0"/>
          </a:p>
        </p:txBody>
      </p:sp>
      <p:pic>
        <p:nvPicPr>
          <p:cNvPr id="23554" name="Picture 2" descr="http://www.ttfatloss.com/wp-content/uploads/2010/05/bloodstream-imag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13816"/>
            <a:ext cx="3286125" cy="6425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CELLS NEED FOOD.  </a:t>
            </a:r>
            <a:r>
              <a:rPr lang="en-US" sz="9600" dirty="0" smtClean="0"/>
              <a:t>WHY?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922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A view inside an artery (blood tube)</a:t>
            </a:r>
            <a:endParaRPr lang="en-US" dirty="0"/>
          </a:p>
        </p:txBody>
      </p:sp>
      <p:pic>
        <p:nvPicPr>
          <p:cNvPr id="24580" name="Picture 4" descr="http://vipdictionary.com/img/bloodstream-wid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10600" cy="5389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Why put food into the blood?</a:t>
            </a:r>
            <a:endParaRPr lang="en-US" dirty="0"/>
          </a:p>
        </p:txBody>
      </p:sp>
      <p:pic>
        <p:nvPicPr>
          <p:cNvPr id="25602" name="Picture 2" descr="http://health4youblog.files.wordpress.com/2012/06/3-spheres-entering-bloodstrea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74439"/>
            <a:ext cx="8686800" cy="5352261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52578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So it can be delivered to all the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blood</a:t>
            </a:r>
            <a:r>
              <a:rPr lang="en-US" dirty="0" smtClean="0"/>
              <a:t> is the transport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It moves small pieces of food</a:t>
            </a:r>
          </a:p>
          <a:p>
            <a:r>
              <a:rPr lang="en-US" sz="3200" dirty="0" smtClean="0"/>
              <a:t>It moves needed gases like oxygen</a:t>
            </a:r>
          </a:p>
          <a:p>
            <a:r>
              <a:rPr lang="en-US" sz="3200" dirty="0" smtClean="0"/>
              <a:t>It moves waste gases like carbon dioxide</a:t>
            </a:r>
          </a:p>
          <a:p>
            <a:endParaRPr lang="en-US" sz="3200" dirty="0" smtClean="0"/>
          </a:p>
          <a:p>
            <a:r>
              <a:rPr lang="en-US" sz="3200" dirty="0" smtClean="0"/>
              <a:t>Where does each blood tube lead?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6278562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To every single cell in the body!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tubes get tinier and tinier and fit between individual cells.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On the left are major arteries, on the right are capillaries (tiny ones)</a:t>
            </a:r>
            <a:endParaRPr lang="en-US" dirty="0"/>
          </a:p>
        </p:txBody>
      </p:sp>
      <p:pic>
        <p:nvPicPr>
          <p:cNvPr id="26626" name="Picture 2" descr="http://4.bp.blogspot.com/-saCfQQ4U5MA/TVbPrpIiVpI/AAAAAAAAAH0/BTUm5_IGepY/s400/P204037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03200"/>
            <a:ext cx="4762500" cy="6350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 descr="http://www.joelertola.com/grfx/cap/cap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-81160"/>
            <a:ext cx="7785100" cy="693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6" name="Picture 2" descr="http://www.joelertola.com/grfx/cap/cap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153400" y="-8559840"/>
            <a:ext cx="17297400" cy="15417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Tiny capillaries near fat cells</a:t>
            </a:r>
            <a:endParaRPr lang="en-US" dirty="0"/>
          </a:p>
        </p:txBody>
      </p:sp>
      <p:pic>
        <p:nvPicPr>
          <p:cNvPr id="28674" name="Picture 2" descr="http://www.visualphotos.com/photo/1x7548483/capillaries_from_fat_tissue_coloured_sem_p21204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447800"/>
            <a:ext cx="6858000" cy="524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/>
              <a:t>ENERGY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CELLS-energy to beat</a:t>
            </a:r>
          </a:p>
          <a:p>
            <a:r>
              <a:rPr lang="en-US" dirty="0" smtClean="0"/>
              <a:t>PANCREAS </a:t>
            </a:r>
            <a:r>
              <a:rPr lang="en-US" dirty="0"/>
              <a:t>CELLS</a:t>
            </a:r>
            <a:r>
              <a:rPr lang="en-US" dirty="0" smtClean="0"/>
              <a:t>-energy to secrete enzymes</a:t>
            </a:r>
          </a:p>
          <a:p>
            <a:r>
              <a:rPr lang="en-US" dirty="0" smtClean="0"/>
              <a:t>BRAIN </a:t>
            </a:r>
            <a:r>
              <a:rPr lang="en-US" dirty="0"/>
              <a:t>CELLS</a:t>
            </a:r>
            <a:r>
              <a:rPr lang="en-US" dirty="0" smtClean="0"/>
              <a:t>-energy to send signals</a:t>
            </a:r>
          </a:p>
          <a:p>
            <a:r>
              <a:rPr lang="en-US" dirty="0" smtClean="0"/>
              <a:t>MUSCLE CELLS-energy to move</a:t>
            </a:r>
          </a:p>
          <a:p>
            <a:r>
              <a:rPr lang="en-US" dirty="0" smtClean="0"/>
              <a:t>STOMACH CELLS-energy to make acid</a:t>
            </a:r>
          </a:p>
          <a:p>
            <a:r>
              <a:rPr lang="en-US" dirty="0" smtClean="0"/>
              <a:t>LUNG CELLS-energy to absorb oxygen &amp; exhale CO</a:t>
            </a:r>
            <a:r>
              <a:rPr lang="en-US" sz="1600" dirty="0" smtClean="0"/>
              <a:t>2</a:t>
            </a:r>
          </a:p>
          <a:p>
            <a:r>
              <a:rPr lang="en-US" dirty="0" smtClean="0"/>
              <a:t>BONE CELLS-energy to make new blood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/>
              <a:t>GROWTH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CELLS-grow in number as you get older then once it’s full size new cells grow to replace worn out ones.</a:t>
            </a:r>
          </a:p>
          <a:p>
            <a:r>
              <a:rPr lang="en-US" dirty="0" smtClean="0"/>
              <a:t>BRAIN CELLS-grow in number as your head gets bigger.</a:t>
            </a:r>
          </a:p>
          <a:p>
            <a:r>
              <a:rPr lang="en-US" dirty="0" smtClean="0"/>
              <a:t>MUSCLE CELLS-grow in number (especially if you work out)</a:t>
            </a:r>
          </a:p>
          <a:p>
            <a:r>
              <a:rPr lang="en-US" dirty="0" smtClean="0"/>
              <a:t>STOMACH CELLS-constantly repairing and growing new ones as old ones get destroyed</a:t>
            </a:r>
          </a:p>
          <a:p>
            <a:r>
              <a:rPr lang="en-US" dirty="0" smtClean="0"/>
              <a:t>LUNG CELLS-grow in number until you are full size, then repair and replace cells as needed. </a:t>
            </a:r>
            <a:endParaRPr lang="en-US" sz="1600" dirty="0" smtClean="0"/>
          </a:p>
          <a:p>
            <a:r>
              <a:rPr lang="en-US" dirty="0" smtClean="0"/>
              <a:t>BONE CELLS-grow in number as you get older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4983162"/>
          </a:xfrm>
        </p:spPr>
        <p:txBody>
          <a:bodyPr/>
          <a:lstStyle/>
          <a:p>
            <a:r>
              <a:rPr lang="en-US" dirty="0" smtClean="0"/>
              <a:t>There are 3 components to all food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items listed are the 3?</a:t>
            </a:r>
            <a:endParaRPr lang="en-US" dirty="0"/>
          </a:p>
        </p:txBody>
      </p:sp>
      <p:pic>
        <p:nvPicPr>
          <p:cNvPr id="1026" name="Picture 2" descr="http://www.kingcounty.gov/healthservices/health/nutrition/recipes/MainCourse/~/media/healthServices/publichealth/images/nutrition/nf_sloppyjoes.ash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97177"/>
            <a:ext cx="3810000" cy="6500567"/>
          </a:xfrm>
          <a:prstGeom prst="rect">
            <a:avLst/>
          </a:prstGeom>
          <a:noFill/>
        </p:spPr>
      </p:pic>
      <p:sp>
        <p:nvSpPr>
          <p:cNvPr id="5" name="Donut 4"/>
          <p:cNvSpPr/>
          <p:nvPr/>
        </p:nvSpPr>
        <p:spPr>
          <a:xfrm>
            <a:off x="4572000" y="2057400"/>
            <a:ext cx="990600" cy="762000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4572000" y="3352800"/>
            <a:ext cx="2057400" cy="762000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3886200" y="4343400"/>
            <a:ext cx="1447800" cy="838200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Deep fried</a:t>
            </a:r>
          </a:p>
          <a:p>
            <a:r>
              <a:rPr lang="en-US" sz="3200" dirty="0" smtClean="0"/>
              <a:t>Greasy, oily</a:t>
            </a:r>
          </a:p>
          <a:p>
            <a:r>
              <a:rPr lang="en-US" sz="3200" dirty="0" smtClean="0"/>
              <a:t>Butter</a:t>
            </a:r>
          </a:p>
          <a:p>
            <a:r>
              <a:rPr lang="en-US" sz="3200" dirty="0" smtClean="0"/>
              <a:t>Mayonnaise</a:t>
            </a:r>
          </a:p>
          <a:p>
            <a:r>
              <a:rPr lang="en-US" sz="3200" dirty="0" smtClean="0"/>
              <a:t>Creamy salad dressings</a:t>
            </a:r>
          </a:p>
          <a:p>
            <a:r>
              <a:rPr lang="en-US" sz="3200" dirty="0" smtClean="0"/>
              <a:t>Red meats (beef, pork)</a:t>
            </a:r>
          </a:p>
          <a:p>
            <a:r>
              <a:rPr lang="en-US" sz="3200" dirty="0" smtClean="0"/>
              <a:t>donuts</a:t>
            </a: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/>
              <a:t>FATS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Fat molecule-too big to transport</a:t>
            </a:r>
            <a:endParaRPr lang="en-US" dirty="0"/>
          </a:p>
        </p:txBody>
      </p:sp>
      <p:pic>
        <p:nvPicPr>
          <p:cNvPr id="19462" name="Picture 6" descr="http://www.indiana.edu/~oso/Fat/FatImg/triglycerid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8603060" cy="40386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54864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830638" algn="l"/>
              </a:tabLst>
              <a:defRPr/>
            </a:pPr>
            <a:r>
              <a:rPr kumimoji="0" lang="en-US" sz="3600" b="1" i="0" u="none" strike="noStrike" kern="1200" cap="none" spc="50" normalizeH="0" baseline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Notice all the bonds</a:t>
            </a:r>
            <a:r>
              <a:rPr kumimoji="0" lang="en-US" sz="3600" b="1" i="0" u="none" strike="noStrike" kern="1200" cap="none" spc="50" normalizeH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between atoms.  Every time you break one, ENERGY is released.</a:t>
            </a:r>
            <a:endParaRPr kumimoji="0" lang="en-US" sz="3600" b="1" i="0" u="none" strike="noStrike" kern="1200" cap="none" spc="50" normalizeH="0" baseline="0" noProof="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CARBOHYDRATES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BREADS</a:t>
            </a:r>
          </a:p>
          <a:p>
            <a:r>
              <a:rPr lang="en-US" sz="2800" dirty="0" smtClean="0"/>
              <a:t>GRAINS</a:t>
            </a:r>
          </a:p>
          <a:p>
            <a:r>
              <a:rPr lang="en-US" sz="2800" dirty="0" smtClean="0"/>
              <a:t>PASTA</a:t>
            </a:r>
          </a:p>
          <a:p>
            <a:r>
              <a:rPr lang="en-US" sz="2800" dirty="0" smtClean="0"/>
              <a:t>MUFFINS</a:t>
            </a:r>
          </a:p>
          <a:p>
            <a:r>
              <a:rPr lang="en-US" sz="2800" dirty="0" smtClean="0"/>
              <a:t>ROLLS</a:t>
            </a:r>
          </a:p>
          <a:p>
            <a:r>
              <a:rPr lang="en-US" sz="2800" dirty="0" smtClean="0"/>
              <a:t>POTATOES</a:t>
            </a:r>
          </a:p>
          <a:p>
            <a:r>
              <a:rPr lang="en-US" sz="2800" dirty="0" smtClean="0"/>
              <a:t>CORN</a:t>
            </a:r>
          </a:p>
          <a:p>
            <a:r>
              <a:rPr lang="en-US" sz="2800" dirty="0" smtClean="0"/>
              <a:t>PEAS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Carbohydrate molecule-too big to transport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54864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830638" algn="l"/>
              </a:tabLst>
              <a:defRPr/>
            </a:pPr>
            <a:r>
              <a:rPr kumimoji="0" lang="en-US" sz="3600" b="1" i="0" u="none" strike="noStrike" kern="1200" cap="none" spc="50" normalizeH="0" baseline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Notice all the bonds</a:t>
            </a:r>
            <a:r>
              <a:rPr kumimoji="0" lang="en-US" sz="3600" b="1" i="0" u="none" strike="noStrike" kern="1200" cap="none" spc="50" normalizeH="0" noProof="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between atoms.  Every time you break one, ENERGY is released.</a:t>
            </a:r>
            <a:endParaRPr kumimoji="0" lang="en-US" sz="3600" b="1" i="0" u="none" strike="noStrike" kern="1200" cap="none" spc="50" normalizeH="0" baseline="0" noProof="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530" name="Picture 2" descr="http://www.science-projects.com/starch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447800"/>
            <a:ext cx="8776571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146</TotalTime>
  <Words>416</Words>
  <Application>Microsoft Office PowerPoint</Application>
  <PresentationFormat>On-screen Show (4:3)</PresentationFormat>
  <Paragraphs>78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Thatch</vt:lpstr>
      <vt:lpstr>CELLS-  Why do cells need food? What are the food components? How do the food pieces get to cells?</vt:lpstr>
      <vt:lpstr>CELLS NEED FOOD.  WHY?</vt:lpstr>
      <vt:lpstr>ENERGY</vt:lpstr>
      <vt:lpstr>GROWTH</vt:lpstr>
      <vt:lpstr>There are 3 components to all food  Which items listed are the 3?</vt:lpstr>
      <vt:lpstr>FATS</vt:lpstr>
      <vt:lpstr>Fat molecule-too big to transport</vt:lpstr>
      <vt:lpstr>CARBOHYDRATES</vt:lpstr>
      <vt:lpstr>Carbohydrate molecule-too big to transport</vt:lpstr>
      <vt:lpstr>PROTEINS</vt:lpstr>
      <vt:lpstr>Protein molecule-too big to transport</vt:lpstr>
      <vt:lpstr>What do the 3 food components break down into?</vt:lpstr>
      <vt:lpstr>Fat chopper (enzyme)-LIPASE</vt:lpstr>
      <vt:lpstr>Protein chopper (enzyme)-PEPSIN</vt:lpstr>
      <vt:lpstr>Carb chopper (enzyme)-AMYLASE</vt:lpstr>
      <vt:lpstr>Where do you think these enzymes are located?</vt:lpstr>
      <vt:lpstr>All “chopping” gets completed where? </vt:lpstr>
      <vt:lpstr>Where do the tiny food particles go next?</vt:lpstr>
      <vt:lpstr>So the body breaks these big molecules into smaller ones, ones that can fit into the bloodstream</vt:lpstr>
      <vt:lpstr>A view inside an artery (blood tube)</vt:lpstr>
      <vt:lpstr>Why put food into the blood?</vt:lpstr>
      <vt:lpstr>The blood is the transport system</vt:lpstr>
      <vt:lpstr>To every single cell in the body! The tubes get tinier and tinier and fit between individual cells.  On the left are major arteries, on the right are capillaries (tiny ones)</vt:lpstr>
      <vt:lpstr>PowerPoint Presentation</vt:lpstr>
      <vt:lpstr>PowerPoint Presentation</vt:lpstr>
      <vt:lpstr>Tiny capillaries near fat cells</vt:lpstr>
    </vt:vector>
  </TitlesOfParts>
  <Company>Ithaca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</dc:title>
  <dc:creator>Lisa Dailey</dc:creator>
  <cp:lastModifiedBy>Lisa Dailey</cp:lastModifiedBy>
  <cp:revision>21</cp:revision>
  <dcterms:created xsi:type="dcterms:W3CDTF">2013-03-14T22:45:36Z</dcterms:created>
  <dcterms:modified xsi:type="dcterms:W3CDTF">2013-12-09T20:45:19Z</dcterms:modified>
</cp:coreProperties>
</file>