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7" r:id="rId5"/>
    <p:sldId id="271" r:id="rId6"/>
    <p:sldId id="268" r:id="rId7"/>
    <p:sldId id="270" r:id="rId8"/>
    <p:sldId id="273" r:id="rId9"/>
    <p:sldId id="266" r:id="rId10"/>
    <p:sldId id="260" r:id="rId11"/>
    <p:sldId id="261" r:id="rId12"/>
    <p:sldId id="262" r:id="rId13"/>
    <p:sldId id="264" r:id="rId14"/>
    <p:sldId id="265" r:id="rId15"/>
    <p:sldId id="274" r:id="rId1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14" y="-54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38855" y="2805430"/>
            <a:ext cx="3218815" cy="1210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5000" b="1" spc="235">
                <a:solidFill>
                  <a:srgbClr val="000000"/>
                </a:solidFill>
                <a:latin typeface="Arial" panose="22635452340000000000" pitchFamily="2"/>
              </a:rPr>
              <a:t>Cell Theory </a:t>
            </a:r>
          </a:p>
          <a:p>
            <a:pPr marL="0" marR="0" indent="0" algn="l">
              <a:lnSpc>
                <a:spcPts val="3500"/>
              </a:lnSpc>
              <a:spcBef>
                <a:spcPts val="80"/>
              </a:spcBef>
              <a:spcAft>
                <a:spcPts val="0"/>
              </a:spcAft>
            </a:pPr>
            <a:r>
              <a:rPr lang="en-US" sz="3100" b="1" spc="114">
                <a:solidFill>
                  <a:srgbClr val="000000"/>
                </a:solidFill>
                <a:latin typeface="Arial" panose="22635452340000000000" pitchFamily="2"/>
              </a:rPr>
              <a:t>Section A1.1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526790" y="4802505"/>
            <a:ext cx="5071745" cy="4032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350" b="1" spc="25">
                <a:solidFill>
                  <a:srgbClr val="000000"/>
                </a:solidFill>
                <a:latin typeface="Arial" panose="22635452340000000000" pitchFamily="2"/>
              </a:rPr>
              <a:t>The cell is the basic unit of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26790" y="5205730"/>
            <a:ext cx="2630170" cy="611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>
            <a:normAutofit fontScale="90000"/>
          </a:bodyPr>
          <a:lstStyle/>
          <a:p>
            <a:pPr marL="0" marR="0" indent="0" algn="l">
              <a:lnSpc>
                <a:spcPts val="3800"/>
              </a:lnSpc>
              <a:spcAft>
                <a:spcPts val="0"/>
              </a:spcAft>
            </a:pPr>
            <a:r>
              <a:rPr lang="en-US" sz="3350" b="1" spc="-15">
                <a:solidFill>
                  <a:srgbClr val="000000"/>
                </a:solidFill>
                <a:latin typeface="Arial" panose="22635452340000000000" pitchFamily="2"/>
              </a:rPr>
              <a:t>living things...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18160"/>
            <a:ext cx="854964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143FBFE4-C2CA-4A33-A37F-F4668E05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18160"/>
            <a:ext cx="854964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2245360"/>
            <a:ext cx="8549640" cy="466344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C0C4D28A-CFA9-48FB-8132-93A9D44E3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57200" y="1033145"/>
            <a:ext cx="8458200" cy="55581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5486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40">
                <a:solidFill>
                  <a:srgbClr val="000000"/>
                </a:solidFill>
                <a:latin typeface="Arial" panose="22635452340000000000" pitchFamily="2"/>
              </a:rPr>
              <a:t>Living things are different from </a:t>
            </a:r>
          </a:p>
          <a:p>
            <a:pPr marL="548640" marR="0" indent="0" algn="l">
              <a:lnSpc>
                <a:spcPts val="44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3900" b="1" spc="40">
                <a:solidFill>
                  <a:srgbClr val="000000"/>
                </a:solidFill>
                <a:latin typeface="Arial" panose="22635452340000000000" pitchFamily="2"/>
              </a:rPr>
              <a:t>nonliving things... </a:t>
            </a:r>
          </a:p>
          <a:p>
            <a:pPr marL="548640" marR="0" indent="365760" algn="l">
              <a:lnSpc>
                <a:spcPts val="3700"/>
              </a:lnSpc>
              <a:spcBef>
                <a:spcPts val="2095"/>
              </a:spcBef>
              <a:spcAft>
                <a:spcPts val="0"/>
              </a:spcAft>
              <a:buFont typeface="Symbol"/>
              <a:buChar char="·"/>
            </a:pPr>
            <a:r>
              <a:rPr lang="en-US" sz="3200" b="1" spc="165">
                <a:solidFill>
                  <a:srgbClr val="000000"/>
                </a:solidFill>
                <a:latin typeface="Arial" panose="22635452340000000000" pitchFamily="2"/>
              </a:rPr>
              <a:t>You are surrounded by life, but how would </a:t>
            </a:r>
          </a:p>
          <a:p>
            <a:pPr marL="914400" marR="0" indent="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150">
                <a:solidFill>
                  <a:srgbClr val="000000"/>
                </a:solidFill>
                <a:latin typeface="Arial" panose="22635452340000000000" pitchFamily="2"/>
              </a:rPr>
              <a:t>you define a living thing? </a:t>
            </a:r>
          </a:p>
          <a:p>
            <a:pPr marL="1005840" marR="0" indent="0" algn="l">
              <a:lnSpc>
                <a:spcPts val="3200"/>
              </a:lnSpc>
              <a:spcBef>
                <a:spcPts val="770"/>
              </a:spcBef>
              <a:spcAft>
                <a:spcPts val="0"/>
              </a:spcAft>
            </a:pPr>
            <a:r>
              <a:rPr lang="en-US" sz="3000" b="1" spc="85">
                <a:solidFill>
                  <a:srgbClr val="9898CC"/>
                </a:solidFill>
                <a:latin typeface="Arial" panose="22635452340000000000" pitchFamily="2"/>
              </a:rPr>
              <a:t>n</a:t>
            </a:r>
            <a:r>
              <a:rPr lang="en-US" sz="2800" b="1" spc="85">
                <a:solidFill>
                  <a:srgbClr val="000000"/>
                </a:solidFill>
                <a:latin typeface="Arial" panose="22635452340000000000" pitchFamily="2"/>
              </a:rPr>
              <a:t>Does it use </a:t>
            </a:r>
            <a:r>
              <a:rPr lang="en-US" sz="2850" b="1" i="1" spc="85">
                <a:solidFill>
                  <a:srgbClr val="000000"/>
                </a:solidFill>
                <a:latin typeface="Arial" panose="22635452340000000000" pitchFamily="2"/>
              </a:rPr>
              <a:t>energy</a:t>
            </a:r>
            <a:r>
              <a:rPr lang="en-US" sz="2800" b="1" spc="85">
                <a:solidFill>
                  <a:srgbClr val="000000"/>
                </a:solidFill>
                <a:latin typeface="Arial" panose="22635452340000000000" pitchFamily="2"/>
              </a:rPr>
              <a:t>? </a:t>
            </a:r>
          </a:p>
          <a:p>
            <a:pPr marL="1005840" marR="0" indent="0" algn="l">
              <a:lnSpc>
                <a:spcPts val="3200"/>
              </a:lnSpc>
              <a:spcBef>
                <a:spcPts val="720"/>
              </a:spcBef>
              <a:spcAft>
                <a:spcPts val="0"/>
              </a:spcAft>
            </a:pPr>
            <a:r>
              <a:rPr lang="en-US" sz="3000" spc="100">
                <a:solidFill>
                  <a:srgbClr val="000000"/>
                </a:solidFill>
                <a:latin typeface="Arial" panose="22635452340000000000" pitchFamily="2"/>
              </a:rPr>
              <a:t>n</a:t>
            </a:r>
            <a:r>
              <a:rPr lang="en-US" sz="2800" b="1" spc="100">
                <a:solidFill>
                  <a:srgbClr val="000000"/>
                </a:solidFill>
                <a:latin typeface="Arial" panose="22635452340000000000" pitchFamily="2"/>
              </a:rPr>
              <a:t>Does it move? </a:t>
            </a:r>
          </a:p>
          <a:p>
            <a:pPr marL="1005840" marR="0" indent="0" algn="l">
              <a:lnSpc>
                <a:spcPts val="32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3000" spc="105">
                <a:solidFill>
                  <a:srgbClr val="9898CC"/>
                </a:solidFill>
                <a:latin typeface="Arial" panose="22635452340000000000" pitchFamily="2"/>
              </a:rPr>
              <a:t>n</a:t>
            </a:r>
            <a:r>
              <a:rPr lang="en-US" sz="2800" b="1" spc="105">
                <a:solidFill>
                  <a:srgbClr val="000000"/>
                </a:solidFill>
                <a:latin typeface="Arial" panose="22635452340000000000" pitchFamily="2"/>
              </a:rPr>
              <a:t>Does it consume food and water? </a:t>
            </a:r>
          </a:p>
          <a:p>
            <a:pPr marL="548640" marR="0" indent="365760" algn="l">
              <a:lnSpc>
                <a:spcPts val="3700"/>
              </a:lnSpc>
              <a:spcBef>
                <a:spcPts val="4790"/>
              </a:spcBef>
              <a:spcAft>
                <a:spcPts val="0"/>
              </a:spcAft>
              <a:buFont typeface="Symbol"/>
              <a:buChar char="·"/>
            </a:pPr>
            <a:r>
              <a:rPr lang="en-US" sz="3250" b="1" u="sng" spc="130">
                <a:solidFill>
                  <a:srgbClr val="000000"/>
                </a:solidFill>
                <a:latin typeface="Arial" panose="22635452340000000000" pitchFamily="2"/>
              </a:rPr>
              <a:t>Organism</a:t>
            </a:r>
            <a:r>
              <a:rPr lang="en-US" sz="1700" b="1" u="sng" spc="13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3200" b="1" spc="130">
                <a:solidFill>
                  <a:srgbClr val="000000"/>
                </a:solidFill>
                <a:latin typeface="Arial" panose="22635452340000000000" pitchFamily="2"/>
              </a:rPr>
              <a:t> any individual form of life that </a:t>
            </a:r>
          </a:p>
          <a:p>
            <a:pPr marL="914400" marR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150">
                <a:solidFill>
                  <a:srgbClr val="000000"/>
                </a:solidFill>
                <a:latin typeface="Arial" panose="22635452340000000000" pitchFamily="2"/>
              </a:rPr>
              <a:t>uses energy to carry out its activities.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57200" y="1033145"/>
            <a:ext cx="7797800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5486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55">
                <a:solidFill>
                  <a:srgbClr val="000000"/>
                </a:solidFill>
                <a:latin typeface="Arial" panose="22635452340000000000" pitchFamily="2"/>
              </a:rPr>
              <a:t>Characteristics of Living Things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457200" y="1600200"/>
            <a:ext cx="5970905" cy="4275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>
            <a:normAutofit fontScale="85000"/>
          </a:bodyPr>
          <a:lstStyle/>
          <a:p>
            <a:pPr marL="59436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120">
                <a:solidFill>
                  <a:srgbClr val="000000"/>
                </a:solidFill>
                <a:latin typeface="Arial" panose="22635452340000000000" pitchFamily="2"/>
              </a:rPr>
              <a:t>....(a review) </a:t>
            </a:r>
          </a:p>
          <a:p>
            <a:pPr marL="457200" marR="0" indent="365760" algn="l">
              <a:lnSpc>
                <a:spcPts val="3400"/>
              </a:lnSpc>
              <a:spcBef>
                <a:spcPts val="196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b="1" spc="85">
                <a:solidFill>
                  <a:srgbClr val="000000"/>
                </a:solidFill>
                <a:latin typeface="Arial" panose="22635452340000000000" pitchFamily="2"/>
              </a:rPr>
              <a:t>All living things: </a:t>
            </a:r>
          </a:p>
          <a:p>
            <a:pPr marL="914400" marR="0" indent="0" algn="l">
              <a:lnSpc>
                <a:spcPts val="2700"/>
              </a:lnSpc>
              <a:spcBef>
                <a:spcPts val="660"/>
              </a:spcBef>
              <a:spcAft>
                <a:spcPts val="0"/>
              </a:spcAft>
            </a:pPr>
            <a:r>
              <a:rPr lang="en-US" sz="1850" spc="60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0">
                <a:solidFill>
                  <a:srgbClr val="000000"/>
                </a:solidFill>
                <a:latin typeface="Arial" panose="22635452340000000000" pitchFamily="2"/>
              </a:rPr>
              <a:t> are made up of cells (organization). </a:t>
            </a:r>
          </a:p>
          <a:p>
            <a:pPr marL="914400" marR="0" indent="0" algn="l">
              <a:lnSpc>
                <a:spcPts val="27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1850" spc="65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5">
                <a:solidFill>
                  <a:srgbClr val="000000"/>
                </a:solidFill>
                <a:latin typeface="Arial" panose="22635452340000000000" pitchFamily="2"/>
              </a:rPr>
              <a:t> respond to the environment. </a:t>
            </a:r>
          </a:p>
          <a:p>
            <a:pPr marL="914400" marR="0" indent="0" algn="l">
              <a:lnSpc>
                <a:spcPts val="27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1850" spc="65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5">
                <a:solidFill>
                  <a:srgbClr val="000000"/>
                </a:solidFill>
                <a:latin typeface="Arial" panose="22635452340000000000" pitchFamily="2"/>
              </a:rPr>
              <a:t> have the ability to reproduce. </a:t>
            </a:r>
          </a:p>
          <a:p>
            <a:pPr marL="914400" marR="0" indent="0" algn="l">
              <a:lnSpc>
                <a:spcPts val="27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1850" spc="25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25">
                <a:solidFill>
                  <a:srgbClr val="000000"/>
                </a:solidFill>
                <a:latin typeface="Arial" panose="22635452340000000000" pitchFamily="2"/>
              </a:rPr>
              <a:t> move. </a:t>
            </a:r>
          </a:p>
          <a:p>
            <a:pPr marL="914400" marR="0" indent="0" algn="l">
              <a:lnSpc>
                <a:spcPts val="2700"/>
              </a:lnSpc>
              <a:spcBef>
                <a:spcPts val="675"/>
              </a:spcBef>
              <a:spcAft>
                <a:spcPts val="0"/>
              </a:spcAft>
            </a:pPr>
            <a:r>
              <a:rPr lang="en-US" sz="1850" spc="65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5">
                <a:solidFill>
                  <a:srgbClr val="000000"/>
                </a:solidFill>
                <a:latin typeface="Arial" panose="22635452340000000000" pitchFamily="2"/>
              </a:rPr>
              <a:t> grow and develop. </a:t>
            </a:r>
          </a:p>
          <a:p>
            <a:pPr marL="914400" marR="0" indent="0" algn="l">
              <a:lnSpc>
                <a:spcPts val="2700"/>
              </a:lnSpc>
              <a:spcBef>
                <a:spcPts val="670"/>
              </a:spcBef>
              <a:spcAft>
                <a:spcPts val="0"/>
              </a:spcAft>
            </a:pPr>
            <a:r>
              <a:rPr lang="en-US" sz="1850" spc="65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5">
                <a:solidFill>
                  <a:srgbClr val="000000"/>
                </a:solidFill>
                <a:latin typeface="Arial" panose="22635452340000000000" pitchFamily="2"/>
              </a:rPr>
              <a:t> perform metabolic processes.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57200" y="5875655"/>
            <a:ext cx="7797800" cy="10585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4955" rIns="0" bIns="0" anchor="t">
            <a:normAutofit fontScale="80000"/>
          </a:bodyPr>
          <a:lstStyle/>
          <a:p>
            <a:pPr marL="45720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i="1" u="sng" spc="114">
                <a:solidFill>
                  <a:srgbClr val="000000"/>
                </a:solidFill>
                <a:latin typeface="Arial" panose="22635452340000000000" pitchFamily="2"/>
              </a:rPr>
              <a:t>Metabolism</a:t>
            </a:r>
            <a:r>
              <a:rPr lang="en-US" sz="1700" b="1" u="sng" spc="114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2800" b="1" spc="114">
                <a:solidFill>
                  <a:srgbClr val="000000"/>
                </a:solidFill>
                <a:latin typeface="Arial" panose="22635452340000000000" pitchFamily="2"/>
              </a:rPr>
              <a:t> the sum of the physical and </a:t>
            </a:r>
          </a:p>
          <a:p>
            <a:pPr marL="822960" marR="0" indent="0" algn="l">
              <a:lnSpc>
                <a:spcPts val="3100"/>
              </a:lnSpc>
              <a:spcBef>
                <a:spcPts val="105"/>
              </a:spcBef>
              <a:spcAft>
                <a:spcPts val="5"/>
              </a:spcAft>
            </a:pPr>
            <a:r>
              <a:rPr lang="en-US" sz="2800" b="1" spc="170">
                <a:solidFill>
                  <a:srgbClr val="000000"/>
                </a:solidFill>
                <a:latin typeface="Arial" panose="22635452340000000000" pitchFamily="2"/>
              </a:rPr>
              <a:t>chemical processes in an organism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57200" y="1029335"/>
            <a:ext cx="8026400" cy="725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0" algn="l">
              <a:lnSpc>
                <a:spcPts val="4600"/>
              </a:lnSpc>
              <a:spcAft>
                <a:spcPts val="820"/>
              </a:spcAft>
            </a:pPr>
            <a:r>
              <a:rPr lang="en-US" sz="4200" b="1" spc="-275">
                <a:solidFill>
                  <a:srgbClr val="000000"/>
                </a:solidFill>
                <a:latin typeface="Arial" panose="22635452340000000000" pitchFamily="2"/>
              </a:rPr>
              <a:t>Needs for life...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457200" y="1754505"/>
            <a:ext cx="8026400" cy="1778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0" rIns="0" bIns="0" anchor="t">
            <a:normAutofit fontScale="85000"/>
          </a:bodyPr>
          <a:lstStyle/>
          <a:p>
            <a:pPr marL="548640" marR="0" indent="36576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85">
                <a:solidFill>
                  <a:srgbClr val="000000"/>
                </a:solidFill>
                <a:latin typeface="Arial" panose="22635452340000000000" pitchFamily="2"/>
              </a:rPr>
              <a:t>Organisms need energy, materials, and living </a:t>
            </a:r>
          </a:p>
          <a:p>
            <a:pPr marL="91440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65">
                <a:solidFill>
                  <a:srgbClr val="000000"/>
                </a:solidFill>
                <a:latin typeface="Arial" panose="22635452340000000000" pitchFamily="2"/>
              </a:rPr>
              <a:t>space. </a:t>
            </a:r>
          </a:p>
          <a:p>
            <a:pPr marL="548640" marR="0" indent="365760" algn="l">
              <a:lnSpc>
                <a:spcPts val="3400"/>
              </a:lnSpc>
              <a:spcBef>
                <a:spcPts val="230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b="1" spc="90">
                <a:solidFill>
                  <a:srgbClr val="000000"/>
                </a:solidFill>
                <a:latin typeface="Arial" panose="22635452340000000000" pitchFamily="2"/>
              </a:rPr>
              <a:t>All energy comes from the sun.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457200" y="3532505"/>
            <a:ext cx="4209415" cy="2098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85000"/>
          </a:bodyPr>
          <a:lstStyle/>
          <a:p>
            <a:pPr marL="100584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1850" spc="80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80">
                <a:solidFill>
                  <a:srgbClr val="000000"/>
                </a:solidFill>
                <a:latin typeface="Arial" panose="22635452340000000000" pitchFamily="2"/>
              </a:rPr>
              <a:t> Some organisms use </a:t>
            </a:r>
          </a:p>
          <a:p>
            <a:pPr marL="1280160" marR="0" indent="0" algn="l">
              <a:lnSpc>
                <a:spcPts val="27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400" b="1" spc="60">
                <a:solidFill>
                  <a:srgbClr val="000000"/>
                </a:solidFill>
                <a:latin typeface="Arial" panose="22635452340000000000" pitchFamily="2"/>
              </a:rPr>
              <a:t>this energy directly </a:t>
            </a:r>
          </a:p>
          <a:p>
            <a:pPr marL="1280160" marR="0" indent="0" algn="l">
              <a:lnSpc>
                <a:spcPts val="27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400" b="1" spc="50">
                <a:solidFill>
                  <a:srgbClr val="000000"/>
                </a:solidFill>
                <a:latin typeface="Arial" panose="22635452340000000000" pitchFamily="2"/>
              </a:rPr>
              <a:t>(photosynthesis) </a:t>
            </a:r>
          </a:p>
          <a:p>
            <a:pPr marL="1005840" marR="0" indent="0" algn="l">
              <a:lnSpc>
                <a:spcPts val="27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1850" spc="60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60">
                <a:solidFill>
                  <a:srgbClr val="000000"/>
                </a:solidFill>
                <a:latin typeface="Arial" panose="22635452340000000000" pitchFamily="2"/>
              </a:rPr>
              <a:t> Others harness this </a:t>
            </a:r>
          </a:p>
          <a:p>
            <a:pPr marL="0" marR="0" indent="0" algn="r">
              <a:lnSpc>
                <a:spcPts val="27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2400" b="1" spc="80">
                <a:solidFill>
                  <a:srgbClr val="000000"/>
                </a:solidFill>
                <a:latin typeface="Arial" panose="22635452340000000000" pitchFamily="2"/>
              </a:rPr>
              <a:t>energy by eating food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57200" y="5631180"/>
            <a:ext cx="8026400" cy="1112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0195" rIns="0" bIns="0" anchor="t">
            <a:normAutofit fontScale="85000"/>
          </a:bodyPr>
          <a:lstStyle/>
          <a:p>
            <a:pPr marL="548640" marR="0" indent="365760" algn="l">
              <a:lnSpc>
                <a:spcPts val="34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b="1" spc="100">
                <a:solidFill>
                  <a:srgbClr val="000000"/>
                </a:solidFill>
                <a:latin typeface="Arial" panose="22635452340000000000" pitchFamily="2"/>
              </a:rPr>
              <a:t>Materials needed: </a:t>
            </a:r>
          </a:p>
          <a:p>
            <a:pPr marL="1005840" marR="0" indent="0" algn="l">
              <a:lnSpc>
                <a:spcPts val="2700"/>
              </a:lnSpc>
              <a:spcBef>
                <a:spcPts val="400"/>
              </a:spcBef>
              <a:spcAft>
                <a:spcPts val="375"/>
              </a:spcAft>
            </a:pPr>
            <a:r>
              <a:rPr lang="en-US" sz="1850" spc="80">
                <a:solidFill>
                  <a:srgbClr val="9999CA"/>
                </a:solidFill>
                <a:latin typeface="Arial" panose="22635452340000000000" pitchFamily="2"/>
              </a:rPr>
              <a:t>ü</a:t>
            </a:r>
            <a:r>
              <a:rPr lang="en-US" sz="2400" b="1" spc="80">
                <a:solidFill>
                  <a:srgbClr val="000000"/>
                </a:solidFill>
                <a:latin typeface="Arial" panose="22635452340000000000" pitchFamily="2"/>
              </a:rPr>
              <a:t> Carbon dioxide, oxygen, nitrogen, water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358775" y="1033145"/>
            <a:ext cx="8585200" cy="2263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640080" marR="0" indent="0" algn="just">
              <a:lnSpc>
                <a:spcPts val="4400"/>
              </a:lnSpc>
              <a:spcAft>
                <a:spcPts val="0"/>
              </a:spcAft>
            </a:pPr>
            <a:r>
              <a:rPr lang="en-US" sz="3900" b="1" spc="70">
                <a:solidFill>
                  <a:srgbClr val="000000"/>
                </a:solidFill>
                <a:latin typeface="Arial" panose="22635452340000000000" pitchFamily="2"/>
              </a:rPr>
              <a:t>All living things are made up of </a:t>
            </a:r>
          </a:p>
          <a:p>
            <a:pPr marL="640080" marR="0" indent="0" algn="just">
              <a:lnSpc>
                <a:spcPts val="44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3900" b="1" spc="95">
                <a:solidFill>
                  <a:srgbClr val="000000"/>
                </a:solidFill>
                <a:latin typeface="Arial" panose="22635452340000000000" pitchFamily="2"/>
              </a:rPr>
              <a:t>cells.... </a:t>
            </a:r>
          </a:p>
          <a:p>
            <a:pPr marL="640080" marR="0" indent="0" algn="just">
              <a:lnSpc>
                <a:spcPts val="68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1950" spc="125">
                <a:solidFill>
                  <a:srgbClr val="00007C"/>
                </a:solidFill>
                <a:latin typeface="Arial" panose="22635452340000000000" pitchFamily="2"/>
              </a:rPr>
              <a:t>.</a:t>
            </a:r>
            <a:r>
              <a:rPr lang="en-US" sz="2750" b="1" spc="125">
                <a:solidFill>
                  <a:srgbClr val="000000"/>
                </a:solidFill>
                <a:latin typeface="Arial" panose="22635452340000000000" pitchFamily="2"/>
              </a:rPr>
              <a:t> The cell is the smallest unit of a living thing.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358775" y="3296285"/>
            <a:ext cx="5377815" cy="1431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125" rIns="0" bIns="0" anchor="t">
            <a:normAutofit fontScale="80000"/>
          </a:bodyPr>
          <a:lstStyle/>
          <a:p>
            <a:pPr marL="640080" marR="0" indent="320040" algn="just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b="1" spc="140">
                <a:solidFill>
                  <a:srgbClr val="000000"/>
                </a:solidFill>
                <a:latin typeface="Arial" panose="22635452340000000000" pitchFamily="2"/>
              </a:rPr>
              <a:t>If an organism is unicellular, </a:t>
            </a:r>
          </a:p>
          <a:p>
            <a:pPr marL="1005840" marR="0" indent="0" algn="just">
              <a:lnSpc>
                <a:spcPts val="3100"/>
              </a:lnSpc>
              <a:spcBef>
                <a:spcPts val="830"/>
              </a:spcBef>
              <a:spcAft>
                <a:spcPts val="0"/>
              </a:spcAft>
            </a:pPr>
            <a:r>
              <a:rPr lang="en-US" sz="2750" b="1" spc="150">
                <a:solidFill>
                  <a:srgbClr val="000000"/>
                </a:solidFill>
                <a:latin typeface="Arial" panose="22635452340000000000" pitchFamily="2"/>
              </a:rPr>
              <a:t>all functions of life happen </a:t>
            </a:r>
          </a:p>
          <a:p>
            <a:pPr marL="1005840" marR="0" indent="0" algn="just">
              <a:lnSpc>
                <a:spcPts val="3100"/>
              </a:lnSpc>
              <a:spcBef>
                <a:spcPts val="825"/>
              </a:spcBef>
              <a:spcAft>
                <a:spcPts val="3185"/>
              </a:spcAft>
            </a:pPr>
            <a:r>
              <a:rPr lang="en-US" sz="2750" b="1" spc="140">
                <a:solidFill>
                  <a:srgbClr val="000000"/>
                </a:solidFill>
                <a:latin typeface="Arial" panose="22635452340000000000" pitchFamily="2"/>
              </a:rPr>
              <a:t>within that one cell.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2861945" y="4727575"/>
            <a:ext cx="2874645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/>
            <a:r>
              <a:rPr lang="en-US" sz="100"/>
              <a:t>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2861945" y="5185410"/>
            <a:ext cx="6082030" cy="1990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6530" rIns="0" bIns="0" anchor="t">
            <a:normAutofit fontScale="80000"/>
          </a:bodyPr>
          <a:lstStyle/>
          <a:p>
            <a:pPr marL="0" marR="0" indent="182880" algn="l">
              <a:lnSpc>
                <a:spcPts val="33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b="1" spc="160">
                <a:solidFill>
                  <a:srgbClr val="000000"/>
                </a:solidFill>
                <a:latin typeface="Arial" panose="22635452340000000000" pitchFamily="2"/>
              </a:rPr>
              <a:t>If an organism is multicellular, </a:t>
            </a:r>
          </a:p>
          <a:p>
            <a:pPr marL="228600" marR="0" indent="0" algn="l">
              <a:lnSpc>
                <a:spcPts val="3100"/>
              </a:lnSpc>
              <a:spcBef>
                <a:spcPts val="825"/>
              </a:spcBef>
              <a:spcAft>
                <a:spcPts val="0"/>
              </a:spcAft>
            </a:pPr>
            <a:r>
              <a:rPr lang="en-US" sz="2750" b="1" spc="160">
                <a:solidFill>
                  <a:srgbClr val="000000"/>
                </a:solidFill>
                <a:latin typeface="Arial" panose="22635452340000000000" pitchFamily="2"/>
              </a:rPr>
              <a:t>different cells have different jobs and </a:t>
            </a:r>
          </a:p>
          <a:p>
            <a:pPr marL="228600" marR="0" indent="0" algn="l">
              <a:lnSpc>
                <a:spcPts val="3100"/>
              </a:lnSpc>
              <a:spcBef>
                <a:spcPts val="155"/>
              </a:spcBef>
              <a:spcAft>
                <a:spcPts val="3355"/>
              </a:spcAft>
            </a:pPr>
            <a:r>
              <a:rPr lang="en-US" sz="2750" b="1" spc="155">
                <a:solidFill>
                  <a:srgbClr val="000000"/>
                </a:solidFill>
                <a:latin typeface="Arial" panose="22635452340000000000" pitchFamily="2"/>
              </a:rPr>
              <a:t>they all work together.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434975" y="1063625"/>
            <a:ext cx="8585200" cy="2158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5486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400" b="1" spc="260">
                <a:solidFill>
                  <a:srgbClr val="000000"/>
                </a:solidFill>
                <a:latin typeface="Arial" panose="22635452340000000000" pitchFamily="2"/>
              </a:rPr>
              <a:t>The microscope led to the </a:t>
            </a:r>
          </a:p>
          <a:p>
            <a:pPr marL="548640" marR="0" indent="0" algn="l">
              <a:lnSpc>
                <a:spcPts val="4900"/>
              </a:lnSpc>
              <a:spcBef>
                <a:spcPts val="150"/>
              </a:spcBef>
              <a:spcAft>
                <a:spcPts val="7340"/>
              </a:spcAft>
            </a:pPr>
            <a:r>
              <a:rPr lang="en-US" sz="4400" b="1" spc="190">
                <a:solidFill>
                  <a:srgbClr val="000000"/>
                </a:solidFill>
                <a:latin typeface="Arial" panose="22635452340000000000" pitchFamily="2"/>
              </a:rPr>
              <a:t>discovery of cells. 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434975" y="3221990"/>
            <a:ext cx="8585200" cy="3775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548640" marR="0" indent="365760" algn="l">
              <a:lnSpc>
                <a:spcPts val="2600"/>
              </a:lnSpc>
              <a:spcAft>
                <a:spcPts val="0"/>
              </a:spcAft>
              <a:buFont typeface="Symbol"/>
              <a:buChar char="·"/>
            </a:pPr>
            <a:r>
              <a:rPr lang="en-US" sz="2750" b="1" spc="140">
                <a:solidFill>
                  <a:srgbClr val="000000"/>
                </a:solidFill>
                <a:latin typeface="Arial" panose="22635452340000000000" pitchFamily="2"/>
              </a:rPr>
              <a:t>1660’s – Robert Hooke discovered the cell </a:t>
            </a:r>
          </a:p>
          <a:p>
            <a:pPr marL="1005840" marR="0" indent="0" algn="l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1850" spc="85">
                <a:solidFill>
                  <a:srgbClr val="9898CC"/>
                </a:solidFill>
                <a:latin typeface="Arial" panose="22635452340000000000" pitchFamily="2"/>
              </a:rPr>
              <a:t>ü</a:t>
            </a:r>
            <a:r>
              <a:rPr lang="en-US" sz="2400" b="1" spc="85">
                <a:solidFill>
                  <a:srgbClr val="000000"/>
                </a:solidFill>
                <a:latin typeface="Arial" panose="22635452340000000000" pitchFamily="2"/>
              </a:rPr>
              <a:t> He looked at cork under the microscope (30x) </a:t>
            </a:r>
          </a:p>
          <a:p>
            <a:pPr marL="1005840" marR="0" indent="0" algn="l">
              <a:lnSpc>
                <a:spcPts val="28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850" spc="85">
                <a:solidFill>
                  <a:srgbClr val="9898CC"/>
                </a:solidFill>
                <a:latin typeface="Arial" panose="22635452340000000000" pitchFamily="2"/>
              </a:rPr>
              <a:t>ü</a:t>
            </a:r>
            <a:r>
              <a:rPr lang="en-US" sz="2400" b="1" spc="85">
                <a:solidFill>
                  <a:srgbClr val="000000"/>
                </a:solidFill>
                <a:latin typeface="Arial" panose="22635452340000000000" pitchFamily="2"/>
              </a:rPr>
              <a:t> He noticed little compartments, which he named after </a:t>
            </a:r>
          </a:p>
          <a:p>
            <a:pPr marL="128016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65">
                <a:solidFill>
                  <a:srgbClr val="000000"/>
                </a:solidFill>
                <a:latin typeface="Arial" panose="22635452340000000000" pitchFamily="2"/>
              </a:rPr>
              <a:t>the little rooms that monks lived in...”Cells” </a:t>
            </a:r>
          </a:p>
          <a:p>
            <a:pPr marL="548640" marR="0" indent="365760" algn="l">
              <a:lnSpc>
                <a:spcPts val="34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2750" b="1" spc="145">
                <a:solidFill>
                  <a:srgbClr val="000000"/>
                </a:solidFill>
                <a:latin typeface="Arial" panose="22635452340000000000" pitchFamily="2"/>
              </a:rPr>
              <a:t>1670’s – Anton von Leeuwenhoek described </a:t>
            </a:r>
          </a:p>
          <a:p>
            <a:pPr marL="914400" marR="0" indent="0" algn="l">
              <a:lnSpc>
                <a:spcPts val="3100"/>
              </a:lnSpc>
              <a:spcBef>
                <a:spcPts val="115"/>
              </a:spcBef>
              <a:spcAft>
                <a:spcPts val="0"/>
              </a:spcAft>
            </a:pPr>
            <a:r>
              <a:rPr lang="en-US" sz="2750" b="1" spc="110">
                <a:solidFill>
                  <a:srgbClr val="000000"/>
                </a:solidFill>
                <a:latin typeface="Arial" panose="22635452340000000000" pitchFamily="2"/>
              </a:rPr>
              <a:t>microorganisms in pond water </a:t>
            </a:r>
          </a:p>
          <a:p>
            <a:pPr marL="1005840" marR="0" indent="0" algn="l">
              <a:lnSpc>
                <a:spcPts val="2800"/>
              </a:lnSpc>
              <a:spcBef>
                <a:spcPts val="565"/>
              </a:spcBef>
              <a:spcAft>
                <a:spcPts val="0"/>
              </a:spcAft>
            </a:pPr>
            <a:r>
              <a:rPr lang="en-US" sz="1850" spc="85">
                <a:solidFill>
                  <a:srgbClr val="9898CC"/>
                </a:solidFill>
                <a:latin typeface="Arial" panose="22635452340000000000" pitchFamily="2"/>
              </a:rPr>
              <a:t>ü</a:t>
            </a:r>
            <a:r>
              <a:rPr lang="en-US" sz="2400" b="1" spc="85">
                <a:solidFill>
                  <a:srgbClr val="000000"/>
                </a:solidFill>
                <a:latin typeface="Arial" panose="22635452340000000000" pitchFamily="2"/>
              </a:rPr>
              <a:t> He looked at pond water under the microscope (300x) </a:t>
            </a:r>
          </a:p>
          <a:p>
            <a:pPr marL="1005840" marR="0" indent="0" algn="l">
              <a:lnSpc>
                <a:spcPts val="2800"/>
              </a:lnSpc>
              <a:spcBef>
                <a:spcPts val="575"/>
              </a:spcBef>
              <a:spcAft>
                <a:spcPts val="0"/>
              </a:spcAft>
            </a:pPr>
            <a:r>
              <a:rPr lang="en-US" sz="1850" spc="70">
                <a:solidFill>
                  <a:srgbClr val="9898CC"/>
                </a:solidFill>
                <a:latin typeface="Arial" panose="22635452340000000000" pitchFamily="2"/>
              </a:rPr>
              <a:t>ü</a:t>
            </a:r>
            <a:r>
              <a:rPr lang="en-US" sz="2400" b="1" spc="70">
                <a:solidFill>
                  <a:srgbClr val="000000"/>
                </a:solidFill>
                <a:latin typeface="Arial" panose="22635452340000000000" pitchFamily="2"/>
              </a:rPr>
              <a:t> He noticed that the water was full of moving living </a:t>
            </a:r>
          </a:p>
          <a:p>
            <a:pPr marL="128016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pc="20">
                <a:solidFill>
                  <a:srgbClr val="000000"/>
                </a:solidFill>
                <a:latin typeface="Arial" panose="22635452340000000000" pitchFamily="2"/>
              </a:rPr>
              <a:t>things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419735" y="1033145"/>
            <a:ext cx="8585200" cy="54057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0000"/>
          </a:bodyPr>
          <a:lstStyle/>
          <a:p>
            <a:pPr marL="594360" marR="0" indent="0" algn="just">
              <a:lnSpc>
                <a:spcPts val="4400"/>
              </a:lnSpc>
              <a:spcAft>
                <a:spcPts val="0"/>
              </a:spcAft>
            </a:pPr>
            <a:r>
              <a:rPr lang="en-US" sz="3900" b="1" spc="0">
                <a:solidFill>
                  <a:srgbClr val="000000"/>
                </a:solidFill>
                <a:latin typeface="Arial" panose="22635452340000000000" pitchFamily="2"/>
              </a:rPr>
              <a:t>There are three concepts to the cell </a:t>
            </a:r>
          </a:p>
          <a:p>
            <a:pPr marL="594360" marR="0" indent="0" algn="just">
              <a:lnSpc>
                <a:spcPts val="44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3900" b="1" spc="20">
                <a:solidFill>
                  <a:srgbClr val="000000"/>
                </a:solidFill>
                <a:latin typeface="Arial" panose="22635452340000000000" pitchFamily="2"/>
              </a:rPr>
              <a:t>theory... </a:t>
            </a:r>
          </a:p>
          <a:p>
            <a:pPr marL="594360" marR="0" indent="365760" algn="just">
              <a:lnSpc>
                <a:spcPts val="3700"/>
              </a:lnSpc>
              <a:spcBef>
                <a:spcPts val="2135"/>
              </a:spcBef>
              <a:spcAft>
                <a:spcPts val="0"/>
              </a:spcAft>
              <a:buFont typeface="Symbol"/>
              <a:buChar char="·"/>
            </a:pPr>
            <a:r>
              <a:rPr lang="en-US" sz="3200" b="1" spc="170">
                <a:solidFill>
                  <a:srgbClr val="000000"/>
                </a:solidFill>
                <a:latin typeface="Arial" panose="22635452340000000000" pitchFamily="2"/>
              </a:rPr>
              <a:t>Every living thing is made up of one or </a:t>
            </a:r>
          </a:p>
          <a:p>
            <a:pPr marL="96012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130">
                <a:solidFill>
                  <a:srgbClr val="000000"/>
                </a:solidFill>
                <a:latin typeface="Arial" panose="22635452340000000000" pitchFamily="2"/>
              </a:rPr>
              <a:t>more cells. </a:t>
            </a:r>
          </a:p>
          <a:p>
            <a:pPr marL="594360" marR="0" indent="365760" algn="just">
              <a:lnSpc>
                <a:spcPts val="3700"/>
              </a:lnSpc>
              <a:spcBef>
                <a:spcPts val="5375"/>
              </a:spcBef>
              <a:spcAft>
                <a:spcPts val="0"/>
              </a:spcAft>
              <a:buFont typeface="Symbol"/>
              <a:buChar char="·"/>
            </a:pPr>
            <a:r>
              <a:rPr lang="en-US" sz="3200" b="1" spc="170">
                <a:solidFill>
                  <a:srgbClr val="000000"/>
                </a:solidFill>
                <a:latin typeface="Arial" panose="22635452340000000000" pitchFamily="2"/>
              </a:rPr>
              <a:t>Cells carry out the functions needed to </a:t>
            </a:r>
          </a:p>
          <a:p>
            <a:pPr marL="960120" marR="0" indent="0" algn="just">
              <a:lnSpc>
                <a:spcPts val="3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spc="100">
                <a:solidFill>
                  <a:srgbClr val="000000"/>
                </a:solidFill>
                <a:latin typeface="Arial" panose="22635452340000000000" pitchFamily="2"/>
              </a:rPr>
              <a:t>support life </a:t>
            </a:r>
          </a:p>
          <a:p>
            <a:pPr marL="594360" marR="0" indent="365760" algn="just">
              <a:lnSpc>
                <a:spcPts val="3700"/>
              </a:lnSpc>
              <a:spcBef>
                <a:spcPts val="5380"/>
              </a:spcBef>
              <a:spcAft>
                <a:spcPts val="1090"/>
              </a:spcAft>
              <a:buFont typeface="Symbol"/>
              <a:buChar char="·"/>
            </a:pPr>
            <a:r>
              <a:rPr lang="en-US" sz="3200" b="1" spc="160">
                <a:solidFill>
                  <a:srgbClr val="000000"/>
                </a:solidFill>
                <a:latin typeface="Arial" panose="22635452340000000000" pitchFamily="2"/>
              </a:rPr>
              <a:t>Cells come only from other living cells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888990" y="1193165"/>
            <a:ext cx="3063240" cy="1100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 fontScale="85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en-US" sz="1850" b="1" spc="30">
                <a:solidFill>
                  <a:srgbClr val="000000"/>
                </a:solidFill>
                <a:latin typeface="Arial" panose="22635452340000000000" pitchFamily="2"/>
              </a:rPr>
              <a:t>Concept #3- </a:t>
            </a:r>
            <a:r>
              <a:rPr lang="en-US" sz="1800" b="1" spc="30">
                <a:solidFill>
                  <a:srgbClr val="000000"/>
                </a:solidFill>
                <a:latin typeface="Arial" panose="22635452340000000000" pitchFamily="2"/>
              </a:rPr>
              <a:t>All polar bears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50">
                <a:solidFill>
                  <a:srgbClr val="000000"/>
                </a:solidFill>
                <a:latin typeface="Arial" panose="22635452340000000000" pitchFamily="2"/>
              </a:rPr>
              <a:t>cell came from a single living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80">
                <a:solidFill>
                  <a:srgbClr val="000000"/>
                </a:solidFill>
                <a:latin typeface="Arial" panose="22635452340000000000" pitchFamily="2"/>
              </a:rPr>
              <a:t>cell. They divide and they </a:t>
            </a:r>
          </a:p>
          <a:p>
            <a:pPr marL="0" marR="0" indent="0" algn="just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000000"/>
                </a:solidFill>
                <a:latin typeface="Arial" panose="22635452340000000000" pitchFamily="2"/>
              </a:rPr>
              <a:t>grow to replace old dead cells!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1700530" y="1573530"/>
            <a:ext cx="2060575" cy="826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850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u="sng" spc="-5">
                <a:solidFill>
                  <a:srgbClr val="000000"/>
                </a:solidFill>
                <a:latin typeface="Arial" panose="22635452340000000000" pitchFamily="2"/>
              </a:rPr>
              <a:t>Concept #1-</a:t>
            </a:r>
            <a:r>
              <a:rPr lang="en-US" sz="1800" b="1" spc="-5">
                <a:solidFill>
                  <a:srgbClr val="000000"/>
                </a:solidFill>
                <a:latin typeface="Arial" panose="22635452340000000000" pitchFamily="2"/>
              </a:rPr>
              <a:t> A polar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65">
                <a:solidFill>
                  <a:srgbClr val="000000"/>
                </a:solidFill>
                <a:latin typeface="Arial" panose="22635452340000000000" pitchFamily="2"/>
              </a:rPr>
              <a:t>bear is made up of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000000"/>
                </a:solidFill>
                <a:latin typeface="Arial" panose="22635452340000000000" pitchFamily="2"/>
              </a:rPr>
              <a:t>many cells!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1085215" y="4926330"/>
            <a:ext cx="2974975" cy="1649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00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en-US" sz="1850" b="1" u="sng" spc="10">
                <a:solidFill>
                  <a:srgbClr val="000000"/>
                </a:solidFill>
                <a:latin typeface="Arial" panose="22635452340000000000" pitchFamily="2"/>
              </a:rPr>
              <a:t>Concept #2-</a:t>
            </a:r>
            <a:r>
              <a:rPr lang="en-US" sz="1800" b="1" spc="10">
                <a:solidFill>
                  <a:srgbClr val="000000"/>
                </a:solidFill>
                <a:latin typeface="Arial" panose="22635452340000000000" pitchFamily="2"/>
              </a:rPr>
              <a:t> Different cells in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65">
                <a:solidFill>
                  <a:srgbClr val="000000"/>
                </a:solidFill>
                <a:latin typeface="Arial" panose="22635452340000000000" pitchFamily="2"/>
              </a:rPr>
              <a:t>a polar bears body does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50">
                <a:solidFill>
                  <a:srgbClr val="000000"/>
                </a:solidFill>
                <a:latin typeface="Arial" panose="22635452340000000000" pitchFamily="2"/>
              </a:rPr>
              <a:t>different jobs. </a:t>
            </a:r>
            <a:r>
              <a:rPr lang="en-US" sz="1800" b="1" i="1" spc="50">
                <a:solidFill>
                  <a:srgbClr val="000000"/>
                </a:solidFill>
                <a:latin typeface="Arial" panose="22635452340000000000" pitchFamily="2"/>
              </a:rPr>
              <a:t>Example: Fat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spc="10">
                <a:solidFill>
                  <a:srgbClr val="000000"/>
                </a:solidFill>
                <a:latin typeface="Arial" panose="22635452340000000000" pitchFamily="2"/>
              </a:rPr>
              <a:t>cells provide insulation and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spc="10">
                <a:solidFill>
                  <a:srgbClr val="000000"/>
                </a:solidFill>
                <a:latin typeface="Arial" panose="22635452340000000000" pitchFamily="2"/>
              </a:rPr>
              <a:t>energy, while red blood cells </a:t>
            </a: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10"/>
              </a:spcAft>
            </a:pPr>
            <a:r>
              <a:rPr lang="en-US" sz="1800" b="1" i="1" spc="0">
                <a:solidFill>
                  <a:srgbClr val="000000"/>
                </a:solidFill>
                <a:latin typeface="Arial" panose="22635452340000000000" pitchFamily="2"/>
              </a:rPr>
              <a:t>carry oxygen.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18160"/>
            <a:ext cx="8549640" cy="1295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2245360"/>
            <a:ext cx="4191000" cy="466344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020" y="2245360"/>
            <a:ext cx="4191000" cy="4663440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5438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6620" y="7081520"/>
            <a:ext cx="318516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08520" y="7081520"/>
            <a:ext cx="2095500" cy="518160"/>
          </a:xfrm>
          <a:prstGeom prst="rect">
            <a:avLst/>
          </a:prstGeom>
          <a:ln/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89524A85-0DEE-4D84-A3D7-96199D9EC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7175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600201" y="2362200"/>
            <a:ext cx="7924800" cy="2209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 lnSpcReduction="10000"/>
          </a:bodyPr>
          <a:lstStyle/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5000" b="1" spc="235" dirty="0" smtClean="0">
                <a:solidFill>
                  <a:schemeClr val="bg1"/>
                </a:solidFill>
                <a:latin typeface="Arial" panose="22635452340000000000" pitchFamily="2"/>
              </a:rPr>
              <a:t>             Characteristics of  </a:t>
            </a:r>
          </a:p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5000" b="1" spc="235" dirty="0">
                <a:solidFill>
                  <a:schemeClr val="bg1"/>
                </a:solidFill>
                <a:latin typeface="Arial" panose="22635452340000000000" pitchFamily="2"/>
              </a:rPr>
              <a:t> </a:t>
            </a:r>
            <a:r>
              <a:rPr lang="en-US" sz="5000" b="1" spc="235" dirty="0" smtClean="0">
                <a:solidFill>
                  <a:schemeClr val="bg1"/>
                </a:solidFill>
                <a:latin typeface="Arial" panose="22635452340000000000" pitchFamily="2"/>
              </a:rPr>
              <a:t>           Living Things &amp; </a:t>
            </a:r>
          </a:p>
          <a:p>
            <a:pPr marL="0" marR="0" indent="0" algn="l">
              <a:lnSpc>
                <a:spcPts val="5600"/>
              </a:lnSpc>
              <a:spcAft>
                <a:spcPts val="0"/>
              </a:spcAft>
            </a:pPr>
            <a:r>
              <a:rPr lang="en-US" sz="5000" b="1" spc="235" dirty="0">
                <a:solidFill>
                  <a:schemeClr val="bg1"/>
                </a:solidFill>
                <a:latin typeface="Arial" panose="22635452340000000000" pitchFamily="2"/>
              </a:rPr>
              <a:t>	</a:t>
            </a:r>
            <a:r>
              <a:rPr lang="en-US" sz="5000" b="1" spc="235" dirty="0" smtClean="0">
                <a:solidFill>
                  <a:schemeClr val="bg1"/>
                </a:solidFill>
                <a:latin typeface="Arial" panose="22635452340000000000" pitchFamily="2"/>
              </a:rPr>
              <a:t>		 Cell Theory </a:t>
            </a:r>
            <a:endParaRPr lang="en-US" sz="5000" b="1" spc="235" dirty="0">
              <a:solidFill>
                <a:schemeClr val="bg1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7796530" cy="548640"/>
          </a:xfrm>
          <a:prstGeom prst="rect">
            <a:avLst/>
          </a:prstGeom>
        </p:spPr>
      </p:pic>
      <p:pic>
        <p:nvPicPr>
          <p:cNvPr id="4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3505200"/>
            <a:ext cx="2368550" cy="1828800"/>
          </a:xfrm>
          <a:prstGeom prst="rect">
            <a:avLst/>
          </a:prstGeom>
        </p:spPr>
      </p:pic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457200" y="1029335"/>
            <a:ext cx="8026400" cy="725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548640" marR="0" indent="0" algn="l">
              <a:lnSpc>
                <a:spcPts val="4600"/>
              </a:lnSpc>
              <a:spcAft>
                <a:spcPts val="820"/>
              </a:spcAft>
            </a:pPr>
            <a:r>
              <a:rPr lang="en-US" sz="4200" b="1" spc="-275" dirty="0">
                <a:solidFill>
                  <a:srgbClr val="000000"/>
                </a:solidFill>
                <a:latin typeface="Arial" panose="22635452340000000000" pitchFamily="2"/>
              </a:rPr>
              <a:t>Needs for life...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457200" y="1754504"/>
            <a:ext cx="8026400" cy="548449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0" rIns="0" bIns="0" anchor="t">
            <a:normAutofit fontScale="85000" lnSpcReduction="20000"/>
          </a:bodyPr>
          <a:lstStyle/>
          <a:p>
            <a:pPr marL="274320" marR="0" algn="l">
              <a:lnSpc>
                <a:spcPct val="120000"/>
              </a:lnSpc>
              <a:buClr>
                <a:schemeClr val="tx2"/>
              </a:buClr>
            </a:pPr>
            <a:r>
              <a:rPr lang="en-US" sz="3400" dirty="0"/>
              <a:t>Organisms need </a:t>
            </a:r>
            <a:r>
              <a:rPr lang="en-US" sz="3400" b="1" dirty="0"/>
              <a:t>energy</a:t>
            </a:r>
            <a:r>
              <a:rPr lang="en-US" sz="3400" dirty="0"/>
              <a:t>, </a:t>
            </a:r>
            <a:r>
              <a:rPr lang="en-US" sz="3400" b="1" dirty="0"/>
              <a:t>materials</a:t>
            </a:r>
            <a:r>
              <a:rPr lang="en-US" sz="3400" dirty="0"/>
              <a:t>, and </a:t>
            </a:r>
            <a:r>
              <a:rPr lang="en-US" sz="3400" dirty="0" smtClean="0"/>
              <a:t>living </a:t>
            </a:r>
            <a:r>
              <a:rPr lang="en-US" sz="3400" b="1" dirty="0" smtClean="0"/>
              <a:t>space</a:t>
            </a:r>
            <a:r>
              <a:rPr lang="en-US" sz="3400" dirty="0" smtClean="0"/>
              <a:t> to carry out these 5 tasks. </a:t>
            </a:r>
          </a:p>
          <a:p>
            <a:pPr marL="274320" marR="0" algn="l">
              <a:lnSpc>
                <a:spcPct val="120000"/>
              </a:lnSpc>
              <a:buClr>
                <a:schemeClr val="tx2"/>
              </a:buClr>
            </a:pPr>
            <a:endParaRPr lang="en-US" sz="3400" dirty="0"/>
          </a:p>
          <a:p>
            <a:pPr marL="274320" marR="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3400" dirty="0" smtClean="0"/>
              <a:t>All </a:t>
            </a:r>
            <a:r>
              <a:rPr lang="en-US" sz="3400" b="1" dirty="0"/>
              <a:t>energy</a:t>
            </a:r>
            <a:r>
              <a:rPr lang="en-US" sz="3400" dirty="0"/>
              <a:t> comes from the sun. </a:t>
            </a:r>
            <a:endParaRPr lang="en-US" sz="3400" dirty="0" smtClean="0"/>
          </a:p>
          <a:p>
            <a:pPr marL="274320" lvl="4" algn="l">
              <a:lnSpc>
                <a:spcPct val="120000"/>
              </a:lnSpc>
              <a:buClr>
                <a:schemeClr val="tx2"/>
              </a:buClr>
            </a:pPr>
            <a:r>
              <a:rPr lang="en-US" sz="3400" dirty="0" smtClean="0"/>
              <a:t>	</a:t>
            </a:r>
            <a:r>
              <a:rPr lang="en-US" sz="2800" dirty="0" smtClean="0"/>
              <a:t>Some </a:t>
            </a:r>
            <a:r>
              <a:rPr lang="en-US" sz="2800" dirty="0"/>
              <a:t>organisms use </a:t>
            </a:r>
            <a:r>
              <a:rPr lang="en-US" sz="2800" dirty="0" smtClean="0"/>
              <a:t>this energy directly 	(</a:t>
            </a:r>
            <a:r>
              <a:rPr lang="en-US" sz="2800" dirty="0"/>
              <a:t>photosynthesis) </a:t>
            </a:r>
          </a:p>
          <a:p>
            <a:pPr marL="274320" marR="0" algn="l">
              <a:lnSpc>
                <a:spcPct val="120000"/>
              </a:lnSpc>
              <a:buClr>
                <a:schemeClr val="tx2"/>
              </a:buClr>
            </a:pPr>
            <a:r>
              <a:rPr lang="en-US" sz="2800" dirty="0" smtClean="0"/>
              <a:t>	Others </a:t>
            </a:r>
            <a:r>
              <a:rPr lang="en-US" sz="2800" dirty="0"/>
              <a:t>harness this </a:t>
            </a:r>
            <a:r>
              <a:rPr lang="en-US" sz="2800" dirty="0" smtClean="0"/>
              <a:t>energy </a:t>
            </a:r>
            <a:r>
              <a:rPr lang="en-US" sz="2800" dirty="0"/>
              <a:t>by eating food </a:t>
            </a:r>
            <a:endParaRPr lang="en-US" sz="2800" dirty="0" smtClean="0"/>
          </a:p>
          <a:p>
            <a:pPr marL="274320" marR="0" algn="l">
              <a:lnSpc>
                <a:spcPct val="120000"/>
              </a:lnSpc>
              <a:buClr>
                <a:schemeClr val="tx2"/>
              </a:buClr>
            </a:pPr>
            <a:endParaRPr lang="en-US" sz="3400" dirty="0"/>
          </a:p>
          <a:p>
            <a:pPr marL="274320" marR="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q"/>
            </a:pPr>
            <a:r>
              <a:rPr lang="en-US" sz="3400" b="1" dirty="0" smtClean="0"/>
              <a:t>Materials</a:t>
            </a:r>
            <a:r>
              <a:rPr lang="en-US" sz="3400" dirty="0" smtClean="0"/>
              <a:t> (atoms) needed are Carbon</a:t>
            </a:r>
            <a:r>
              <a:rPr lang="en-US" sz="3400" dirty="0"/>
              <a:t>, oxygen, hydrogen, nitrogen, </a:t>
            </a:r>
            <a:r>
              <a:rPr lang="en-US" sz="3400" dirty="0" smtClean="0"/>
              <a:t>phosphorus, sulfur, and they come from food and the environment.</a:t>
            </a:r>
            <a:endParaRPr lang="en-US" sz="3400" dirty="0"/>
          </a:p>
          <a:p>
            <a:pPr marL="1005840" marR="0" indent="0" algn="l">
              <a:lnSpc>
                <a:spcPts val="2700"/>
              </a:lnSpc>
              <a:spcBef>
                <a:spcPts val="380"/>
              </a:spcBef>
              <a:spcAft>
                <a:spcPts val="0"/>
              </a:spcAft>
            </a:pPr>
            <a:endParaRPr lang="en-US" sz="2800" b="1" spc="8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L="548640" marR="0" indent="365760" algn="l">
              <a:lnSpc>
                <a:spcPts val="3400"/>
              </a:lnSpc>
              <a:spcBef>
                <a:spcPts val="2305"/>
              </a:spcBef>
              <a:spcAft>
                <a:spcPts val="0"/>
              </a:spcAft>
              <a:buFont typeface="Symbol"/>
              <a:buChar char="·"/>
            </a:pPr>
            <a:endParaRPr lang="en-US" sz="2800" b="1" spc="9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7796530" cy="548640"/>
          </a:xfrm>
          <a:prstGeom prst="rect">
            <a:avLst/>
          </a:prstGeom>
        </p:spPr>
      </p:pic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2861945" y="4727575"/>
            <a:ext cx="2874645" cy="457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algn="l"/>
            <a:r>
              <a:rPr lang="en-US" sz="100"/>
              <a:t> </a:t>
            </a:r>
          </a:p>
        </p:txBody>
      </p:sp>
      <p:pic>
        <p:nvPicPr>
          <p:cNvPr id="54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200" y="1828800"/>
            <a:ext cx="1764665" cy="1612265"/>
          </a:xfrm>
          <a:prstGeom prst="rect">
            <a:avLst/>
          </a:prstGeom>
        </p:spPr>
      </p:pic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9600" y="1447800"/>
            <a:ext cx="6553200" cy="5334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1125" rIns="0" bIns="0" anchor="t">
            <a:noAutofit/>
          </a:bodyPr>
          <a:lstStyle/>
          <a:p>
            <a:pPr marR="0" algn="l">
              <a:buFont typeface="Wingdings" pitchFamily="2" charset="2"/>
              <a:buChar char="§"/>
            </a:pPr>
            <a:endParaRPr lang="en-US" sz="2800" dirty="0"/>
          </a:p>
          <a:p>
            <a:pPr marR="0" algn="l">
              <a:buFont typeface="Wingdings" pitchFamily="2" charset="2"/>
              <a:buChar char="§"/>
            </a:pPr>
            <a:r>
              <a:rPr lang="en-US" sz="3600" dirty="0"/>
              <a:t>If an organism is </a:t>
            </a:r>
            <a:r>
              <a:rPr lang="en-US" sz="3600" b="1" u="sng" dirty="0"/>
              <a:t>unicellular</a:t>
            </a:r>
            <a:r>
              <a:rPr lang="en-US" sz="3600" dirty="0"/>
              <a:t>, </a:t>
            </a:r>
          </a:p>
          <a:p>
            <a:pPr marR="0" algn="l"/>
            <a:r>
              <a:rPr lang="en-US" sz="3600" dirty="0"/>
              <a:t>all functions of life happen </a:t>
            </a:r>
          </a:p>
          <a:p>
            <a:pPr marR="0" algn="l"/>
            <a:r>
              <a:rPr lang="en-US" sz="3600" dirty="0"/>
              <a:t>within that one cell. </a:t>
            </a:r>
            <a:endParaRPr lang="en-US" sz="3600" dirty="0" smtClean="0"/>
          </a:p>
          <a:p>
            <a:pPr marR="0" algn="l"/>
            <a:endParaRPr lang="en-US" sz="3600" dirty="0"/>
          </a:p>
          <a:p>
            <a:pPr marR="0" algn="l">
              <a:buFont typeface="Symbol"/>
              <a:buChar char="·"/>
            </a:pPr>
            <a:r>
              <a:rPr lang="en-US" sz="3600" dirty="0" smtClean="0"/>
              <a:t>If </a:t>
            </a:r>
            <a:r>
              <a:rPr lang="en-US" sz="3600" dirty="0"/>
              <a:t>an organism is </a:t>
            </a:r>
            <a:r>
              <a:rPr lang="en-US" sz="3600" b="1" u="sng" dirty="0"/>
              <a:t>multicellular</a:t>
            </a:r>
            <a:r>
              <a:rPr lang="en-US" sz="3600" dirty="0"/>
              <a:t>, </a:t>
            </a:r>
          </a:p>
          <a:p>
            <a:pPr marR="0" algn="l"/>
            <a:r>
              <a:rPr lang="en-US" sz="3600" dirty="0"/>
              <a:t>different cells have different jobs and they all work together</a:t>
            </a:r>
            <a:r>
              <a:rPr lang="en-US" sz="2400" dirty="0"/>
              <a:t>. </a:t>
            </a:r>
          </a:p>
          <a:p>
            <a:pPr marL="1005840" marR="0" indent="0" algn="just">
              <a:lnSpc>
                <a:spcPts val="3100"/>
              </a:lnSpc>
              <a:spcBef>
                <a:spcPts val="825"/>
              </a:spcBef>
              <a:spcAft>
                <a:spcPts val="3185"/>
              </a:spcAft>
            </a:pPr>
            <a:endParaRPr lang="en-US" sz="280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52" name="Imag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0" y="4876800"/>
            <a:ext cx="1460500" cy="2435225"/>
          </a:xfrm>
          <a:prstGeom prst="rect">
            <a:avLst/>
          </a:prstGeom>
        </p:spPr>
      </p:pic>
      <p:sp>
        <p:nvSpPr>
          <p:cNvPr id="7" name="Text Placeholder 36"/>
          <p:cNvSpPr>
            <a:spLocks noGrp="1"/>
          </p:cNvSpPr>
          <p:nvPr>
            <p:ph type="body" idx="10"/>
          </p:nvPr>
        </p:nvSpPr>
        <p:spPr>
          <a:xfrm>
            <a:off x="457200" y="1029335"/>
            <a:ext cx="8026400" cy="725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548640" marR="0" indent="0" algn="l">
              <a:lnSpc>
                <a:spcPts val="4600"/>
              </a:lnSpc>
              <a:spcAft>
                <a:spcPts val="820"/>
              </a:spcAft>
            </a:pPr>
            <a:r>
              <a:rPr lang="en-US" sz="4200" b="1" spc="-275" dirty="0" smtClean="0">
                <a:solidFill>
                  <a:srgbClr val="000000"/>
                </a:solidFill>
                <a:latin typeface="Arial" panose="22635452340000000000" pitchFamily="2"/>
              </a:rPr>
              <a:t>Types of organisms... </a:t>
            </a:r>
            <a:endParaRPr lang="en-US" sz="4200" b="1" spc="-275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42630" cy="548640"/>
          </a:xfrm>
          <a:prstGeom prst="rect">
            <a:avLst/>
          </a:prstGeom>
        </p:spPr>
      </p:pic>
      <p:sp>
        <p:nvSpPr>
          <p:cNvPr id="59" name="Text Placeholder 58"/>
          <p:cNvSpPr>
            <a:spLocks noGrp="1"/>
          </p:cNvSpPr>
          <p:nvPr>
            <p:ph type="body" idx="10"/>
          </p:nvPr>
        </p:nvSpPr>
        <p:spPr>
          <a:xfrm>
            <a:off x="434975" y="1063625"/>
            <a:ext cx="8585200" cy="2158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54864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400" b="1" spc="260" dirty="0" smtClean="0">
                <a:solidFill>
                  <a:srgbClr val="000000"/>
                </a:solidFill>
                <a:latin typeface="Arial" panose="22635452340000000000" pitchFamily="2"/>
              </a:rPr>
              <a:t>How did we figure out cells existed?</a:t>
            </a:r>
            <a:r>
              <a:rPr lang="en-US" sz="4400" b="1" spc="19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endParaRPr lang="en-US" sz="4400" b="1" spc="19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457201" y="2590800"/>
            <a:ext cx="6553199" cy="4406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R="0" algn="l">
              <a:spcAft>
                <a:spcPts val="0"/>
              </a:spcAft>
              <a:buFont typeface="Symbol"/>
              <a:buChar char="·"/>
            </a:pPr>
            <a:r>
              <a:rPr lang="en-US" sz="2200" b="1" i="1" spc="140" dirty="0">
                <a:solidFill>
                  <a:srgbClr val="000000"/>
                </a:solidFill>
                <a:latin typeface="Arial" panose="22635452340000000000" pitchFamily="2"/>
              </a:rPr>
              <a:t>1660’s – Robert Hooke </a:t>
            </a:r>
            <a:r>
              <a:rPr lang="en-US" sz="2200" b="1" spc="140" dirty="0">
                <a:solidFill>
                  <a:srgbClr val="000000"/>
                </a:solidFill>
                <a:latin typeface="Arial" panose="22635452340000000000" pitchFamily="2"/>
              </a:rPr>
              <a:t>discovered the cell </a:t>
            </a:r>
          </a:p>
          <a:p>
            <a:pPr marR="0" algn="l">
              <a:spcAft>
                <a:spcPts val="0"/>
              </a:spcAft>
            </a:pPr>
            <a:r>
              <a:rPr lang="en-US" sz="2200" b="1" spc="85" dirty="0" smtClean="0">
                <a:solidFill>
                  <a:srgbClr val="000000"/>
                </a:solidFill>
                <a:latin typeface="Arial" panose="22635452340000000000" pitchFamily="2"/>
              </a:rPr>
              <a:t>He </a:t>
            </a:r>
            <a:r>
              <a:rPr lang="en-US" sz="2200" b="1" spc="85" dirty="0">
                <a:solidFill>
                  <a:srgbClr val="000000"/>
                </a:solidFill>
                <a:latin typeface="Arial" panose="22635452340000000000" pitchFamily="2"/>
              </a:rPr>
              <a:t>looked at cork under the microscope (30x) </a:t>
            </a:r>
          </a:p>
          <a:p>
            <a:pPr marR="0" algn="l">
              <a:spcAft>
                <a:spcPts val="0"/>
              </a:spcAft>
            </a:pPr>
            <a:r>
              <a:rPr lang="en-US" sz="2200" b="1" spc="85" dirty="0" smtClean="0">
                <a:solidFill>
                  <a:srgbClr val="000000"/>
                </a:solidFill>
                <a:latin typeface="Arial" panose="22635452340000000000" pitchFamily="2"/>
              </a:rPr>
              <a:t>He </a:t>
            </a:r>
            <a:r>
              <a:rPr lang="en-US" sz="2200" b="1" spc="85" dirty="0">
                <a:solidFill>
                  <a:srgbClr val="000000"/>
                </a:solidFill>
                <a:latin typeface="Arial" panose="22635452340000000000" pitchFamily="2"/>
              </a:rPr>
              <a:t>noticed little compartments, which he named after </a:t>
            </a:r>
            <a:r>
              <a:rPr lang="en-US" sz="2200" b="1" spc="65" dirty="0" smtClean="0">
                <a:solidFill>
                  <a:srgbClr val="000000"/>
                </a:solidFill>
                <a:latin typeface="Arial" panose="22635452340000000000" pitchFamily="2"/>
              </a:rPr>
              <a:t>the </a:t>
            </a:r>
            <a:r>
              <a:rPr lang="en-US" sz="2200" b="1" spc="65" dirty="0">
                <a:solidFill>
                  <a:srgbClr val="000000"/>
                </a:solidFill>
                <a:latin typeface="Arial" panose="22635452340000000000" pitchFamily="2"/>
              </a:rPr>
              <a:t>little rooms that monks lived in</a:t>
            </a:r>
            <a:r>
              <a:rPr lang="en-US" sz="2200" b="1" spc="65" dirty="0" smtClean="0">
                <a:solidFill>
                  <a:srgbClr val="000000"/>
                </a:solidFill>
                <a:latin typeface="Arial" panose="22635452340000000000" pitchFamily="2"/>
              </a:rPr>
              <a:t>...“Cells”</a:t>
            </a:r>
          </a:p>
          <a:p>
            <a:pPr marR="0" algn="l">
              <a:spcAft>
                <a:spcPts val="0"/>
              </a:spcAft>
            </a:pPr>
            <a:r>
              <a:rPr lang="en-US" sz="2200" b="1" spc="65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endParaRPr lang="en-US" sz="2200" b="1" spc="65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R="0" algn="l">
              <a:spcAft>
                <a:spcPts val="0"/>
              </a:spcAft>
              <a:buFont typeface="Symbol"/>
              <a:buChar char="·"/>
            </a:pPr>
            <a:r>
              <a:rPr lang="en-US" sz="2400" b="1" i="1" spc="145" dirty="0">
                <a:solidFill>
                  <a:srgbClr val="000000"/>
                </a:solidFill>
                <a:latin typeface="Arial" panose="22635452340000000000" pitchFamily="2"/>
              </a:rPr>
              <a:t>1670’s – Anton von Leeuwenhoek </a:t>
            </a:r>
            <a:r>
              <a:rPr lang="en-US" sz="2200" b="1" spc="145" dirty="0">
                <a:solidFill>
                  <a:srgbClr val="000000"/>
                </a:solidFill>
                <a:latin typeface="Arial" panose="22635452340000000000" pitchFamily="2"/>
              </a:rPr>
              <a:t>described </a:t>
            </a:r>
            <a:r>
              <a:rPr lang="en-US" sz="2200" b="1" spc="110" dirty="0" smtClean="0">
                <a:solidFill>
                  <a:srgbClr val="000000"/>
                </a:solidFill>
                <a:latin typeface="Arial" panose="22635452340000000000" pitchFamily="2"/>
              </a:rPr>
              <a:t>microorganisms </a:t>
            </a:r>
            <a:r>
              <a:rPr lang="en-US" sz="2200" b="1" spc="110" dirty="0">
                <a:solidFill>
                  <a:srgbClr val="000000"/>
                </a:solidFill>
                <a:latin typeface="Arial" panose="22635452340000000000" pitchFamily="2"/>
              </a:rPr>
              <a:t>in pond water </a:t>
            </a:r>
          </a:p>
          <a:p>
            <a:pPr marR="0" algn="l">
              <a:spcAft>
                <a:spcPts val="0"/>
              </a:spcAft>
            </a:pPr>
            <a:r>
              <a:rPr lang="en-US" sz="2200" b="1" spc="85" dirty="0" smtClean="0">
                <a:solidFill>
                  <a:srgbClr val="000000"/>
                </a:solidFill>
                <a:latin typeface="Arial" panose="22635452340000000000" pitchFamily="2"/>
              </a:rPr>
              <a:t>He </a:t>
            </a:r>
            <a:r>
              <a:rPr lang="en-US" sz="2200" b="1" spc="85" dirty="0">
                <a:solidFill>
                  <a:srgbClr val="000000"/>
                </a:solidFill>
                <a:latin typeface="Arial" panose="22635452340000000000" pitchFamily="2"/>
              </a:rPr>
              <a:t>looked at pond water under the microscope (300x) </a:t>
            </a:r>
            <a:r>
              <a:rPr lang="en-US" sz="2200" b="1" spc="70" dirty="0" smtClean="0">
                <a:solidFill>
                  <a:srgbClr val="000000"/>
                </a:solidFill>
                <a:latin typeface="Arial" panose="22635452340000000000" pitchFamily="2"/>
              </a:rPr>
              <a:t>He </a:t>
            </a:r>
            <a:r>
              <a:rPr lang="en-US" sz="2200" b="1" spc="70" dirty="0">
                <a:solidFill>
                  <a:srgbClr val="000000"/>
                </a:solidFill>
                <a:latin typeface="Arial" panose="22635452340000000000" pitchFamily="2"/>
              </a:rPr>
              <a:t>noticed that the </a:t>
            </a:r>
            <a:endParaRPr lang="en-US" sz="2200" b="1" spc="70" dirty="0" smtClean="0">
              <a:solidFill>
                <a:srgbClr val="000000"/>
              </a:solidFill>
              <a:latin typeface="Arial" panose="22635452340000000000" pitchFamily="2"/>
            </a:endParaRPr>
          </a:p>
          <a:p>
            <a:pPr marR="0" algn="l">
              <a:spcAft>
                <a:spcPts val="0"/>
              </a:spcAft>
            </a:pPr>
            <a:r>
              <a:rPr lang="en-US" sz="2200" b="1" spc="70" dirty="0" smtClean="0">
                <a:solidFill>
                  <a:srgbClr val="000000"/>
                </a:solidFill>
                <a:latin typeface="Arial" panose="22635452340000000000" pitchFamily="2"/>
              </a:rPr>
              <a:t>water </a:t>
            </a:r>
            <a:r>
              <a:rPr lang="en-US" sz="2200" b="1" spc="70" dirty="0">
                <a:solidFill>
                  <a:srgbClr val="000000"/>
                </a:solidFill>
                <a:latin typeface="Arial" panose="22635452340000000000" pitchFamily="2"/>
              </a:rPr>
              <a:t>was full of moving </a:t>
            </a:r>
            <a:r>
              <a:rPr lang="en-US" sz="2200" b="1" spc="70" dirty="0" smtClean="0">
                <a:solidFill>
                  <a:srgbClr val="000000"/>
                </a:solidFill>
                <a:latin typeface="Arial" panose="22635452340000000000" pitchFamily="2"/>
              </a:rPr>
              <a:t>living </a:t>
            </a:r>
            <a:r>
              <a:rPr lang="en-US" sz="2200" b="1" spc="20" dirty="0" smtClean="0">
                <a:solidFill>
                  <a:srgbClr val="000000"/>
                </a:solidFill>
                <a:latin typeface="Arial" panose="22635452340000000000" pitchFamily="2"/>
              </a:rPr>
              <a:t>things </a:t>
            </a:r>
            <a:endParaRPr lang="en-US" sz="2200" b="1" spc="2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pic>
        <p:nvPicPr>
          <p:cNvPr id="6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4572000"/>
            <a:ext cx="314126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42630" cy="548640"/>
          </a:xfrm>
          <a:prstGeom prst="rect">
            <a:avLst/>
          </a:prstGeom>
        </p:spPr>
      </p:pic>
      <p:sp>
        <p:nvSpPr>
          <p:cNvPr id="72" name="Text Placeholder 71"/>
          <p:cNvSpPr>
            <a:spLocks noGrp="1"/>
          </p:cNvSpPr>
          <p:nvPr>
            <p:ph type="body" idx="10"/>
          </p:nvPr>
        </p:nvSpPr>
        <p:spPr>
          <a:xfrm>
            <a:off x="419734" y="2438400"/>
            <a:ext cx="9105265" cy="4000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7500" lnSpcReduction="10000"/>
          </a:bodyPr>
          <a:lstStyle/>
          <a:p>
            <a:pPr marL="594360" marR="0" indent="0" algn="just">
              <a:lnSpc>
                <a:spcPts val="4400"/>
              </a:lnSpc>
              <a:spcBef>
                <a:spcPts val="165"/>
              </a:spcBef>
              <a:spcAft>
                <a:spcPts val="0"/>
              </a:spcAft>
            </a:pPr>
            <a:endParaRPr lang="en-US" sz="3900" b="1" spc="2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742950" marR="0" indent="-742950" algn="l">
              <a:buFont typeface="+mj-lt"/>
              <a:buAutoNum type="arabicPeriod"/>
            </a:pPr>
            <a:r>
              <a:rPr lang="en-US" sz="3800" b="1" spc="170" dirty="0" smtClean="0">
                <a:solidFill>
                  <a:srgbClr val="000000"/>
                </a:solidFill>
                <a:latin typeface="Arial" panose="22635452340000000000" pitchFamily="2"/>
              </a:rPr>
              <a:t>All living things have cells</a:t>
            </a:r>
            <a:r>
              <a:rPr lang="en-US" sz="3800" b="1" spc="130" dirty="0" smtClean="0">
                <a:solidFill>
                  <a:srgbClr val="000000"/>
                </a:solidFill>
                <a:latin typeface="Arial" panose="22635452340000000000" pitchFamily="2"/>
              </a:rPr>
              <a:t>. </a:t>
            </a:r>
          </a:p>
          <a:p>
            <a:pPr marL="742950" marR="0" indent="-742950" algn="l">
              <a:buFont typeface="+mj-lt"/>
              <a:buAutoNum type="arabicPeriod"/>
            </a:pPr>
            <a:endParaRPr lang="en-US" sz="3800" b="1" spc="13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742950" marR="0" indent="-742950" algn="l">
              <a:buFont typeface="+mj-lt"/>
              <a:buAutoNum type="arabicPeriod"/>
            </a:pPr>
            <a:r>
              <a:rPr lang="en-US" sz="3800" b="1" spc="170" dirty="0">
                <a:solidFill>
                  <a:srgbClr val="000000"/>
                </a:solidFill>
                <a:latin typeface="Arial" panose="22635452340000000000" pitchFamily="2"/>
              </a:rPr>
              <a:t>Cells </a:t>
            </a:r>
            <a:r>
              <a:rPr lang="en-US" sz="3800" b="1" spc="170" dirty="0" smtClean="0">
                <a:solidFill>
                  <a:srgbClr val="000000"/>
                </a:solidFill>
                <a:latin typeface="Arial" panose="22635452340000000000" pitchFamily="2"/>
              </a:rPr>
              <a:t>are the basic unit of life. (can do all 5 functions)</a:t>
            </a:r>
          </a:p>
          <a:p>
            <a:pPr marL="742950" marR="0" indent="-742950" algn="l">
              <a:buFont typeface="+mj-lt"/>
              <a:buAutoNum type="arabicPeriod"/>
            </a:pPr>
            <a:endParaRPr lang="en-US" sz="3800" b="1" spc="10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742950" marR="0" indent="-742950" algn="l">
              <a:buFont typeface="+mj-lt"/>
              <a:buAutoNum type="arabicPeriod"/>
            </a:pPr>
            <a:r>
              <a:rPr lang="en-US" sz="3800" b="1" spc="160" dirty="0">
                <a:solidFill>
                  <a:srgbClr val="000000"/>
                </a:solidFill>
                <a:latin typeface="Arial" panose="22635452340000000000" pitchFamily="2"/>
              </a:rPr>
              <a:t>Cells come only from other living cells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005840"/>
            <a:ext cx="9296400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>
              <a:spcAft>
                <a:spcPts val="0"/>
              </a:spcAft>
            </a:pPr>
            <a:r>
              <a:rPr lang="en-US" sz="4000" b="1" dirty="0">
                <a:solidFill>
                  <a:srgbClr val="000000"/>
                </a:solidFill>
                <a:latin typeface="Arial" panose="22635452340000000000" pitchFamily="2"/>
              </a:rPr>
              <a:t>There are three </a:t>
            </a:r>
            <a:r>
              <a:rPr lang="en-US" sz="4000" b="1" dirty="0" smtClean="0">
                <a:solidFill>
                  <a:srgbClr val="000000"/>
                </a:solidFill>
                <a:latin typeface="Arial" panose="22635452340000000000" pitchFamily="2"/>
              </a:rPr>
              <a:t>parts </a:t>
            </a:r>
            <a:r>
              <a:rPr lang="en-US" sz="4000" b="1" dirty="0">
                <a:solidFill>
                  <a:srgbClr val="000000"/>
                </a:solidFill>
                <a:latin typeface="Arial" panose="22635452340000000000" pitchFamily="2"/>
              </a:rPr>
              <a:t>to the cell </a:t>
            </a:r>
          </a:p>
          <a:p>
            <a:pPr marR="0" indent="0">
              <a:spcBef>
                <a:spcPts val="165"/>
              </a:spcBef>
              <a:spcAft>
                <a:spcPts val="0"/>
              </a:spcAft>
            </a:pPr>
            <a:r>
              <a:rPr lang="en-US" sz="4000" b="1" spc="20" dirty="0">
                <a:solidFill>
                  <a:srgbClr val="000000"/>
                </a:solidFill>
                <a:latin typeface="Arial" panose="22635452340000000000" pitchFamily="2"/>
              </a:rPr>
              <a:t>theory...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698865" cy="6400800"/>
          </a:xfrm>
          <a:prstGeom prst="rect">
            <a:avLst/>
          </a:prstGeom>
        </p:spPr>
      </p:pic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888990" y="1193165"/>
            <a:ext cx="3063240" cy="1100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>
            <a:normAutofit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en-US" sz="1850" b="1" spc="30" dirty="0">
                <a:solidFill>
                  <a:srgbClr val="000000"/>
                </a:solidFill>
                <a:latin typeface="Arial" panose="22635452340000000000" pitchFamily="2"/>
              </a:rPr>
              <a:t>Concept #3- </a:t>
            </a:r>
            <a:r>
              <a:rPr lang="en-US" sz="1800" b="1" spc="30" dirty="0" smtClean="0">
                <a:solidFill>
                  <a:srgbClr val="000000"/>
                </a:solidFill>
                <a:latin typeface="Arial" panose="22635452340000000000" pitchFamily="2"/>
              </a:rPr>
              <a:t> Baby polar bear cells came from its parents’ cells. </a:t>
            </a:r>
            <a:endParaRPr lang="en-US" sz="1800" b="1" spc="35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1700530" y="1573530"/>
            <a:ext cx="2060575" cy="826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2500"/>
          </a:bodyPr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850" b="1" u="sng" spc="-5">
                <a:solidFill>
                  <a:srgbClr val="000000"/>
                </a:solidFill>
                <a:latin typeface="Arial" panose="22635452340000000000" pitchFamily="2"/>
              </a:rPr>
              <a:t>Concept #1-</a:t>
            </a:r>
            <a:r>
              <a:rPr lang="en-US" sz="1800" b="1" spc="-5">
                <a:solidFill>
                  <a:srgbClr val="000000"/>
                </a:solidFill>
                <a:latin typeface="Arial" panose="22635452340000000000" pitchFamily="2"/>
              </a:rPr>
              <a:t> A polar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65">
                <a:solidFill>
                  <a:srgbClr val="000000"/>
                </a:solidFill>
                <a:latin typeface="Arial" panose="22635452340000000000" pitchFamily="2"/>
              </a:rPr>
              <a:t>bear is made up of </a:t>
            </a:r>
          </a:p>
          <a:p>
            <a:pPr marL="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35">
                <a:solidFill>
                  <a:srgbClr val="000000"/>
                </a:solidFill>
                <a:latin typeface="Arial" panose="22635452340000000000" pitchFamily="2"/>
              </a:rPr>
              <a:t>many cells! </a:t>
            </a:r>
          </a:p>
        </p:txBody>
      </p:sp>
      <p:sp>
        <p:nvSpPr>
          <p:cNvPr id="79" name="Text Placeholder 78"/>
          <p:cNvSpPr>
            <a:spLocks noGrp="1"/>
          </p:cNvSpPr>
          <p:nvPr>
            <p:ph type="body" idx="10"/>
          </p:nvPr>
        </p:nvSpPr>
        <p:spPr>
          <a:xfrm>
            <a:off x="1085215" y="4926330"/>
            <a:ext cx="2974975" cy="1474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>
            <a:normAutofit fontScale="97500"/>
          </a:bodyPr>
          <a:lstStyle/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r>
              <a:rPr lang="en-US" sz="1850" b="1" u="sng" spc="10" dirty="0">
                <a:solidFill>
                  <a:srgbClr val="000000"/>
                </a:solidFill>
                <a:latin typeface="Arial" panose="22635452340000000000" pitchFamily="2"/>
              </a:rPr>
              <a:t>Concept </a:t>
            </a:r>
            <a:r>
              <a:rPr lang="en-US" sz="1850" b="1" u="sng" spc="10">
                <a:solidFill>
                  <a:srgbClr val="000000"/>
                </a:solidFill>
                <a:latin typeface="Arial" panose="22635452340000000000" pitchFamily="2"/>
              </a:rPr>
              <a:t>#</a:t>
            </a:r>
            <a:r>
              <a:rPr lang="en-US" sz="1850" b="1" u="sng" spc="10" smtClean="0">
                <a:solidFill>
                  <a:srgbClr val="000000"/>
                </a:solidFill>
                <a:latin typeface="Arial" panose="22635452340000000000" pitchFamily="2"/>
              </a:rPr>
              <a:t>2-</a:t>
            </a:r>
          </a:p>
          <a:p>
            <a:pPr marL="0" marR="0" indent="0" algn="just">
              <a:lnSpc>
                <a:spcPts val="2100"/>
              </a:lnSpc>
              <a:spcAft>
                <a:spcPts val="0"/>
              </a:spcAft>
            </a:pPr>
            <a:endParaRPr lang="en-US" sz="1800" b="1" spc="1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0" marR="0" indent="0" algn="just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65" dirty="0">
                <a:solidFill>
                  <a:srgbClr val="000000"/>
                </a:solidFill>
                <a:latin typeface="Arial" panose="22635452340000000000" pitchFamily="2"/>
              </a:rPr>
              <a:t>a polar </a:t>
            </a:r>
            <a:r>
              <a:rPr lang="en-US" sz="1800" b="1" spc="65" dirty="0" smtClean="0">
                <a:solidFill>
                  <a:srgbClr val="000000"/>
                </a:solidFill>
                <a:latin typeface="Arial" panose="22635452340000000000" pitchFamily="2"/>
              </a:rPr>
              <a:t>bear’s cells carry out all the functions of life</a:t>
            </a:r>
            <a:r>
              <a:rPr lang="en-US" sz="1800" b="1" i="1" spc="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  <a:endParaRPr lang="en-US" sz="1800" b="1" i="1" spc="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4380" y="1828800"/>
            <a:ext cx="8549640" cy="5105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700" kern="0" dirty="0" smtClean="0">
                <a:solidFill>
                  <a:sysClr val="windowText" lastClr="000000"/>
                </a:solidFill>
                <a:latin typeface="Benguiat Frisky" pitchFamily="66" charset="0"/>
              </a:rPr>
              <a:t>The smallest unit of life.</a:t>
            </a:r>
          </a:p>
          <a:p>
            <a:pPr algn="ctr"/>
            <a:r>
              <a:rPr lang="en-US" sz="6700" kern="0" dirty="0" smtClean="0">
                <a:solidFill>
                  <a:sysClr val="windowText" lastClr="000000"/>
                </a:solidFill>
                <a:latin typeface="Benguiat Frisky" pitchFamily="66" charset="0"/>
              </a:rPr>
              <a:t>The smallest thing that exists and still is living.</a:t>
            </a:r>
          </a:p>
          <a:p>
            <a:pPr algn="ctr"/>
            <a:r>
              <a:rPr lang="en-US" sz="6700" kern="0" dirty="0" smtClean="0">
                <a:solidFill>
                  <a:sysClr val="windowText" lastClr="000000"/>
                </a:solidFill>
                <a:latin typeface="Benguiat Frisky" pitchFamily="66" charset="0"/>
              </a:rPr>
              <a:t>The building block </a:t>
            </a:r>
            <a:r>
              <a:rPr lang="en-US" sz="6700" kern="0" smtClean="0">
                <a:solidFill>
                  <a:sysClr val="windowText" lastClr="000000"/>
                </a:solidFill>
                <a:latin typeface="Benguiat Frisky" pitchFamily="66" charset="0"/>
              </a:rPr>
              <a:t>of all life</a:t>
            </a:r>
            <a:r>
              <a:rPr lang="en-US" sz="6700" kern="0" dirty="0" smtClean="0">
                <a:solidFill>
                  <a:sysClr val="windowText" lastClr="000000"/>
                </a:solidFill>
                <a:latin typeface="Benguiat Frisky" pitchFamily="66" charset="0"/>
              </a:rPr>
              <a:t>.</a:t>
            </a:r>
          </a:p>
          <a:p>
            <a:pPr algn="ctr"/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7200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So what is the definition of a cell?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42630" cy="54864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457200" y="731521"/>
            <a:ext cx="8915400" cy="65074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5486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40" dirty="0">
                <a:solidFill>
                  <a:srgbClr val="000000"/>
                </a:solidFill>
                <a:latin typeface="Arial" panose="22635452340000000000" pitchFamily="2"/>
              </a:rPr>
              <a:t>Living things are different from </a:t>
            </a:r>
          </a:p>
          <a:p>
            <a:pPr marL="548640" marR="0" indent="0" algn="l">
              <a:lnSpc>
                <a:spcPts val="44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3900" b="1" spc="40" dirty="0">
                <a:solidFill>
                  <a:srgbClr val="000000"/>
                </a:solidFill>
                <a:latin typeface="Arial" panose="22635452340000000000" pitchFamily="2"/>
              </a:rPr>
              <a:t>nonliving things... </a:t>
            </a:r>
          </a:p>
          <a:p>
            <a:pPr marL="548640" marR="0" algn="l">
              <a:lnSpc>
                <a:spcPts val="3700"/>
              </a:lnSpc>
              <a:spcBef>
                <a:spcPts val="2095"/>
              </a:spcBef>
              <a:spcAft>
                <a:spcPts val="0"/>
              </a:spcAft>
            </a:pPr>
            <a:r>
              <a:rPr lang="en-US" sz="3200" spc="165" dirty="0">
                <a:solidFill>
                  <a:srgbClr val="000000"/>
                </a:solidFill>
                <a:latin typeface="Arial" panose="22635452340000000000" pitchFamily="2"/>
              </a:rPr>
              <a:t>You are surrounded by life, but how would </a:t>
            </a:r>
            <a:r>
              <a:rPr lang="en-US" sz="3200" spc="150" dirty="0" smtClean="0">
                <a:solidFill>
                  <a:srgbClr val="000000"/>
                </a:solidFill>
                <a:latin typeface="Arial" panose="22635452340000000000" pitchFamily="2"/>
              </a:rPr>
              <a:t>you </a:t>
            </a:r>
            <a:r>
              <a:rPr lang="en-US" sz="3200" spc="150" dirty="0">
                <a:solidFill>
                  <a:srgbClr val="000000"/>
                </a:solidFill>
                <a:latin typeface="Arial" panose="22635452340000000000" pitchFamily="2"/>
              </a:rPr>
              <a:t>define a living thing? </a:t>
            </a:r>
          </a:p>
          <a:p>
            <a:pPr marL="1005840" marR="0" indent="0" algn="l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SzPct val="50000"/>
              <a:buFont typeface="Wingdings" pitchFamily="2" charset="2"/>
              <a:buChar char="q"/>
            </a:pPr>
            <a:r>
              <a:rPr lang="en-US" sz="2800" spc="100" dirty="0" smtClean="0">
                <a:solidFill>
                  <a:srgbClr val="000000"/>
                </a:solidFill>
                <a:latin typeface="Arial" panose="22635452340000000000" pitchFamily="2"/>
              </a:rPr>
              <a:t>Does </a:t>
            </a:r>
            <a:r>
              <a:rPr lang="en-US" sz="2800" spc="100" dirty="0">
                <a:solidFill>
                  <a:srgbClr val="000000"/>
                </a:solidFill>
                <a:latin typeface="Arial" panose="22635452340000000000" pitchFamily="2"/>
              </a:rPr>
              <a:t>it move? </a:t>
            </a:r>
            <a:r>
              <a:rPr lang="en-US" sz="2800" spc="100" dirty="0" smtClean="0">
                <a:solidFill>
                  <a:srgbClr val="000000"/>
                </a:solidFill>
                <a:latin typeface="Arial" panose="22635452340000000000" pitchFamily="2"/>
              </a:rPr>
              <a:t> </a:t>
            </a:r>
          </a:p>
          <a:p>
            <a:pPr marL="1005840" marR="0" indent="0" algn="l">
              <a:lnSpc>
                <a:spcPts val="3200"/>
              </a:lnSpc>
              <a:spcBef>
                <a:spcPts val="720"/>
              </a:spcBef>
              <a:spcAft>
                <a:spcPts val="0"/>
              </a:spcAft>
              <a:buSzPct val="50000"/>
              <a:buFont typeface="Wingdings" pitchFamily="2" charset="2"/>
              <a:buChar char="q"/>
            </a:pPr>
            <a:r>
              <a:rPr lang="en-US" sz="2800" spc="100" dirty="0" smtClean="0">
                <a:solidFill>
                  <a:srgbClr val="000000"/>
                </a:solidFill>
                <a:latin typeface="Arial" panose="22635452340000000000" pitchFamily="2"/>
              </a:rPr>
              <a:t>Does it have to move?</a:t>
            </a:r>
            <a:endParaRPr lang="en-US" sz="2800" spc="100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1005840" marR="0" indent="0" algn="l">
              <a:lnSpc>
                <a:spcPts val="3200"/>
              </a:lnSpc>
              <a:spcBef>
                <a:spcPts val="725"/>
              </a:spcBef>
              <a:spcAft>
                <a:spcPts val="0"/>
              </a:spcAft>
              <a:buSzPct val="50000"/>
              <a:buFont typeface="Wingdings" pitchFamily="2" charset="2"/>
              <a:buChar char="q"/>
            </a:pPr>
            <a:r>
              <a:rPr lang="en-US" sz="2800" spc="105" dirty="0" smtClean="0">
                <a:solidFill>
                  <a:srgbClr val="000000"/>
                </a:solidFill>
                <a:latin typeface="Arial" panose="22635452340000000000" pitchFamily="2"/>
              </a:rPr>
              <a:t>Does </a:t>
            </a:r>
            <a:r>
              <a:rPr lang="en-US" sz="2800" spc="105" dirty="0">
                <a:solidFill>
                  <a:srgbClr val="000000"/>
                </a:solidFill>
                <a:latin typeface="Arial" panose="22635452340000000000" pitchFamily="2"/>
              </a:rPr>
              <a:t>it </a:t>
            </a:r>
            <a:r>
              <a:rPr lang="en-US" sz="2800" spc="105" dirty="0" smtClean="0">
                <a:solidFill>
                  <a:srgbClr val="000000"/>
                </a:solidFill>
                <a:latin typeface="Arial" panose="22635452340000000000" pitchFamily="2"/>
              </a:rPr>
              <a:t>eat?</a:t>
            </a:r>
          </a:p>
          <a:p>
            <a:pPr marL="1005840" marR="0" indent="0" algn="l">
              <a:lnSpc>
                <a:spcPts val="3200"/>
              </a:lnSpc>
              <a:spcBef>
                <a:spcPts val="725"/>
              </a:spcBef>
              <a:spcAft>
                <a:spcPts val="0"/>
              </a:spcAft>
              <a:buSzPct val="50000"/>
              <a:buFont typeface="Wingdings" pitchFamily="2" charset="2"/>
              <a:buChar char="q"/>
            </a:pPr>
            <a:r>
              <a:rPr lang="en-US" sz="2800" spc="105" dirty="0" smtClean="0">
                <a:solidFill>
                  <a:srgbClr val="000000"/>
                </a:solidFill>
                <a:latin typeface="Arial" panose="22635452340000000000" pitchFamily="2"/>
              </a:rPr>
              <a:t>Does it have to eat? </a:t>
            </a:r>
          </a:p>
          <a:p>
            <a:pPr marL="1005840" marR="0" indent="0" algn="l">
              <a:lnSpc>
                <a:spcPts val="3200"/>
              </a:lnSpc>
              <a:spcBef>
                <a:spcPts val="725"/>
              </a:spcBef>
              <a:spcAft>
                <a:spcPts val="0"/>
              </a:spcAft>
              <a:buSzPct val="50000"/>
              <a:buFont typeface="Wingdings" pitchFamily="2" charset="2"/>
              <a:buChar char="q"/>
            </a:pPr>
            <a:r>
              <a:rPr lang="en-US" sz="2800" spc="105" dirty="0" smtClean="0">
                <a:solidFill>
                  <a:srgbClr val="000000"/>
                </a:solidFill>
                <a:latin typeface="Arial" panose="22635452340000000000" pitchFamily="2"/>
              </a:rPr>
              <a:t>What is it made of?</a:t>
            </a:r>
            <a:endParaRPr lang="en-US" sz="2800" spc="105" dirty="0">
              <a:solidFill>
                <a:srgbClr val="000000"/>
              </a:solidFill>
              <a:latin typeface="Arial" panose="22635452340000000000" pitchFamily="2"/>
            </a:endParaRPr>
          </a:p>
          <a:p>
            <a:pPr marL="548640" marR="0" indent="365760" algn="l">
              <a:lnSpc>
                <a:spcPts val="3700"/>
              </a:lnSpc>
              <a:spcBef>
                <a:spcPts val="4790"/>
              </a:spcBef>
              <a:spcAft>
                <a:spcPts val="0"/>
              </a:spcAft>
              <a:buFont typeface="Symbol"/>
              <a:buChar char="·"/>
            </a:pPr>
            <a:r>
              <a:rPr lang="en-US" sz="3250" b="1" u="sng" spc="130" dirty="0">
                <a:solidFill>
                  <a:srgbClr val="000000"/>
                </a:solidFill>
                <a:latin typeface="Arial" panose="22635452340000000000" pitchFamily="2"/>
              </a:rPr>
              <a:t>Organism</a:t>
            </a:r>
            <a:r>
              <a:rPr lang="en-US" sz="1700" b="1" u="sng" spc="130" dirty="0">
                <a:solidFill>
                  <a:srgbClr val="000000"/>
                </a:solidFill>
                <a:latin typeface="Arial" panose="22635452340000000000" pitchFamily="2"/>
              </a:rPr>
              <a:t>-</a:t>
            </a:r>
            <a:r>
              <a:rPr lang="en-US" sz="3200" spc="130" dirty="0">
                <a:solidFill>
                  <a:srgbClr val="000000"/>
                </a:solidFill>
                <a:latin typeface="Arial" panose="22635452340000000000" pitchFamily="2"/>
              </a:rPr>
              <a:t> any </a:t>
            </a:r>
            <a:r>
              <a:rPr lang="en-US" sz="3200" spc="130" dirty="0" smtClean="0">
                <a:solidFill>
                  <a:srgbClr val="000000"/>
                </a:solidFill>
                <a:latin typeface="Arial" panose="22635452340000000000" pitchFamily="2"/>
              </a:rPr>
              <a:t>living thing</a:t>
            </a:r>
            <a:r>
              <a:rPr lang="en-US" sz="3200" spc="150" dirty="0" smtClean="0">
                <a:solidFill>
                  <a:srgbClr val="000000"/>
                </a:solidFill>
                <a:latin typeface="Arial" panose="22635452340000000000" pitchFamily="2"/>
              </a:rPr>
              <a:t>. (plant, animal, bacteria, </a:t>
            </a:r>
            <a:r>
              <a:rPr lang="en-US" sz="3200" spc="150" dirty="0" err="1" smtClean="0">
                <a:solidFill>
                  <a:srgbClr val="000000"/>
                </a:solidFill>
                <a:latin typeface="Arial" panose="22635452340000000000" pitchFamily="2"/>
              </a:rPr>
              <a:t>protist</a:t>
            </a:r>
            <a:r>
              <a:rPr lang="en-US" sz="3200" spc="150" dirty="0" smtClean="0">
                <a:solidFill>
                  <a:srgbClr val="000000"/>
                </a:solidFill>
                <a:latin typeface="Arial" panose="22635452340000000000" pitchFamily="2"/>
              </a:rPr>
              <a:t>, fungus, etc.) </a:t>
            </a:r>
            <a:endParaRPr lang="en-US" sz="3200" spc="150" dirty="0">
              <a:solidFill>
                <a:srgbClr val="000000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7796530" cy="548640"/>
          </a:xfrm>
          <a:prstGeom prst="rect">
            <a:avLst/>
          </a:prstGeom>
        </p:spPr>
      </p:pic>
      <p:pic>
        <p:nvPicPr>
          <p:cNvPr id="22" name="Imag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2286000"/>
            <a:ext cx="2292350" cy="336486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57200" y="1033145"/>
            <a:ext cx="7797800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0000"/>
          </a:bodyPr>
          <a:lstStyle/>
          <a:p>
            <a:pPr marL="54864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00" b="1" spc="55">
                <a:solidFill>
                  <a:srgbClr val="000000"/>
                </a:solidFill>
                <a:latin typeface="Arial" panose="22635452340000000000" pitchFamily="2"/>
              </a:rPr>
              <a:t>Characteristics of Living Things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762000" y="2438400"/>
            <a:ext cx="7620000" cy="4038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2860" rIns="0" bIns="0" anchor="t">
            <a:noAutofit/>
          </a:bodyPr>
          <a:lstStyle/>
          <a:p>
            <a:pPr marL="457200" marR="0" indent="365760" algn="l">
              <a:lnSpc>
                <a:spcPts val="3400"/>
              </a:lnSpc>
              <a:spcBef>
                <a:spcPts val="1960"/>
              </a:spcBef>
              <a:spcAft>
                <a:spcPts val="0"/>
              </a:spcAft>
            </a:pPr>
            <a:r>
              <a:rPr lang="en-US" sz="3200" b="1" dirty="0"/>
              <a:t>All living things: </a:t>
            </a:r>
            <a:endParaRPr lang="en-US" sz="3200" b="1" dirty="0" smtClean="0"/>
          </a:p>
          <a:p>
            <a:pPr marL="457200" marR="0" indent="365760" algn="l">
              <a:lnSpc>
                <a:spcPts val="3400"/>
              </a:lnSpc>
              <a:spcBef>
                <a:spcPts val="1960"/>
              </a:spcBef>
              <a:spcAft>
                <a:spcPts val="0"/>
              </a:spcAft>
            </a:pPr>
            <a:endParaRPr lang="en-US" sz="3200" b="1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need </a:t>
            </a:r>
            <a:r>
              <a:rPr lang="en-US" sz="3600" dirty="0"/>
              <a:t>and use energy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grow and develop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respond </a:t>
            </a:r>
            <a:r>
              <a:rPr lang="en-US" sz="3600" dirty="0"/>
              <a:t>to their environment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reproduce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g</a:t>
            </a:r>
            <a:r>
              <a:rPr lang="en-US" sz="3600" dirty="0" smtClean="0"/>
              <a:t>et rid of </a:t>
            </a:r>
            <a:r>
              <a:rPr lang="en-US" sz="3600" dirty="0"/>
              <a:t>waste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700" dirty="0">
                <a:latin typeface="Benguiat Frisky" pitchFamily="66" charset="0"/>
              </a:rPr>
              <a:t>1</a:t>
            </a:r>
            <a:r>
              <a:rPr lang="en-US" sz="6700" dirty="0" smtClean="0">
                <a:latin typeface="Benguiat Frisky" pitchFamily="66" charset="0"/>
              </a:rPr>
              <a:t>. Need </a:t>
            </a:r>
            <a:r>
              <a:rPr lang="en-US" sz="6700" dirty="0">
                <a:latin typeface="Benguiat Frisky" pitchFamily="66" charset="0"/>
              </a:rPr>
              <a:t>and </a:t>
            </a:r>
            <a:r>
              <a:rPr lang="en-US" sz="6700" dirty="0" smtClean="0">
                <a:latin typeface="Benguiat Frisky" pitchFamily="66" charset="0"/>
              </a:rPr>
              <a:t>Use Energy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380" y="1981200"/>
            <a:ext cx="8618220" cy="3373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</a:rPr>
              <a:t>organisms need energy to keep going.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</a:rPr>
              <a:t>Some eat to get energy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</a:rPr>
              <a:t>Some use the sun to get energy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>
                <a:latin typeface="Tahoma" pitchFamily="34" charset="0"/>
              </a:rPr>
              <a:t>Sunlight is the source of energy for most living things</a:t>
            </a:r>
            <a:r>
              <a:rPr lang="en-US" sz="3600" dirty="0" smtClean="0">
                <a:latin typeface="Tahoma" pitchFamily="34" charset="0"/>
              </a:rPr>
              <a:t>. (even things that eat)</a:t>
            </a:r>
            <a:endParaRPr lang="en-US" sz="3600" dirty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</a:rPr>
              <a:t>Energy is the ability to do work.</a:t>
            </a:r>
            <a:endParaRPr lang="en-US" dirty="0" smtClean="0"/>
          </a:p>
        </p:txBody>
      </p:sp>
      <p:graphicFrame>
        <p:nvGraphicFramePr>
          <p:cNvPr id="2355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227319"/>
              </p:ext>
            </p:extLst>
          </p:nvPr>
        </p:nvGraphicFramePr>
        <p:xfrm>
          <a:off x="457200" y="5562600"/>
          <a:ext cx="1341120" cy="137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4" imgW="2021760" imgH="2017080" progId="MS_ClipArt_Gallery.2">
                  <p:embed/>
                </p:oleObj>
              </mc:Choice>
              <mc:Fallback>
                <p:oleObj name="Clip" r:id="rId4" imgW="2021760" imgH="2017080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62600"/>
                        <a:ext cx="1341120" cy="1379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568551"/>
              </p:ext>
            </p:extLst>
          </p:nvPr>
        </p:nvGraphicFramePr>
        <p:xfrm>
          <a:off x="2590800" y="5715000"/>
          <a:ext cx="1087914" cy="167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6" imgW="1294560" imgH="1938960" progId="MS_ClipArt_Gallery.2">
                  <p:embed/>
                </p:oleObj>
              </mc:Choice>
              <mc:Fallback>
                <p:oleObj name="Clip" r:id="rId6" imgW="1294560" imgH="1938960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15000"/>
                        <a:ext cx="1087914" cy="1678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700" dirty="0">
                <a:latin typeface="Benguiat Frisky" pitchFamily="66" charset="0"/>
              </a:rPr>
              <a:t>2</a:t>
            </a:r>
            <a:r>
              <a:rPr lang="en-US" sz="6700" dirty="0" smtClean="0">
                <a:latin typeface="Benguiat Frisky" pitchFamily="66" charset="0"/>
              </a:rPr>
              <a:t>.  </a:t>
            </a:r>
            <a:r>
              <a:rPr lang="en-US" sz="6700" dirty="0">
                <a:latin typeface="Benguiat Frisky" pitchFamily="66" charset="0"/>
              </a:rPr>
              <a:t>Grow and Develop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13020" y="2245360"/>
            <a:ext cx="4610100" cy="46634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</a:rPr>
              <a:t>Living things change in appearance and develop into adult forms during their lifetimes.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86740" y="2245360"/>
            <a:ext cx="4358640" cy="46634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ahoma" pitchFamily="34" charset="0"/>
              </a:rPr>
              <a:t>All organisms grow and develop.</a:t>
            </a:r>
            <a:endParaRPr lang="en-US" dirty="0" smtClean="0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1927860" y="4058920"/>
          <a:ext cx="1987233" cy="46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3" imgW="1807560" imgH="414360" progId="MS_ClipArt_Gallery.2">
                  <p:embed/>
                </p:oleObj>
              </mc:Choice>
              <mc:Fallback>
                <p:oleObj name="Clip" r:id="rId3" imgW="1807560" imgH="4143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860" y="4058920"/>
                        <a:ext cx="1987233" cy="469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844040" y="5872480"/>
          <a:ext cx="1990725" cy="1325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" r:id="rId5" imgW="1809720" imgH="1170360" progId="MS_ClipArt_Gallery.2">
                  <p:embed/>
                </p:oleObj>
              </mc:Choice>
              <mc:Fallback>
                <p:oleObj name="Clip" r:id="rId5" imgW="1809720" imgH="1170360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040" y="5872480"/>
                        <a:ext cx="1990725" cy="13259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849880" y="4749800"/>
            <a:ext cx="0" cy="9499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1882" tIns="50941" rIns="101882" bIns="50941" anchor="ctr"/>
          <a:lstStyle/>
          <a:p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9" grpId="0" build="p" autoUpdateAnimBg="0"/>
      <p:bldP spid="163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9525000" cy="1295400"/>
          </a:xfrm>
        </p:spPr>
        <p:txBody>
          <a:bodyPr/>
          <a:lstStyle/>
          <a:p>
            <a:pPr algn="ctr"/>
            <a:r>
              <a:rPr lang="en-US" sz="5400" dirty="0">
                <a:latin typeface="Benguiat Frisky" pitchFamily="66" charset="0"/>
              </a:rPr>
              <a:t>3.  </a:t>
            </a:r>
            <a:r>
              <a:rPr lang="en-US" sz="5400" dirty="0" smtClean="0">
                <a:latin typeface="Benguiat Frisky" pitchFamily="66" charset="0"/>
              </a:rPr>
              <a:t>Respond to their environment</a:t>
            </a:r>
            <a:endParaRPr lang="en-US" sz="1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4380" y="1524000"/>
            <a:ext cx="8382000" cy="5384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600" dirty="0">
                <a:latin typeface="Tahoma" pitchFamily="34" charset="0"/>
              </a:rPr>
              <a:t> </a:t>
            </a:r>
            <a:r>
              <a:rPr lang="en-US" sz="3600" dirty="0" smtClean="0">
                <a:latin typeface="Tahoma" pitchFamily="34" charset="0"/>
              </a:rPr>
              <a:t>When the environment changes, living things also change in order to survive.</a:t>
            </a:r>
          </a:p>
          <a:p>
            <a:endParaRPr lang="en-US" sz="3600" dirty="0" smtClean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ahoma" pitchFamily="34" charset="0"/>
              </a:rPr>
              <a:t>All organisms have features that help them survive in their surroundings.</a:t>
            </a:r>
            <a:endParaRPr lang="en-US" sz="3600" dirty="0" smtClean="0"/>
          </a:p>
          <a:p>
            <a:pPr lvl="1"/>
            <a:endParaRPr lang="en-US" sz="2700" dirty="0" smtClean="0">
              <a:latin typeface="Tahoma" pitchFamily="34" charset="0"/>
            </a:endParaRPr>
          </a:p>
          <a:p>
            <a:pPr lvl="1"/>
            <a:r>
              <a:rPr lang="en-US" sz="2700" dirty="0" smtClean="0">
                <a:latin typeface="Tahoma" pitchFamily="34" charset="0"/>
              </a:rPr>
              <a:t>For </a:t>
            </a:r>
            <a:r>
              <a:rPr lang="en-US" sz="2700" dirty="0">
                <a:latin typeface="Tahoma" pitchFamily="34" charset="0"/>
              </a:rPr>
              <a:t>example:  fish have </a:t>
            </a:r>
            <a:r>
              <a:rPr lang="en-US" sz="2700" dirty="0" smtClean="0">
                <a:latin typeface="Tahoma" pitchFamily="34" charset="0"/>
              </a:rPr>
              <a:t>gills, polar bears have fur, eagles have claws, etc</a:t>
            </a:r>
            <a:endParaRPr lang="en-US" dirty="0" smtClean="0"/>
          </a:p>
        </p:txBody>
      </p:sp>
      <p:graphicFrame>
        <p:nvGraphicFramePr>
          <p:cNvPr id="24576" name="Object 0"/>
          <p:cNvGraphicFramePr>
            <a:graphicFrameLocks noChangeAspect="1"/>
          </p:cNvGraphicFramePr>
          <p:nvPr/>
        </p:nvGraphicFramePr>
        <p:xfrm>
          <a:off x="4107180" y="5958840"/>
          <a:ext cx="3268980" cy="154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lip" r:id="rId4" imgW="4573440" imgH="2101680" progId="MS_ClipArt_Gallery.2">
                  <p:embed/>
                </p:oleObj>
              </mc:Choice>
              <mc:Fallback>
                <p:oleObj name="Clip" r:id="rId4" imgW="4573440" imgH="2101680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180" y="5958840"/>
                        <a:ext cx="3268980" cy="15490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7124700" y="5613400"/>
          <a:ext cx="644367" cy="1110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lip" r:id="rId6" imgW="586440" imgH="979560" progId="MS_ClipArt_Gallery.2">
                  <p:embed/>
                </p:oleObj>
              </mc:Choice>
              <mc:Fallback>
                <p:oleObj name="Clip" r:id="rId6" imgW="586440" imgH="979560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0" y="5613400"/>
                        <a:ext cx="644367" cy="11100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700" dirty="0">
                <a:latin typeface="Benguiat Frisky" pitchFamily="66" charset="0"/>
              </a:rPr>
              <a:t>4</a:t>
            </a:r>
            <a:r>
              <a:rPr lang="en-US" sz="6700" dirty="0" smtClean="0">
                <a:latin typeface="Benguiat Frisky" pitchFamily="66" charset="0"/>
              </a:rPr>
              <a:t>.  </a:t>
            </a:r>
            <a:r>
              <a:rPr lang="en-US" sz="6700" dirty="0">
                <a:latin typeface="Benguiat Frisky" pitchFamily="66" charset="0"/>
              </a:rPr>
              <a:t>Reproduce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</a:rPr>
              <a:t>Organisms produce more organisms of their own kind.</a:t>
            </a:r>
          </a:p>
          <a:p>
            <a:endParaRPr lang="en-US" sz="3200" dirty="0" smtClean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</a:rPr>
              <a:t>Reproduction allows organisms to continue living on the earth.</a:t>
            </a:r>
          </a:p>
        </p:txBody>
      </p:sp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6335" y="2072640"/>
            <a:ext cx="498379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700" dirty="0" smtClean="0">
                <a:latin typeface="Benguiat Frisky" pitchFamily="66" charset="0"/>
              </a:rPr>
              <a:t>5.  Get rid of wastes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380" y="1828800"/>
            <a:ext cx="5417820" cy="5080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</a:rPr>
              <a:t>When organisms use energy, waste is always created.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</a:rPr>
              <a:t>If organisms don’t get rid of wastes, they build up and become toxic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latin typeface="Tahoma" pitchFamily="34" charset="0"/>
              </a:rPr>
              <a:t>Wastes can be solids, liquids, or gases</a:t>
            </a:r>
          </a:p>
          <a:p>
            <a:endParaRPr lang="en-US" sz="3200" dirty="0" smtClean="0">
              <a:latin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03528"/>
            <a:ext cx="3200400" cy="283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1336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9372600" cy="1508760"/>
          </a:xfrm>
        </p:spPr>
        <p:txBody>
          <a:bodyPr/>
          <a:lstStyle/>
          <a:p>
            <a:pPr algn="ctr"/>
            <a:r>
              <a:rPr lang="en-US" sz="5400" dirty="0" smtClean="0">
                <a:latin typeface="Benguiat Frisky" pitchFamily="66" charset="0"/>
              </a:rPr>
              <a:t>What thing in nature can do all 5 of these life functions?</a:t>
            </a:r>
            <a:endParaRPr lang="en-US" sz="14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380" y="2057400"/>
            <a:ext cx="4191000" cy="4937760"/>
          </a:xfrm>
        </p:spPr>
        <p:txBody>
          <a:bodyPr/>
          <a:lstStyle/>
          <a:p>
            <a:pPr algn="ctr"/>
            <a:r>
              <a:rPr lang="en-US" sz="6000" dirty="0" smtClean="0">
                <a:latin typeface="Tahoma" pitchFamily="34" charset="0"/>
              </a:rPr>
              <a:t>CELLS!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ahoma" pitchFamily="34" charset="0"/>
              </a:rPr>
              <a:t>All organisms are made up of one or more cells.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ahom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latin typeface="Tahoma" pitchFamily="34" charset="0"/>
              </a:rPr>
              <a:t>Cells are the building blocks of life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Tahoma" pitchFamily="34" charset="0"/>
            </a:endParaRPr>
          </a:p>
          <a:p>
            <a:pPr lvl="1">
              <a:buFont typeface="Monotype Sorts" pitchFamily="2" charset="2"/>
              <a:buNone/>
            </a:pPr>
            <a:endParaRPr lang="en-US" sz="2700" dirty="0">
              <a:latin typeface="Tahoma" pitchFamily="34" charset="0"/>
            </a:endParaRPr>
          </a:p>
        </p:txBody>
      </p:sp>
      <p:pic>
        <p:nvPicPr>
          <p:cNvPr id="15366" name="Picture 1030" descr="3D Model of Cell cutaway C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4191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 autoUpdateAnimBg="0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570</Words>
  <Application>Microsoft Office PowerPoint</Application>
  <PresentationFormat>Custom</PresentationFormat>
  <Paragraphs>94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/>
      <vt:lpstr>Clip</vt:lpstr>
      <vt:lpstr>PowerPoint Presentation</vt:lpstr>
      <vt:lpstr>PowerPoint Presentation</vt:lpstr>
      <vt:lpstr>PowerPoint Presentation</vt:lpstr>
      <vt:lpstr>1. Need and Use Energy</vt:lpstr>
      <vt:lpstr>2.  Grow and Develop</vt:lpstr>
      <vt:lpstr>3.  Respond to their environment</vt:lpstr>
      <vt:lpstr>4.  Reproduce</vt:lpstr>
      <vt:lpstr>5.  Get rid of wastes</vt:lpstr>
      <vt:lpstr>What thing in nature can do all 5 of these life functions?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 Dailey</cp:lastModifiedBy>
  <cp:revision>28</cp:revision>
  <dcterms:modified xsi:type="dcterms:W3CDTF">2014-03-28T20:25:28Z</dcterms:modified>
</cp:coreProperties>
</file>