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76" r:id="rId3"/>
    <p:sldId id="306" r:id="rId4"/>
    <p:sldId id="277" r:id="rId5"/>
    <p:sldId id="307" r:id="rId6"/>
    <p:sldId id="278" r:id="rId7"/>
    <p:sldId id="308" r:id="rId8"/>
    <p:sldId id="279" r:id="rId9"/>
    <p:sldId id="309" r:id="rId10"/>
    <p:sldId id="280" r:id="rId11"/>
    <p:sldId id="310" r:id="rId12"/>
    <p:sldId id="281" r:id="rId13"/>
    <p:sldId id="311" r:id="rId14"/>
    <p:sldId id="282" r:id="rId15"/>
    <p:sldId id="312" r:id="rId16"/>
    <p:sldId id="283" r:id="rId17"/>
    <p:sldId id="313" r:id="rId18"/>
    <p:sldId id="284" r:id="rId19"/>
    <p:sldId id="314" r:id="rId20"/>
    <p:sldId id="285" r:id="rId21"/>
    <p:sldId id="315" r:id="rId22"/>
    <p:sldId id="286" r:id="rId23"/>
    <p:sldId id="316" r:id="rId24"/>
    <p:sldId id="287" r:id="rId25"/>
    <p:sldId id="317" r:id="rId26"/>
    <p:sldId id="288" r:id="rId27"/>
    <p:sldId id="318" r:id="rId28"/>
    <p:sldId id="289" r:id="rId29"/>
    <p:sldId id="290" r:id="rId30"/>
    <p:sldId id="291" r:id="rId31"/>
    <p:sldId id="292" r:id="rId32"/>
    <p:sldId id="293" r:id="rId33"/>
    <p:sldId id="297" r:id="rId34"/>
    <p:sldId id="296" r:id="rId35"/>
    <p:sldId id="295" r:id="rId36"/>
    <p:sldId id="294" r:id="rId37"/>
    <p:sldId id="299" r:id="rId38"/>
    <p:sldId id="298" r:id="rId39"/>
    <p:sldId id="300" r:id="rId40"/>
    <p:sldId id="301" r:id="rId41"/>
    <p:sldId id="302" r:id="rId42"/>
    <p:sldId id="304" r:id="rId43"/>
    <p:sldId id="305" r:id="rId44"/>
    <p:sldId id="257" r:id="rId45"/>
    <p:sldId id="258" r:id="rId46"/>
    <p:sldId id="259" r:id="rId47"/>
    <p:sldId id="261" r:id="rId48"/>
    <p:sldId id="260" r:id="rId49"/>
    <p:sldId id="263" r:id="rId50"/>
    <p:sldId id="269" r:id="rId51"/>
    <p:sldId id="270" r:id="rId52"/>
    <p:sldId id="271" r:id="rId53"/>
    <p:sldId id="272" r:id="rId54"/>
    <p:sldId id="26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9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EDB4B4D-7F66-4B91-8295-441DF5EF13C0}" type="datetimeFigureOut">
              <a:rPr lang="en-US" smtClean="0"/>
              <a:t>9/18/2014</a:t>
            </a:fld>
            <a:endParaRPr lang="en-US"/>
          </a:p>
        </p:txBody>
      </p:sp>
      <p:sp>
        <p:nvSpPr>
          <p:cNvPr id="16" name="Slide Number Placeholder 15"/>
          <p:cNvSpPr>
            <a:spLocks noGrp="1"/>
          </p:cNvSpPr>
          <p:nvPr>
            <p:ph type="sldNum" sz="quarter" idx="11"/>
          </p:nvPr>
        </p:nvSpPr>
        <p:spPr/>
        <p:txBody>
          <a:bodyPr/>
          <a:lstStyle/>
          <a:p>
            <a:fld id="{7BE88472-19D5-495C-8893-5B644D242EB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4B4D-7F66-4B91-8295-441DF5EF13C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88472-19D5-495C-8893-5B644D242E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B4B4D-7F66-4B91-8295-441DF5EF13C0}"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88472-19D5-495C-8893-5B644D242E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EDB4B4D-7F66-4B91-8295-441DF5EF13C0}" type="datetimeFigureOut">
              <a:rPr lang="en-US" smtClean="0"/>
              <a:t>9/18/2014</a:t>
            </a:fld>
            <a:endParaRPr lang="en-US"/>
          </a:p>
        </p:txBody>
      </p:sp>
      <p:sp>
        <p:nvSpPr>
          <p:cNvPr id="15" name="Slide Number Placeholder 14"/>
          <p:cNvSpPr>
            <a:spLocks noGrp="1"/>
          </p:cNvSpPr>
          <p:nvPr>
            <p:ph type="sldNum" sz="quarter" idx="11"/>
          </p:nvPr>
        </p:nvSpPr>
        <p:spPr/>
        <p:txBody>
          <a:bodyPr/>
          <a:lstStyle/>
          <a:p>
            <a:fld id="{7BE88472-19D5-495C-8893-5B644D242EB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EDB4B4D-7F66-4B91-8295-441DF5EF13C0}" type="datetimeFigureOut">
              <a:rPr lang="en-US" smtClean="0"/>
              <a:t>9/18/2014</a:t>
            </a:fld>
            <a:endParaRPr lang="en-US"/>
          </a:p>
        </p:txBody>
      </p:sp>
      <p:sp>
        <p:nvSpPr>
          <p:cNvPr id="13" name="Slide Number Placeholder 12"/>
          <p:cNvSpPr>
            <a:spLocks noGrp="1"/>
          </p:cNvSpPr>
          <p:nvPr>
            <p:ph type="sldNum" sz="quarter" idx="11"/>
          </p:nvPr>
        </p:nvSpPr>
        <p:spPr/>
        <p:txBody>
          <a:bodyPr/>
          <a:lstStyle/>
          <a:p>
            <a:fld id="{7BE88472-19D5-495C-8893-5B644D242EB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EDB4B4D-7F66-4B91-8295-441DF5EF13C0}" type="datetimeFigureOut">
              <a:rPr lang="en-US" smtClean="0"/>
              <a:t>9/18/2014</a:t>
            </a:fld>
            <a:endParaRPr lang="en-US"/>
          </a:p>
        </p:txBody>
      </p:sp>
      <p:sp>
        <p:nvSpPr>
          <p:cNvPr id="9" name="Slide Number Placeholder 8"/>
          <p:cNvSpPr>
            <a:spLocks noGrp="1"/>
          </p:cNvSpPr>
          <p:nvPr>
            <p:ph type="sldNum" sz="quarter" idx="11"/>
          </p:nvPr>
        </p:nvSpPr>
        <p:spPr/>
        <p:txBody>
          <a:bodyPr/>
          <a:lstStyle/>
          <a:p>
            <a:fld id="{7BE88472-19D5-495C-8893-5B644D242EB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EDB4B4D-7F66-4B91-8295-441DF5EF13C0}" type="datetimeFigureOut">
              <a:rPr lang="en-US" smtClean="0"/>
              <a:t>9/18/2014</a:t>
            </a:fld>
            <a:endParaRPr lang="en-US"/>
          </a:p>
        </p:txBody>
      </p:sp>
      <p:sp>
        <p:nvSpPr>
          <p:cNvPr id="15" name="Slide Number Placeholder 14"/>
          <p:cNvSpPr>
            <a:spLocks noGrp="1"/>
          </p:cNvSpPr>
          <p:nvPr>
            <p:ph type="sldNum" sz="quarter" idx="11"/>
          </p:nvPr>
        </p:nvSpPr>
        <p:spPr/>
        <p:txBody>
          <a:bodyPr/>
          <a:lstStyle/>
          <a:p>
            <a:fld id="{7BE88472-19D5-495C-8893-5B644D242EB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EDB4B4D-7F66-4B91-8295-441DF5EF13C0}" type="datetimeFigureOut">
              <a:rPr lang="en-US" smtClean="0"/>
              <a:t>9/18/2014</a:t>
            </a:fld>
            <a:endParaRPr lang="en-US"/>
          </a:p>
        </p:txBody>
      </p:sp>
      <p:sp>
        <p:nvSpPr>
          <p:cNvPr id="8" name="Slide Number Placeholder 7"/>
          <p:cNvSpPr>
            <a:spLocks noGrp="1"/>
          </p:cNvSpPr>
          <p:nvPr>
            <p:ph type="sldNum" sz="quarter" idx="11"/>
          </p:nvPr>
        </p:nvSpPr>
        <p:spPr/>
        <p:txBody>
          <a:bodyPr/>
          <a:lstStyle/>
          <a:p>
            <a:fld id="{7BE88472-19D5-495C-8893-5B644D242EB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DB4B4D-7F66-4B91-8295-441DF5EF13C0}" type="datetimeFigureOut">
              <a:rPr lang="en-US" smtClean="0"/>
              <a:t>9/18/2014</a:t>
            </a:fld>
            <a:endParaRPr lang="en-US"/>
          </a:p>
        </p:txBody>
      </p:sp>
      <p:sp>
        <p:nvSpPr>
          <p:cNvPr id="6" name="Slide Number Placeholder 5"/>
          <p:cNvSpPr>
            <a:spLocks noGrp="1"/>
          </p:cNvSpPr>
          <p:nvPr>
            <p:ph type="sldNum" sz="quarter" idx="11"/>
          </p:nvPr>
        </p:nvSpPr>
        <p:spPr/>
        <p:txBody>
          <a:bodyPr/>
          <a:lstStyle/>
          <a:p>
            <a:fld id="{7BE88472-19D5-495C-8893-5B644D242EB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EDB4B4D-7F66-4B91-8295-441DF5EF13C0}" type="datetimeFigureOut">
              <a:rPr lang="en-US" smtClean="0"/>
              <a:t>9/18/2014</a:t>
            </a:fld>
            <a:endParaRPr lang="en-US"/>
          </a:p>
        </p:txBody>
      </p:sp>
      <p:sp>
        <p:nvSpPr>
          <p:cNvPr id="16" name="Slide Number Placeholder 15"/>
          <p:cNvSpPr>
            <a:spLocks noGrp="1"/>
          </p:cNvSpPr>
          <p:nvPr>
            <p:ph type="sldNum" sz="quarter" idx="11"/>
          </p:nvPr>
        </p:nvSpPr>
        <p:spPr/>
        <p:txBody>
          <a:bodyPr/>
          <a:lstStyle/>
          <a:p>
            <a:fld id="{7BE88472-19D5-495C-8893-5B644D242EB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EDB4B4D-7F66-4B91-8295-441DF5EF13C0}" type="datetimeFigureOut">
              <a:rPr lang="en-US" smtClean="0"/>
              <a:t>9/18/2014</a:t>
            </a:fld>
            <a:endParaRPr lang="en-US"/>
          </a:p>
        </p:txBody>
      </p:sp>
      <p:sp>
        <p:nvSpPr>
          <p:cNvPr id="14" name="Slide Number Placeholder 13"/>
          <p:cNvSpPr>
            <a:spLocks noGrp="1"/>
          </p:cNvSpPr>
          <p:nvPr>
            <p:ph type="sldNum" sz="quarter" idx="11"/>
          </p:nvPr>
        </p:nvSpPr>
        <p:spPr/>
        <p:txBody>
          <a:bodyPr/>
          <a:lstStyle/>
          <a:p>
            <a:fld id="{7BE88472-19D5-495C-8893-5B644D242EB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EDB4B4D-7F66-4B91-8295-441DF5EF13C0}" type="datetimeFigureOut">
              <a:rPr lang="en-US" smtClean="0"/>
              <a:t>9/18/2014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BE88472-19D5-495C-8893-5B644D242EB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7240" y="1371600"/>
            <a:ext cx="7543800" cy="28956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800" dirty="0" smtClean="0"/>
              <a:t>Measurement Review</a:t>
            </a:r>
            <a:endParaRPr lang="en-US" sz="8800" dirty="0"/>
          </a:p>
        </p:txBody>
      </p:sp>
    </p:spTree>
    <p:extLst>
      <p:ext uri="{BB962C8B-B14F-4D97-AF65-F5344CB8AC3E}">
        <p14:creationId xmlns:p14="http://schemas.microsoft.com/office/powerpoint/2010/main" val="2203820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The amount of matter or “stuff” an object has…</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smtClean="0"/>
              <a:t>MAss</a:t>
            </a:r>
            <a:endParaRPr lang="en-US" sz="8000" dirty="0"/>
          </a:p>
        </p:txBody>
      </p:sp>
    </p:spTree>
    <p:extLst>
      <p:ext uri="{BB962C8B-B14F-4D97-AF65-F5344CB8AC3E}">
        <p14:creationId xmlns:p14="http://schemas.microsoft.com/office/powerpoint/2010/main" val="128766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Measuring a line or single distance</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LINEAR</a:t>
            </a:r>
            <a:endParaRPr lang="en-US" sz="8000" dirty="0"/>
          </a:p>
        </p:txBody>
      </p:sp>
    </p:spTree>
    <p:extLst>
      <p:ext uri="{BB962C8B-B14F-4D97-AF65-F5344CB8AC3E}">
        <p14:creationId xmlns:p14="http://schemas.microsoft.com/office/powerpoint/2010/main" val="3675345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How hard gravity is pulling down on an object</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WEIGHT</a:t>
            </a:r>
            <a:endParaRPr lang="en-US" sz="8000" dirty="0"/>
          </a:p>
        </p:txBody>
      </p:sp>
    </p:spTree>
    <p:extLst>
      <p:ext uri="{BB962C8B-B14F-4D97-AF65-F5344CB8AC3E}">
        <p14:creationId xmlns:p14="http://schemas.microsoft.com/office/powerpoint/2010/main" val="1314192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1981200"/>
          </a:xfrm>
        </p:spPr>
        <p:txBody>
          <a:bodyPr/>
          <a:lstStyle/>
          <a:p>
            <a:r>
              <a:rPr lang="en-US" dirty="0" smtClean="0"/>
              <a:t/>
            </a:r>
            <a:br>
              <a:rPr lang="en-US" dirty="0" smtClean="0"/>
            </a:br>
            <a:r>
              <a:rPr lang="en-US" dirty="0"/>
              <a:t/>
            </a:r>
            <a:br>
              <a:rPr lang="en-US" dirty="0"/>
            </a:br>
            <a:r>
              <a:rPr lang="en-US" dirty="0" smtClean="0"/>
              <a:t>cm</a:t>
            </a:r>
            <a:r>
              <a:rPr lang="en-US" baseline="30000" dirty="0" smtClean="0"/>
              <a:t>3</a:t>
            </a:r>
            <a:r>
              <a:rPr lang="en-US" dirty="0" smtClean="0"/>
              <a:t>  m</a:t>
            </a:r>
            <a:r>
              <a:rPr lang="en-US" baseline="30000" dirty="0" smtClean="0"/>
              <a:t>3</a:t>
            </a:r>
            <a:r>
              <a:rPr lang="en-US" dirty="0" smtClean="0"/>
              <a:t>  in</a:t>
            </a:r>
            <a:r>
              <a:rPr lang="en-US" baseline="30000" dirty="0" smtClean="0"/>
              <a:t>3</a:t>
            </a:r>
            <a:r>
              <a:rPr lang="en-US" dirty="0" smtClean="0"/>
              <a:t>  mL</a:t>
            </a:r>
            <a:br>
              <a:rPr lang="en-US" dirty="0" smtClean="0"/>
            </a:br>
            <a:r>
              <a:rPr lang="en-US" dirty="0" smtClean="0"/>
              <a:t>These units are used for</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VOLUME</a:t>
            </a:r>
            <a:endParaRPr lang="en-US" sz="8000" dirty="0"/>
          </a:p>
        </p:txBody>
      </p:sp>
    </p:spTree>
    <p:extLst>
      <p:ext uri="{BB962C8B-B14F-4D97-AF65-F5344CB8AC3E}">
        <p14:creationId xmlns:p14="http://schemas.microsoft.com/office/powerpoint/2010/main" val="3640908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a:t>c</a:t>
            </a:r>
            <a:r>
              <a:rPr lang="en-US" dirty="0" smtClean="0"/>
              <a:t>m</a:t>
            </a:r>
            <a:r>
              <a:rPr lang="en-US" baseline="30000" dirty="0" smtClean="0"/>
              <a:t>2</a:t>
            </a:r>
            <a:r>
              <a:rPr lang="en-US" dirty="0" smtClean="0"/>
              <a:t>  m</a:t>
            </a:r>
            <a:r>
              <a:rPr lang="en-US" baseline="30000" dirty="0" smtClean="0"/>
              <a:t>2</a:t>
            </a:r>
            <a:r>
              <a:rPr lang="en-US" dirty="0" smtClean="0"/>
              <a:t>  in</a:t>
            </a:r>
            <a:r>
              <a:rPr lang="en-US" baseline="30000" dirty="0" smtClean="0"/>
              <a:t>2</a:t>
            </a:r>
            <a:br>
              <a:rPr lang="en-US" baseline="30000" dirty="0" smtClean="0"/>
            </a:br>
            <a:r>
              <a:rPr lang="en-US" dirty="0"/>
              <a:t>These units are used for</a:t>
            </a:r>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AREA</a:t>
            </a:r>
            <a:endParaRPr lang="en-US" sz="8000" dirty="0"/>
          </a:p>
        </p:txBody>
      </p:sp>
    </p:spTree>
    <p:extLst>
      <p:ext uri="{BB962C8B-B14F-4D97-AF65-F5344CB8AC3E}">
        <p14:creationId xmlns:p14="http://schemas.microsoft.com/office/powerpoint/2010/main" val="17251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a:t>The skin or surface of an object is called…</a:t>
            </a:r>
          </a:p>
        </p:txBody>
      </p:sp>
    </p:spTree>
    <p:extLst>
      <p:ext uri="{BB962C8B-B14F-4D97-AF65-F5344CB8AC3E}">
        <p14:creationId xmlns:p14="http://schemas.microsoft.com/office/powerpoint/2010/main" val="6648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cm    m    in</a:t>
            </a:r>
            <a:br>
              <a:rPr lang="en-US" dirty="0" smtClean="0"/>
            </a:br>
            <a:r>
              <a:rPr lang="en-US" dirty="0" smtClean="0"/>
              <a:t>These units are used for</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LINEAR</a:t>
            </a:r>
            <a:endParaRPr lang="en-US" sz="8000" dirty="0"/>
          </a:p>
        </p:txBody>
      </p:sp>
    </p:spTree>
    <p:extLst>
      <p:ext uri="{BB962C8B-B14F-4D97-AF65-F5344CB8AC3E}">
        <p14:creationId xmlns:p14="http://schemas.microsoft.com/office/powerpoint/2010/main" val="184578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a:t>g</a:t>
            </a:r>
            <a:r>
              <a:rPr lang="en-US" dirty="0" smtClean="0"/>
              <a:t>rams</a:t>
            </a:r>
            <a:br>
              <a:rPr lang="en-US" dirty="0" smtClean="0"/>
            </a:br>
            <a:r>
              <a:rPr lang="en-US" dirty="0" smtClean="0"/>
              <a:t>These units are used for..</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MASS</a:t>
            </a:r>
            <a:endParaRPr lang="en-US" sz="8000" dirty="0"/>
          </a:p>
        </p:txBody>
      </p:sp>
    </p:spTree>
    <p:extLst>
      <p:ext uri="{BB962C8B-B14F-4D97-AF65-F5344CB8AC3E}">
        <p14:creationId xmlns:p14="http://schemas.microsoft.com/office/powerpoint/2010/main" val="1489798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N/cm</a:t>
            </a:r>
            <a:r>
              <a:rPr lang="en-US" baseline="30000" dirty="0" smtClean="0"/>
              <a:t>2</a:t>
            </a:r>
            <a:r>
              <a:rPr lang="en-US" dirty="0" smtClean="0"/>
              <a:t>     </a:t>
            </a:r>
            <a:r>
              <a:rPr lang="en-US" dirty="0" err="1" smtClean="0"/>
              <a:t>lb</a:t>
            </a:r>
            <a:r>
              <a:rPr lang="en-US" dirty="0" smtClean="0"/>
              <a:t>/in</a:t>
            </a:r>
            <a:r>
              <a:rPr lang="en-US" baseline="30000" dirty="0" smtClean="0"/>
              <a:t>2</a:t>
            </a:r>
            <a:r>
              <a:rPr lang="en-US" dirty="0" smtClean="0"/>
              <a:t/>
            </a:r>
            <a:br>
              <a:rPr lang="en-US" dirty="0" smtClean="0"/>
            </a:br>
            <a:r>
              <a:rPr lang="en-US" dirty="0" smtClean="0"/>
              <a:t>These </a:t>
            </a:r>
            <a:r>
              <a:rPr lang="en-US" dirty="0"/>
              <a:t>units are used for</a:t>
            </a:r>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PRESSURE</a:t>
            </a:r>
            <a:endParaRPr lang="en-US" sz="8000" dirty="0"/>
          </a:p>
        </p:txBody>
      </p:sp>
    </p:spTree>
    <p:extLst>
      <p:ext uri="{BB962C8B-B14F-4D97-AF65-F5344CB8AC3E}">
        <p14:creationId xmlns:p14="http://schemas.microsoft.com/office/powerpoint/2010/main" val="2828282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g/cm</a:t>
            </a:r>
            <a:r>
              <a:rPr lang="en-US" baseline="30000" dirty="0" smtClean="0"/>
              <a:t>3  </a:t>
            </a:r>
            <a:br>
              <a:rPr lang="en-US" baseline="30000" dirty="0" smtClean="0"/>
            </a:br>
            <a:r>
              <a:rPr lang="en-US" dirty="0" smtClean="0"/>
              <a:t>these units are used for…</a:t>
            </a:r>
            <a:endParaRPr lang="en-US" baseline="30000"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smtClean="0"/>
              <a:t>DENSITY</a:t>
            </a:r>
            <a:endParaRPr lang="en-US" sz="8000" dirty="0"/>
          </a:p>
        </p:txBody>
      </p:sp>
    </p:spTree>
    <p:extLst>
      <p:ext uri="{BB962C8B-B14F-4D97-AF65-F5344CB8AC3E}">
        <p14:creationId xmlns:p14="http://schemas.microsoft.com/office/powerpoint/2010/main" val="2642275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length?</a:t>
            </a:r>
            <a:endParaRPr lang="en-US" dirty="0"/>
          </a:p>
        </p:txBody>
      </p:sp>
      <p:grpSp>
        <p:nvGrpSpPr>
          <p:cNvPr id="11" name="Group 10"/>
          <p:cNvGrpSpPr>
            <a:grpSpLocks/>
          </p:cNvGrpSpPr>
          <p:nvPr/>
        </p:nvGrpSpPr>
        <p:grpSpPr bwMode="auto">
          <a:xfrm>
            <a:off x="1219200" y="2057400"/>
            <a:ext cx="6705600" cy="4114800"/>
            <a:chOff x="7794" y="10634"/>
            <a:chExt cx="3240" cy="1980"/>
          </a:xfrm>
        </p:grpSpPr>
        <p:sp>
          <p:nvSpPr>
            <p:cNvPr id="12"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14"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15"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16"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17"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8"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3" name="Oval 2"/>
          <p:cNvSpPr/>
          <p:nvPr/>
        </p:nvSpPr>
        <p:spPr>
          <a:xfrm>
            <a:off x="3081867" y="5257800"/>
            <a:ext cx="22352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width?</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Oval 10"/>
          <p:cNvSpPr/>
          <p:nvPr/>
        </p:nvSpPr>
        <p:spPr>
          <a:xfrm>
            <a:off x="5949780" y="4919057"/>
            <a:ext cx="22352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7543800" cy="1600200"/>
          </a:xfrm>
        </p:spPr>
        <p:txBody>
          <a:bodyPr/>
          <a:lstStyle/>
          <a:p>
            <a:pPr algn="ctr"/>
            <a:r>
              <a:rPr lang="en-US" sz="8000" dirty="0" smtClean="0"/>
              <a:t>AREA</a:t>
            </a:r>
            <a:endParaRPr lang="en-US" sz="8000" dirty="0"/>
          </a:p>
        </p:txBody>
      </p:sp>
    </p:spTree>
    <p:extLst>
      <p:ext uri="{BB962C8B-B14F-4D97-AF65-F5344CB8AC3E}">
        <p14:creationId xmlns:p14="http://schemas.microsoft.com/office/powerpoint/2010/main" val="3991641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height?</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Oval 10"/>
          <p:cNvSpPr/>
          <p:nvPr/>
        </p:nvSpPr>
        <p:spPr>
          <a:xfrm>
            <a:off x="4886960" y="4052454"/>
            <a:ext cx="22352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219200"/>
          </a:xfrm>
        </p:spPr>
        <p:txBody>
          <a:bodyPr/>
          <a:lstStyle/>
          <a:p>
            <a:r>
              <a:rPr lang="en-US" dirty="0" smtClean="0"/>
              <a:t>What is the bottom surface?</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TextBox 10"/>
          <p:cNvSpPr txBox="1"/>
          <p:nvPr/>
        </p:nvSpPr>
        <p:spPr>
          <a:xfrm>
            <a:off x="4199466" y="1143000"/>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8 CM2</a:t>
            </a:r>
            <a:endParaRPr lang="en-US" sz="4800" dirty="0">
              <a:solidFill>
                <a:srgbClr val="FF0000"/>
              </a:solidFill>
            </a:endParaRPr>
          </a:p>
        </p:txBody>
      </p:sp>
      <p:grpSp>
        <p:nvGrpSpPr>
          <p:cNvPr id="15" name="Group 14"/>
          <p:cNvGrpSpPr/>
          <p:nvPr/>
        </p:nvGrpSpPr>
        <p:grpSpPr>
          <a:xfrm>
            <a:off x="1384300" y="4965700"/>
            <a:ext cx="6045201" cy="1092201"/>
            <a:chOff x="1384300" y="4965700"/>
            <a:chExt cx="6045201" cy="1092201"/>
          </a:xfrm>
        </p:grpSpPr>
        <p:sp>
          <p:nvSpPr>
            <p:cNvPr id="16" name="Freeform 15"/>
            <p:cNvSpPr/>
            <p:nvPr/>
          </p:nvSpPr>
          <p:spPr>
            <a:xfrm>
              <a:off x="1384300" y="5969000"/>
              <a:ext cx="5029201" cy="88901"/>
            </a:xfrm>
            <a:custGeom>
              <a:avLst/>
              <a:gdLst/>
              <a:ahLst/>
              <a:cxnLst/>
              <a:rect l="0" t="0" r="0" b="0"/>
              <a:pathLst>
                <a:path w="5029201" h="88901">
                  <a:moveTo>
                    <a:pt x="0" y="38100"/>
                  </a:moveTo>
                  <a:lnTo>
                    <a:pt x="38100" y="38100"/>
                  </a:lnTo>
                  <a:lnTo>
                    <a:pt x="76200" y="50800"/>
                  </a:lnTo>
                  <a:lnTo>
                    <a:pt x="114300" y="50800"/>
                  </a:lnTo>
                  <a:lnTo>
                    <a:pt x="152400" y="63500"/>
                  </a:lnTo>
                  <a:lnTo>
                    <a:pt x="190500" y="63500"/>
                  </a:lnTo>
                  <a:lnTo>
                    <a:pt x="228600" y="63500"/>
                  </a:lnTo>
                  <a:lnTo>
                    <a:pt x="279400" y="63500"/>
                  </a:lnTo>
                  <a:lnTo>
                    <a:pt x="342900" y="63500"/>
                  </a:lnTo>
                  <a:lnTo>
                    <a:pt x="393700" y="63500"/>
                  </a:lnTo>
                  <a:lnTo>
                    <a:pt x="444500" y="63500"/>
                  </a:lnTo>
                  <a:lnTo>
                    <a:pt x="508000" y="63500"/>
                  </a:lnTo>
                  <a:lnTo>
                    <a:pt x="558800" y="63500"/>
                  </a:lnTo>
                  <a:lnTo>
                    <a:pt x="622300" y="63500"/>
                  </a:lnTo>
                  <a:lnTo>
                    <a:pt x="673100" y="76200"/>
                  </a:lnTo>
                  <a:lnTo>
                    <a:pt x="736600" y="76200"/>
                  </a:lnTo>
                  <a:lnTo>
                    <a:pt x="800100" y="76200"/>
                  </a:lnTo>
                  <a:lnTo>
                    <a:pt x="863600" y="76200"/>
                  </a:lnTo>
                  <a:lnTo>
                    <a:pt x="927100" y="76200"/>
                  </a:lnTo>
                  <a:lnTo>
                    <a:pt x="1003300" y="88900"/>
                  </a:lnTo>
                  <a:lnTo>
                    <a:pt x="1066800" y="88900"/>
                  </a:lnTo>
                  <a:lnTo>
                    <a:pt x="1130300" y="88900"/>
                  </a:lnTo>
                  <a:lnTo>
                    <a:pt x="1206500" y="76200"/>
                  </a:lnTo>
                  <a:lnTo>
                    <a:pt x="1270000" y="76200"/>
                  </a:lnTo>
                  <a:lnTo>
                    <a:pt x="1333500" y="76200"/>
                  </a:lnTo>
                  <a:lnTo>
                    <a:pt x="1397000" y="76200"/>
                  </a:lnTo>
                  <a:lnTo>
                    <a:pt x="1485900" y="76200"/>
                  </a:lnTo>
                  <a:lnTo>
                    <a:pt x="1549400" y="76200"/>
                  </a:lnTo>
                  <a:lnTo>
                    <a:pt x="1638300" y="76200"/>
                  </a:lnTo>
                  <a:lnTo>
                    <a:pt x="1701800" y="76200"/>
                  </a:lnTo>
                  <a:lnTo>
                    <a:pt x="1790700" y="63500"/>
                  </a:lnTo>
                  <a:lnTo>
                    <a:pt x="1854200" y="63500"/>
                  </a:lnTo>
                  <a:lnTo>
                    <a:pt x="1930400" y="63500"/>
                  </a:lnTo>
                  <a:lnTo>
                    <a:pt x="2006600" y="50800"/>
                  </a:lnTo>
                  <a:lnTo>
                    <a:pt x="2095500" y="50800"/>
                  </a:lnTo>
                  <a:lnTo>
                    <a:pt x="2171700" y="50800"/>
                  </a:lnTo>
                  <a:lnTo>
                    <a:pt x="2247900" y="38100"/>
                  </a:lnTo>
                  <a:lnTo>
                    <a:pt x="2336800" y="38100"/>
                  </a:lnTo>
                  <a:lnTo>
                    <a:pt x="2413000" y="38100"/>
                  </a:lnTo>
                  <a:lnTo>
                    <a:pt x="2489200" y="38100"/>
                  </a:lnTo>
                  <a:lnTo>
                    <a:pt x="2565400" y="38100"/>
                  </a:lnTo>
                  <a:lnTo>
                    <a:pt x="2654300" y="38100"/>
                  </a:lnTo>
                  <a:lnTo>
                    <a:pt x="2730500" y="38100"/>
                  </a:lnTo>
                  <a:lnTo>
                    <a:pt x="2819400" y="38100"/>
                  </a:lnTo>
                  <a:lnTo>
                    <a:pt x="2908300" y="38100"/>
                  </a:lnTo>
                  <a:lnTo>
                    <a:pt x="2984500" y="38100"/>
                  </a:lnTo>
                  <a:lnTo>
                    <a:pt x="3060700" y="38100"/>
                  </a:lnTo>
                  <a:lnTo>
                    <a:pt x="3136900" y="25400"/>
                  </a:lnTo>
                  <a:lnTo>
                    <a:pt x="3213100" y="25400"/>
                  </a:lnTo>
                  <a:lnTo>
                    <a:pt x="3289300" y="25400"/>
                  </a:lnTo>
                  <a:lnTo>
                    <a:pt x="3365500" y="25400"/>
                  </a:lnTo>
                  <a:lnTo>
                    <a:pt x="3441700" y="25400"/>
                  </a:lnTo>
                  <a:lnTo>
                    <a:pt x="3517900" y="25400"/>
                  </a:lnTo>
                  <a:lnTo>
                    <a:pt x="3594100" y="25400"/>
                  </a:lnTo>
                  <a:lnTo>
                    <a:pt x="3657600" y="25400"/>
                  </a:lnTo>
                  <a:lnTo>
                    <a:pt x="3721100" y="25400"/>
                  </a:lnTo>
                  <a:lnTo>
                    <a:pt x="3797300" y="12700"/>
                  </a:lnTo>
                  <a:lnTo>
                    <a:pt x="3860800" y="12700"/>
                  </a:lnTo>
                  <a:lnTo>
                    <a:pt x="3924300" y="12700"/>
                  </a:lnTo>
                  <a:lnTo>
                    <a:pt x="3975100" y="12700"/>
                  </a:lnTo>
                  <a:lnTo>
                    <a:pt x="4038600" y="12700"/>
                  </a:lnTo>
                  <a:lnTo>
                    <a:pt x="4089400" y="12700"/>
                  </a:lnTo>
                  <a:lnTo>
                    <a:pt x="4140200" y="12700"/>
                  </a:lnTo>
                  <a:lnTo>
                    <a:pt x="4191000" y="0"/>
                  </a:lnTo>
                  <a:lnTo>
                    <a:pt x="4241800" y="0"/>
                  </a:lnTo>
                  <a:lnTo>
                    <a:pt x="4292600" y="0"/>
                  </a:lnTo>
                  <a:lnTo>
                    <a:pt x="4330700" y="0"/>
                  </a:lnTo>
                  <a:lnTo>
                    <a:pt x="4381500" y="0"/>
                  </a:lnTo>
                  <a:lnTo>
                    <a:pt x="4406900" y="0"/>
                  </a:lnTo>
                  <a:lnTo>
                    <a:pt x="4457700" y="0"/>
                  </a:lnTo>
                  <a:lnTo>
                    <a:pt x="4495800" y="0"/>
                  </a:lnTo>
                  <a:lnTo>
                    <a:pt x="4521200" y="0"/>
                  </a:lnTo>
                  <a:lnTo>
                    <a:pt x="4559300" y="0"/>
                  </a:lnTo>
                  <a:lnTo>
                    <a:pt x="4597400" y="0"/>
                  </a:lnTo>
                  <a:lnTo>
                    <a:pt x="4622800" y="0"/>
                  </a:lnTo>
                  <a:lnTo>
                    <a:pt x="4660900" y="0"/>
                  </a:lnTo>
                  <a:lnTo>
                    <a:pt x="4699000" y="0"/>
                  </a:lnTo>
                  <a:lnTo>
                    <a:pt x="4724400" y="0"/>
                  </a:lnTo>
                  <a:lnTo>
                    <a:pt x="4749800" y="0"/>
                  </a:lnTo>
                  <a:lnTo>
                    <a:pt x="4787900" y="0"/>
                  </a:lnTo>
                  <a:lnTo>
                    <a:pt x="4813300" y="0"/>
                  </a:lnTo>
                  <a:lnTo>
                    <a:pt x="4838700" y="0"/>
                  </a:lnTo>
                  <a:lnTo>
                    <a:pt x="4864100" y="0"/>
                  </a:lnTo>
                  <a:lnTo>
                    <a:pt x="4889500" y="0"/>
                  </a:lnTo>
                  <a:lnTo>
                    <a:pt x="4914900" y="0"/>
                  </a:lnTo>
                  <a:lnTo>
                    <a:pt x="4940300" y="0"/>
                  </a:lnTo>
                  <a:lnTo>
                    <a:pt x="4965700" y="12700"/>
                  </a:lnTo>
                  <a:lnTo>
                    <a:pt x="4991100" y="0"/>
                  </a:lnTo>
                  <a:lnTo>
                    <a:pt x="5003800" y="0"/>
                  </a:lnTo>
                  <a:lnTo>
                    <a:pt x="5029200" y="0"/>
                  </a:lnTo>
                </a:path>
              </a:pathLst>
            </a:custGeom>
            <a:ln w="38100" cap="flat" cmpd="sng" algn="ctr">
              <a:solidFill>
                <a:srgbClr val="005E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540500" y="4965700"/>
              <a:ext cx="889001" cy="1003301"/>
            </a:xfrm>
            <a:custGeom>
              <a:avLst/>
              <a:gdLst/>
              <a:ahLst/>
              <a:cxnLst/>
              <a:rect l="0" t="0" r="0" b="0"/>
              <a:pathLst>
                <a:path w="889001" h="1003301">
                  <a:moveTo>
                    <a:pt x="876300" y="0"/>
                  </a:moveTo>
                  <a:lnTo>
                    <a:pt x="889000" y="0"/>
                  </a:lnTo>
                  <a:lnTo>
                    <a:pt x="876300" y="12700"/>
                  </a:lnTo>
                  <a:lnTo>
                    <a:pt x="876300" y="12700"/>
                  </a:lnTo>
                  <a:lnTo>
                    <a:pt x="850900" y="25400"/>
                  </a:lnTo>
                  <a:lnTo>
                    <a:pt x="838200" y="38100"/>
                  </a:lnTo>
                  <a:lnTo>
                    <a:pt x="812800" y="50800"/>
                  </a:lnTo>
                  <a:lnTo>
                    <a:pt x="800100" y="76200"/>
                  </a:lnTo>
                  <a:lnTo>
                    <a:pt x="774700" y="101600"/>
                  </a:lnTo>
                  <a:lnTo>
                    <a:pt x="749300" y="127000"/>
                  </a:lnTo>
                  <a:lnTo>
                    <a:pt x="711200" y="152400"/>
                  </a:lnTo>
                  <a:lnTo>
                    <a:pt x="685800" y="190500"/>
                  </a:lnTo>
                  <a:lnTo>
                    <a:pt x="647700" y="228600"/>
                  </a:lnTo>
                  <a:lnTo>
                    <a:pt x="609600" y="254000"/>
                  </a:lnTo>
                  <a:lnTo>
                    <a:pt x="571500" y="304800"/>
                  </a:lnTo>
                  <a:lnTo>
                    <a:pt x="533400" y="342900"/>
                  </a:lnTo>
                  <a:lnTo>
                    <a:pt x="482600" y="393700"/>
                  </a:lnTo>
                  <a:lnTo>
                    <a:pt x="457200" y="431800"/>
                  </a:lnTo>
                  <a:lnTo>
                    <a:pt x="406400" y="482600"/>
                  </a:lnTo>
                  <a:lnTo>
                    <a:pt x="368300" y="520700"/>
                  </a:lnTo>
                  <a:lnTo>
                    <a:pt x="330200" y="584200"/>
                  </a:lnTo>
                  <a:lnTo>
                    <a:pt x="292100" y="622300"/>
                  </a:lnTo>
                  <a:lnTo>
                    <a:pt x="241300" y="673100"/>
                  </a:lnTo>
                  <a:lnTo>
                    <a:pt x="215900" y="723900"/>
                  </a:lnTo>
                  <a:lnTo>
                    <a:pt x="177800" y="762000"/>
                  </a:lnTo>
                  <a:lnTo>
                    <a:pt x="152400" y="812800"/>
                  </a:lnTo>
                  <a:lnTo>
                    <a:pt x="114300" y="850900"/>
                  </a:lnTo>
                  <a:lnTo>
                    <a:pt x="88900" y="889000"/>
                  </a:lnTo>
                  <a:lnTo>
                    <a:pt x="63500" y="914400"/>
                  </a:lnTo>
                  <a:lnTo>
                    <a:pt x="38100" y="952500"/>
                  </a:lnTo>
                  <a:lnTo>
                    <a:pt x="25400" y="977900"/>
                  </a:lnTo>
                  <a:lnTo>
                    <a:pt x="0" y="1003300"/>
                  </a:lnTo>
                </a:path>
              </a:pathLst>
            </a:custGeom>
            <a:ln w="38100" cap="flat" cmpd="sng" algn="ctr">
              <a:solidFill>
                <a:srgbClr val="005E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957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back surface?</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2" name="TextBox 11"/>
          <p:cNvSpPr txBox="1"/>
          <p:nvPr/>
        </p:nvSpPr>
        <p:spPr>
          <a:xfrm>
            <a:off x="914400" y="1641901"/>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12 CM2</a:t>
            </a:r>
            <a:endParaRPr lang="en-US" sz="4800" dirty="0">
              <a:solidFill>
                <a:srgbClr val="FF0000"/>
              </a:solidFill>
            </a:endParaRPr>
          </a:p>
        </p:txBody>
      </p:sp>
    </p:spTree>
    <p:extLst>
      <p:ext uri="{BB962C8B-B14F-4D97-AF65-F5344CB8AC3E}">
        <p14:creationId xmlns:p14="http://schemas.microsoft.com/office/powerpoint/2010/main" val="2916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left side surface?</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TextBox 10"/>
          <p:cNvSpPr txBox="1"/>
          <p:nvPr/>
        </p:nvSpPr>
        <p:spPr>
          <a:xfrm>
            <a:off x="4199466" y="1143000"/>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6 CM2</a:t>
            </a:r>
            <a:endParaRPr lang="en-US" sz="4800" dirty="0">
              <a:solidFill>
                <a:srgbClr val="FF0000"/>
              </a:solidFill>
            </a:endParaRPr>
          </a:p>
        </p:txBody>
      </p:sp>
    </p:spTree>
    <p:extLst>
      <p:ext uri="{BB962C8B-B14F-4D97-AF65-F5344CB8AC3E}">
        <p14:creationId xmlns:p14="http://schemas.microsoft.com/office/powerpoint/2010/main" val="24730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volume?</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TextBox 10"/>
          <p:cNvSpPr txBox="1"/>
          <p:nvPr/>
        </p:nvSpPr>
        <p:spPr>
          <a:xfrm>
            <a:off x="152400" y="3333945"/>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24 CM3</a:t>
            </a:r>
            <a:endParaRPr lang="en-US" sz="4800" dirty="0">
              <a:solidFill>
                <a:srgbClr val="FF0000"/>
              </a:solidFill>
            </a:endParaRPr>
          </a:p>
        </p:txBody>
      </p:sp>
    </p:spTree>
    <p:extLst>
      <p:ext uri="{BB962C8B-B14F-4D97-AF65-F5344CB8AC3E}">
        <p14:creationId xmlns:p14="http://schemas.microsoft.com/office/powerpoint/2010/main" val="4981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2" name="Title 1"/>
          <p:cNvSpPr>
            <a:spLocks noGrp="1"/>
          </p:cNvSpPr>
          <p:nvPr>
            <p:ph type="title"/>
          </p:nvPr>
        </p:nvSpPr>
        <p:spPr>
          <a:xfrm>
            <a:off x="762000" y="685800"/>
            <a:ext cx="7543800" cy="914400"/>
          </a:xfrm>
        </p:spPr>
        <p:txBody>
          <a:bodyPr/>
          <a:lstStyle/>
          <a:p>
            <a:r>
              <a:rPr lang="en-US" dirty="0" smtClean="0"/>
              <a:t>What is the mass?</a:t>
            </a:r>
            <a:endParaRPr lang="en-US" dirty="0"/>
          </a:p>
        </p:txBody>
      </p:sp>
      <p:sp>
        <p:nvSpPr>
          <p:cNvPr id="11" name="TextBox 10"/>
          <p:cNvSpPr txBox="1"/>
          <p:nvPr/>
        </p:nvSpPr>
        <p:spPr>
          <a:xfrm>
            <a:off x="1371600" y="3254673"/>
            <a:ext cx="1371600" cy="769441"/>
          </a:xfrm>
          <a:prstGeom prst="rect">
            <a:avLst/>
          </a:prstGeom>
          <a:noFill/>
        </p:spPr>
        <p:txBody>
          <a:bodyPr wrap="square" rtlCol="0">
            <a:spAutoFit/>
          </a:bodyPr>
          <a:lstStyle/>
          <a:p>
            <a:r>
              <a:rPr lang="en-US" sz="4400" b="1" dirty="0" smtClean="0">
                <a:solidFill>
                  <a:schemeClr val="bg1"/>
                </a:solidFill>
              </a:rPr>
              <a:t>48 g</a:t>
            </a:r>
            <a:endParaRPr lang="en-US" sz="4400" b="1" dirty="0">
              <a:solidFill>
                <a:schemeClr val="bg1"/>
              </a:solidFill>
            </a:endParaRPr>
          </a:p>
        </p:txBody>
      </p:sp>
      <p:sp>
        <p:nvSpPr>
          <p:cNvPr id="12" name="Oval 11"/>
          <p:cNvSpPr/>
          <p:nvPr/>
        </p:nvSpPr>
        <p:spPr>
          <a:xfrm>
            <a:off x="939800" y="2955175"/>
            <a:ext cx="22352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2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density?</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TextBox 10"/>
          <p:cNvSpPr txBox="1"/>
          <p:nvPr/>
        </p:nvSpPr>
        <p:spPr>
          <a:xfrm>
            <a:off x="1371600" y="3254673"/>
            <a:ext cx="1371600" cy="769441"/>
          </a:xfrm>
          <a:prstGeom prst="rect">
            <a:avLst/>
          </a:prstGeom>
          <a:noFill/>
        </p:spPr>
        <p:txBody>
          <a:bodyPr wrap="square" rtlCol="0">
            <a:spAutoFit/>
          </a:bodyPr>
          <a:lstStyle/>
          <a:p>
            <a:r>
              <a:rPr lang="en-US" sz="4400" b="1" dirty="0" smtClean="0">
                <a:solidFill>
                  <a:schemeClr val="bg1"/>
                </a:solidFill>
              </a:rPr>
              <a:t>48 g</a:t>
            </a:r>
            <a:endParaRPr lang="en-US" sz="4400" b="1" dirty="0">
              <a:solidFill>
                <a:schemeClr val="bg1"/>
              </a:solidFill>
            </a:endParaRPr>
          </a:p>
        </p:txBody>
      </p:sp>
      <p:sp>
        <p:nvSpPr>
          <p:cNvPr id="13" name="TextBox 12"/>
          <p:cNvSpPr txBox="1"/>
          <p:nvPr/>
        </p:nvSpPr>
        <p:spPr>
          <a:xfrm>
            <a:off x="499533" y="1682965"/>
            <a:ext cx="2582334" cy="1569660"/>
          </a:xfrm>
          <a:prstGeom prst="rect">
            <a:avLst/>
          </a:prstGeom>
          <a:solidFill>
            <a:schemeClr val="tx1"/>
          </a:solidFill>
        </p:spPr>
        <p:txBody>
          <a:bodyPr wrap="square" rtlCol="0">
            <a:spAutoFit/>
          </a:bodyPr>
          <a:lstStyle/>
          <a:p>
            <a:pPr algn="ctr"/>
            <a:r>
              <a:rPr lang="en-US" sz="4800" dirty="0" smtClean="0">
                <a:solidFill>
                  <a:srgbClr val="FF0000"/>
                </a:solidFill>
              </a:rPr>
              <a:t>2 G/CM3</a:t>
            </a:r>
            <a:endParaRPr lang="en-US" sz="4800" dirty="0">
              <a:solidFill>
                <a:srgbClr val="FF0000"/>
              </a:solidFill>
            </a:endParaRPr>
          </a:p>
        </p:txBody>
      </p:sp>
    </p:spTree>
    <p:extLst>
      <p:ext uri="{BB962C8B-B14F-4D97-AF65-F5344CB8AC3E}">
        <p14:creationId xmlns:p14="http://schemas.microsoft.com/office/powerpoint/2010/main" val="4550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What is the pressure?</a:t>
            </a:r>
            <a:endParaRPr lang="en-US" dirty="0"/>
          </a:p>
        </p:txBody>
      </p:sp>
      <p:grpSp>
        <p:nvGrpSpPr>
          <p:cNvPr id="3" name="Group 2"/>
          <p:cNvGrpSpPr>
            <a:grpSpLocks/>
          </p:cNvGrpSpPr>
          <p:nvPr/>
        </p:nvGrpSpPr>
        <p:grpSpPr bwMode="auto">
          <a:xfrm>
            <a:off x="1219200" y="2057400"/>
            <a:ext cx="6705600" cy="4114800"/>
            <a:chOff x="7794" y="10634"/>
            <a:chExt cx="3240" cy="1980"/>
          </a:xfrm>
        </p:grpSpPr>
        <p:sp>
          <p:nvSpPr>
            <p:cNvPr id="4" name="AutoShape 11"/>
            <p:cNvSpPr>
              <a:spLocks noChangeArrowheads="1"/>
            </p:cNvSpPr>
            <p:nvPr/>
          </p:nvSpPr>
          <p:spPr bwMode="auto">
            <a:xfrm>
              <a:off x="7794" y="10634"/>
              <a:ext cx="3060" cy="198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WordArt 12"/>
            <p:cNvSpPr>
              <a:spLocks noChangeArrowheads="1" noChangeShapeType="1" noTextEdit="1"/>
            </p:cNvSpPr>
            <p:nvPr/>
          </p:nvSpPr>
          <p:spPr bwMode="auto">
            <a:xfrm rot="-2722049">
              <a:off x="10404" y="1216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2 cm</a:t>
              </a:r>
              <a:endParaRPr lang="en-US" sz="3600" kern="10" spc="0">
                <a:ln>
                  <a:noFill/>
                </a:ln>
                <a:solidFill>
                  <a:srgbClr val="000000"/>
                </a:solidFill>
                <a:effectLst/>
                <a:latin typeface="Arial Black"/>
              </a:endParaRPr>
            </a:p>
          </p:txBody>
        </p:sp>
        <p:sp>
          <p:nvSpPr>
            <p:cNvPr id="6" name="WordArt 13"/>
            <p:cNvSpPr>
              <a:spLocks noChangeArrowheads="1" noChangeShapeType="1" noTextEdit="1"/>
            </p:cNvSpPr>
            <p:nvPr/>
          </p:nvSpPr>
          <p:spPr bwMode="auto">
            <a:xfrm rot="-5316227">
              <a:off x="10044" y="1180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3 cm</a:t>
              </a:r>
              <a:endParaRPr lang="en-US" sz="3600" kern="10" spc="0">
                <a:ln>
                  <a:noFill/>
                </a:ln>
                <a:solidFill>
                  <a:srgbClr val="000000"/>
                </a:solidFill>
                <a:effectLst/>
                <a:latin typeface="Arial Black"/>
              </a:endParaRPr>
            </a:p>
          </p:txBody>
        </p:sp>
        <p:sp>
          <p:nvSpPr>
            <p:cNvPr id="7" name="WordArt 14"/>
            <p:cNvSpPr>
              <a:spLocks noChangeArrowheads="1" noChangeShapeType="1" noTextEdit="1"/>
            </p:cNvSpPr>
            <p:nvPr/>
          </p:nvSpPr>
          <p:spPr bwMode="auto">
            <a:xfrm>
              <a:off x="9054" y="12434"/>
              <a:ext cx="36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4 cm</a:t>
              </a:r>
              <a:endParaRPr lang="en-US" sz="3600" kern="10" spc="0">
                <a:ln>
                  <a:noFill/>
                </a:ln>
                <a:solidFill>
                  <a:srgbClr val="000000"/>
                </a:solidFill>
                <a:effectLst/>
                <a:latin typeface="Arial Black"/>
              </a:endParaRPr>
            </a:p>
          </p:txBody>
        </p:sp>
        <p:sp>
          <p:nvSpPr>
            <p:cNvPr id="8" name="WordArt 15"/>
            <p:cNvSpPr>
              <a:spLocks noChangeArrowheads="1" noChangeShapeType="1" noTextEdit="1"/>
            </p:cNvSpPr>
            <p:nvPr/>
          </p:nvSpPr>
          <p:spPr bwMode="auto">
            <a:xfrm>
              <a:off x="9234" y="10886"/>
              <a:ext cx="54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top</a:t>
              </a:r>
              <a:endParaRPr lang="en-US" sz="3600" kern="10" spc="0">
                <a:ln>
                  <a:noFill/>
                </a:ln>
                <a:solidFill>
                  <a:srgbClr val="000000"/>
                </a:solidFill>
                <a:effectLst/>
                <a:latin typeface="Arial Black"/>
              </a:endParaRPr>
            </a:p>
          </p:txBody>
        </p:sp>
        <p:sp>
          <p:nvSpPr>
            <p:cNvPr id="9" name="WordArt 16"/>
            <p:cNvSpPr>
              <a:spLocks noChangeArrowheads="1" noChangeShapeType="1" noTextEdit="1"/>
            </p:cNvSpPr>
            <p:nvPr/>
          </p:nvSpPr>
          <p:spPr bwMode="auto">
            <a:xfrm>
              <a:off x="8694" y="11787"/>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front</a:t>
              </a:r>
              <a:endParaRPr lang="en-US" sz="3600" kern="10" spc="0">
                <a:ln>
                  <a:noFill/>
                </a:ln>
                <a:solidFill>
                  <a:srgbClr val="000000"/>
                </a:solidFill>
                <a:effectLst/>
                <a:latin typeface="Arial Black"/>
              </a:endParaRPr>
            </a:p>
          </p:txBody>
        </p:sp>
        <p:sp>
          <p:nvSpPr>
            <p:cNvPr id="10" name="WordArt 17"/>
            <p:cNvSpPr>
              <a:spLocks noChangeArrowheads="1" noChangeShapeType="1" noTextEdit="1"/>
            </p:cNvSpPr>
            <p:nvPr/>
          </p:nvSpPr>
          <p:spPr bwMode="auto">
            <a:xfrm rot="-2610976">
              <a:off x="10314" y="11246"/>
              <a:ext cx="720" cy="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smtClean="0">
                  <a:ln>
                    <a:noFill/>
                  </a:ln>
                  <a:solidFill>
                    <a:srgbClr val="000000"/>
                  </a:solidFill>
                  <a:effectLst/>
                  <a:latin typeface="Arial Black"/>
                </a:rPr>
                <a:t>side</a:t>
              </a:r>
              <a:endParaRPr lang="en-US" sz="3600" kern="10" spc="0">
                <a:ln>
                  <a:noFill/>
                </a:ln>
                <a:solidFill>
                  <a:srgbClr val="000000"/>
                </a:solidFill>
                <a:effectLst/>
                <a:latin typeface="Arial Black"/>
              </a:endParaRPr>
            </a:p>
          </p:txBody>
        </p:sp>
      </p:grpSp>
      <p:sp>
        <p:nvSpPr>
          <p:cNvPr id="11" name="TextBox 10"/>
          <p:cNvSpPr txBox="1"/>
          <p:nvPr/>
        </p:nvSpPr>
        <p:spPr>
          <a:xfrm>
            <a:off x="1371600" y="3254673"/>
            <a:ext cx="1371600" cy="769441"/>
          </a:xfrm>
          <a:prstGeom prst="rect">
            <a:avLst/>
          </a:prstGeom>
          <a:noFill/>
        </p:spPr>
        <p:txBody>
          <a:bodyPr wrap="square" rtlCol="0">
            <a:spAutoFit/>
          </a:bodyPr>
          <a:lstStyle/>
          <a:p>
            <a:r>
              <a:rPr lang="en-US" sz="4400" b="1" dirty="0" smtClean="0">
                <a:solidFill>
                  <a:schemeClr val="bg1"/>
                </a:solidFill>
              </a:rPr>
              <a:t>24 N</a:t>
            </a:r>
            <a:endParaRPr lang="en-US" sz="4400" b="1" dirty="0">
              <a:solidFill>
                <a:schemeClr val="bg1"/>
              </a:solidFill>
            </a:endParaRPr>
          </a:p>
        </p:txBody>
      </p:sp>
      <p:sp>
        <p:nvSpPr>
          <p:cNvPr id="12" name="TextBox 11"/>
          <p:cNvSpPr txBox="1"/>
          <p:nvPr/>
        </p:nvSpPr>
        <p:spPr>
          <a:xfrm>
            <a:off x="191346" y="4319213"/>
            <a:ext cx="2582334" cy="1569660"/>
          </a:xfrm>
          <a:prstGeom prst="rect">
            <a:avLst/>
          </a:prstGeom>
          <a:solidFill>
            <a:schemeClr val="tx1"/>
          </a:solidFill>
        </p:spPr>
        <p:txBody>
          <a:bodyPr wrap="square" rtlCol="0">
            <a:spAutoFit/>
          </a:bodyPr>
          <a:lstStyle/>
          <a:p>
            <a:pPr algn="ctr"/>
            <a:r>
              <a:rPr lang="en-US" sz="4800" dirty="0" smtClean="0">
                <a:solidFill>
                  <a:srgbClr val="FF0000"/>
                </a:solidFill>
              </a:rPr>
              <a:t>3 N/CM2</a:t>
            </a:r>
            <a:endParaRPr lang="en-US" sz="4800" dirty="0">
              <a:solidFill>
                <a:srgbClr val="FF0000"/>
              </a:solidFill>
            </a:endParaRPr>
          </a:p>
        </p:txBody>
      </p:sp>
    </p:spTree>
    <p:extLst>
      <p:ext uri="{BB962C8B-B14F-4D97-AF65-F5344CB8AC3E}">
        <p14:creationId xmlns:p14="http://schemas.microsoft.com/office/powerpoint/2010/main" val="4422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15" y="1295400"/>
            <a:ext cx="3178175" cy="2743200"/>
          </a:xfrm>
        </p:spPr>
        <p:txBody>
          <a:bodyPr/>
          <a:lstStyle/>
          <a:p>
            <a:pPr algn="ctr"/>
            <a:r>
              <a:rPr lang="en-US" dirty="0" smtClean="0"/>
              <a:t>How many </a:t>
            </a:r>
            <a:r>
              <a:rPr lang="en-US" dirty="0" err="1" smtClean="0"/>
              <a:t>newtons</a:t>
            </a:r>
            <a:r>
              <a:rPr lang="en-US" dirty="0" smtClean="0"/>
              <a:t>?</a:t>
            </a:r>
            <a:endParaRPr lang="en-US" dirty="0"/>
          </a:p>
        </p:txBody>
      </p:sp>
      <p:grpSp>
        <p:nvGrpSpPr>
          <p:cNvPr id="3" name="Group 2"/>
          <p:cNvGrpSpPr>
            <a:grpSpLocks/>
          </p:cNvGrpSpPr>
          <p:nvPr/>
        </p:nvGrpSpPr>
        <p:grpSpPr bwMode="auto">
          <a:xfrm>
            <a:off x="3940175" y="838200"/>
            <a:ext cx="3679825" cy="5745163"/>
            <a:chOff x="6205" y="5104"/>
            <a:chExt cx="2629" cy="5263"/>
          </a:xfrm>
        </p:grpSpPr>
        <p:grpSp>
          <p:nvGrpSpPr>
            <p:cNvPr id="4" name="Group 3"/>
            <p:cNvGrpSpPr>
              <a:grpSpLocks/>
            </p:cNvGrpSpPr>
            <p:nvPr/>
          </p:nvGrpSpPr>
          <p:grpSpPr bwMode="auto">
            <a:xfrm>
              <a:off x="7614" y="5104"/>
              <a:ext cx="1220" cy="4660"/>
              <a:chOff x="6714" y="4497"/>
              <a:chExt cx="1220" cy="4660"/>
            </a:xfrm>
          </p:grpSpPr>
          <p:graphicFrame>
            <p:nvGraphicFramePr>
              <p:cNvPr id="7" name="Object 6"/>
              <p:cNvGraphicFramePr>
                <a:graphicFrameLocks noChangeAspect="1"/>
              </p:cNvGraphicFramePr>
              <p:nvPr>
                <p:extLst>
                  <p:ext uri="{D42A27DB-BD31-4B8C-83A1-F6EECF244321}">
                    <p14:modId xmlns:p14="http://schemas.microsoft.com/office/powerpoint/2010/main" val="4263591412"/>
                  </p:ext>
                </p:extLst>
              </p:nvPr>
            </p:nvGraphicFramePr>
            <p:xfrm>
              <a:off x="6714" y="4857"/>
              <a:ext cx="1220" cy="4300"/>
            </p:xfrm>
            <a:graphic>
              <a:graphicData uri="http://schemas.openxmlformats.org/presentationml/2006/ole">
                <mc:AlternateContent xmlns:mc="http://schemas.openxmlformats.org/markup-compatibility/2006">
                  <mc:Choice xmlns:v="urn:schemas-microsoft-com:vml" Requires="v">
                    <p:oleObj spid="_x0000_s2064" name="Worksheet" r:id="rId3" imgW="733408" imgH="2809943" progId="Excel.Sheet.8">
                      <p:embed/>
                    </p:oleObj>
                  </mc:Choice>
                  <mc:Fallback>
                    <p:oleObj name="Worksheet" r:id="rId3" imgW="733408" imgH="2809943"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 y="4857"/>
                            <a:ext cx="1220" cy="4300"/>
                          </a:xfrm>
                          <a:prstGeom prst="rect">
                            <a:avLst/>
                          </a:prstGeom>
                          <a:solidFill>
                            <a:schemeClr val="tx1"/>
                          </a:solidFill>
                          <a:ln>
                            <a:noFill/>
                          </a:ln>
                        </p:spPr>
                      </p:pic>
                    </p:oleObj>
                  </mc:Fallback>
                </mc:AlternateContent>
              </a:graphicData>
            </a:graphic>
          </p:graphicFrame>
          <p:sp>
            <p:nvSpPr>
              <p:cNvPr id="8" name="Freeform 5"/>
              <p:cNvSpPr>
                <a:spLocks/>
              </p:cNvSpPr>
              <p:nvPr/>
            </p:nvSpPr>
            <p:spPr bwMode="auto">
              <a:xfrm>
                <a:off x="6714" y="4497"/>
                <a:ext cx="1169" cy="518"/>
              </a:xfrm>
              <a:custGeom>
                <a:avLst/>
                <a:gdLst>
                  <a:gd name="T0" fmla="*/ 2 w 1169"/>
                  <a:gd name="T1" fmla="*/ 518 h 518"/>
                  <a:gd name="T2" fmla="*/ 22 w 1169"/>
                  <a:gd name="T3" fmla="*/ 278 h 518"/>
                  <a:gd name="T4" fmla="*/ 82 w 1169"/>
                  <a:gd name="T5" fmla="*/ 238 h 518"/>
                  <a:gd name="T6" fmla="*/ 122 w 1169"/>
                  <a:gd name="T7" fmla="*/ 118 h 518"/>
                  <a:gd name="T8" fmla="*/ 242 w 1169"/>
                  <a:gd name="T9" fmla="*/ 58 h 518"/>
                  <a:gd name="T10" fmla="*/ 422 w 1169"/>
                  <a:gd name="T11" fmla="*/ 18 h 518"/>
                  <a:gd name="T12" fmla="*/ 902 w 1169"/>
                  <a:gd name="T13" fmla="*/ 78 h 518"/>
                  <a:gd name="T14" fmla="*/ 1022 w 1169"/>
                  <a:gd name="T15" fmla="*/ 158 h 518"/>
                  <a:gd name="T16" fmla="*/ 1082 w 1169"/>
                  <a:gd name="T17" fmla="*/ 198 h 518"/>
                  <a:gd name="T18" fmla="*/ 1122 w 1169"/>
                  <a:gd name="T19" fmla="*/ 378 h 518"/>
                  <a:gd name="T20" fmla="*/ 1162 w 1169"/>
                  <a:gd name="T21" fmla="*/ 47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9" h="518">
                    <a:moveTo>
                      <a:pt x="2" y="518"/>
                    </a:moveTo>
                    <a:cubicBezTo>
                      <a:pt x="9" y="438"/>
                      <a:pt x="0" y="355"/>
                      <a:pt x="22" y="278"/>
                    </a:cubicBezTo>
                    <a:cubicBezTo>
                      <a:pt x="29" y="255"/>
                      <a:pt x="69" y="258"/>
                      <a:pt x="82" y="238"/>
                    </a:cubicBezTo>
                    <a:cubicBezTo>
                      <a:pt x="104" y="202"/>
                      <a:pt x="82" y="131"/>
                      <a:pt x="122" y="118"/>
                    </a:cubicBezTo>
                    <a:cubicBezTo>
                      <a:pt x="273" y="68"/>
                      <a:pt x="87" y="136"/>
                      <a:pt x="242" y="58"/>
                    </a:cubicBezTo>
                    <a:cubicBezTo>
                      <a:pt x="291" y="33"/>
                      <a:pt x="376" y="26"/>
                      <a:pt x="422" y="18"/>
                    </a:cubicBezTo>
                    <a:cubicBezTo>
                      <a:pt x="824" y="40"/>
                      <a:pt x="668" y="0"/>
                      <a:pt x="902" y="78"/>
                    </a:cubicBezTo>
                    <a:cubicBezTo>
                      <a:pt x="948" y="93"/>
                      <a:pt x="982" y="131"/>
                      <a:pt x="1022" y="158"/>
                    </a:cubicBezTo>
                    <a:cubicBezTo>
                      <a:pt x="1042" y="171"/>
                      <a:pt x="1082" y="198"/>
                      <a:pt x="1082" y="198"/>
                    </a:cubicBezTo>
                    <a:cubicBezTo>
                      <a:pt x="1097" y="258"/>
                      <a:pt x="1100" y="320"/>
                      <a:pt x="1122" y="378"/>
                    </a:cubicBezTo>
                    <a:cubicBezTo>
                      <a:pt x="1169" y="504"/>
                      <a:pt x="1162" y="383"/>
                      <a:pt x="1162" y="478"/>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Freeform 6"/>
            <p:cNvSpPr>
              <a:spLocks/>
            </p:cNvSpPr>
            <p:nvPr/>
          </p:nvSpPr>
          <p:spPr bwMode="auto">
            <a:xfrm>
              <a:off x="7981" y="9747"/>
              <a:ext cx="374" cy="620"/>
            </a:xfrm>
            <a:custGeom>
              <a:avLst/>
              <a:gdLst>
                <a:gd name="T0" fmla="*/ 159 w 374"/>
                <a:gd name="T1" fmla="*/ 0 h 620"/>
                <a:gd name="T2" fmla="*/ 179 w 374"/>
                <a:gd name="T3" fmla="*/ 200 h 620"/>
                <a:gd name="T4" fmla="*/ 239 w 374"/>
                <a:gd name="T5" fmla="*/ 240 h 620"/>
                <a:gd name="T6" fmla="*/ 279 w 374"/>
                <a:gd name="T7" fmla="*/ 300 h 620"/>
                <a:gd name="T8" fmla="*/ 359 w 374"/>
                <a:gd name="T9" fmla="*/ 480 h 620"/>
                <a:gd name="T10" fmla="*/ 219 w 374"/>
                <a:gd name="T11" fmla="*/ 600 h 620"/>
                <a:gd name="T12" fmla="*/ 159 w 374"/>
                <a:gd name="T13" fmla="*/ 620 h 620"/>
                <a:gd name="T14" fmla="*/ 19 w 374"/>
                <a:gd name="T15" fmla="*/ 500 h 620"/>
                <a:gd name="T16" fmla="*/ 59 w 374"/>
                <a:gd name="T17" fmla="*/ 48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620">
                  <a:moveTo>
                    <a:pt x="159" y="0"/>
                  </a:moveTo>
                  <a:cubicBezTo>
                    <a:pt x="166" y="67"/>
                    <a:pt x="158" y="136"/>
                    <a:pt x="179" y="200"/>
                  </a:cubicBezTo>
                  <a:cubicBezTo>
                    <a:pt x="187" y="223"/>
                    <a:pt x="222" y="223"/>
                    <a:pt x="239" y="240"/>
                  </a:cubicBezTo>
                  <a:cubicBezTo>
                    <a:pt x="256" y="257"/>
                    <a:pt x="269" y="278"/>
                    <a:pt x="279" y="300"/>
                  </a:cubicBezTo>
                  <a:cubicBezTo>
                    <a:pt x="374" y="514"/>
                    <a:pt x="268" y="344"/>
                    <a:pt x="359" y="480"/>
                  </a:cubicBezTo>
                  <a:cubicBezTo>
                    <a:pt x="329" y="601"/>
                    <a:pt x="365" y="551"/>
                    <a:pt x="219" y="600"/>
                  </a:cubicBezTo>
                  <a:cubicBezTo>
                    <a:pt x="199" y="607"/>
                    <a:pt x="159" y="620"/>
                    <a:pt x="159" y="620"/>
                  </a:cubicBezTo>
                  <a:cubicBezTo>
                    <a:pt x="113" y="605"/>
                    <a:pt x="0" y="576"/>
                    <a:pt x="19" y="500"/>
                  </a:cubicBezTo>
                  <a:cubicBezTo>
                    <a:pt x="23" y="486"/>
                    <a:pt x="46" y="487"/>
                    <a:pt x="59" y="480"/>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6205" y="8200"/>
              <a:ext cx="1400" cy="20"/>
            </a:xfrm>
            <a:custGeom>
              <a:avLst/>
              <a:gdLst>
                <a:gd name="T0" fmla="*/ 0 w 1400"/>
                <a:gd name="T1" fmla="*/ 0 h 20"/>
                <a:gd name="T2" fmla="*/ 1400 w 1400"/>
                <a:gd name="T3" fmla="*/ 20 h 20"/>
              </a:gdLst>
              <a:ahLst/>
              <a:cxnLst>
                <a:cxn ang="0">
                  <a:pos x="T0" y="T1"/>
                </a:cxn>
                <a:cxn ang="0">
                  <a:pos x="T2" y="T3"/>
                </a:cxn>
              </a:cxnLst>
              <a:rect l="0" t="0" r="r" b="b"/>
              <a:pathLst>
                <a:path w="1400" h="20">
                  <a:moveTo>
                    <a:pt x="0" y="0"/>
                  </a:moveTo>
                  <a:lnTo>
                    <a:pt x="1400" y="2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3081867" y="4373947"/>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3.6 N</a:t>
            </a:r>
            <a:endParaRPr lang="en-US" sz="4800" dirty="0">
              <a:solidFill>
                <a:srgbClr val="FF0000"/>
              </a:solidFill>
            </a:endParaRPr>
          </a:p>
        </p:txBody>
      </p:sp>
    </p:spTree>
    <p:extLst>
      <p:ext uri="{BB962C8B-B14F-4D97-AF65-F5344CB8AC3E}">
        <p14:creationId xmlns:p14="http://schemas.microsoft.com/office/powerpoint/2010/main" val="25267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15" y="1295400"/>
            <a:ext cx="3178175" cy="2743200"/>
          </a:xfrm>
        </p:spPr>
        <p:txBody>
          <a:bodyPr/>
          <a:lstStyle/>
          <a:p>
            <a:pPr algn="ctr"/>
            <a:r>
              <a:rPr lang="en-US" dirty="0" smtClean="0"/>
              <a:t>How many milliliters?</a:t>
            </a:r>
            <a:endParaRPr lang="en-US" dirty="0"/>
          </a:p>
        </p:txBody>
      </p:sp>
      <p:grpSp>
        <p:nvGrpSpPr>
          <p:cNvPr id="9" name="Group 2"/>
          <p:cNvGrpSpPr>
            <a:grpSpLocks/>
          </p:cNvGrpSpPr>
          <p:nvPr/>
        </p:nvGrpSpPr>
        <p:grpSpPr bwMode="auto">
          <a:xfrm>
            <a:off x="4038600" y="762000"/>
            <a:ext cx="3962400" cy="5410200"/>
            <a:chOff x="6719" y="1799"/>
            <a:chExt cx="3600" cy="4275"/>
          </a:xfrm>
        </p:grpSpPr>
        <p:graphicFrame>
          <p:nvGraphicFramePr>
            <p:cNvPr id="10" name="Object 9"/>
            <p:cNvGraphicFramePr>
              <a:graphicFrameLocks noChangeAspect="1"/>
            </p:cNvGraphicFramePr>
            <p:nvPr>
              <p:extLst>
                <p:ext uri="{D42A27DB-BD31-4B8C-83A1-F6EECF244321}">
                  <p14:modId xmlns:p14="http://schemas.microsoft.com/office/powerpoint/2010/main" val="1334552877"/>
                </p:ext>
              </p:extLst>
            </p:nvPr>
          </p:nvGraphicFramePr>
          <p:xfrm>
            <a:off x="7079" y="1799"/>
            <a:ext cx="3240" cy="4275"/>
          </p:xfrm>
          <a:graphic>
            <a:graphicData uri="http://schemas.openxmlformats.org/presentationml/2006/ole">
              <mc:AlternateContent xmlns:mc="http://schemas.openxmlformats.org/markup-compatibility/2006">
                <mc:Choice xmlns:v="urn:schemas-microsoft-com:vml" Requires="v">
                  <p:oleObj spid="_x0000_s3085" name="Worksheet" r:id="rId3" imgW="2286000" imgH="2800485" progId="Excel.Sheet.8">
                    <p:embed/>
                  </p:oleObj>
                </mc:Choice>
                <mc:Fallback>
                  <p:oleObj name="Worksheet" r:id="rId3" imgW="2286000" imgH="2800485" progId="Excel.Sheet.8">
                    <p:embed/>
                    <p:pic>
                      <p:nvPicPr>
                        <p:cNvPr id="0" name="Object 3"/>
                        <p:cNvPicPr>
                          <a:picLocks noChangeAspect="1" noChangeArrowheads="1"/>
                        </p:cNvPicPr>
                        <p:nvPr/>
                      </p:nvPicPr>
                      <p:blipFill>
                        <a:blip r:embed="rId4"/>
                        <a:srcRect/>
                        <a:stretch>
                          <a:fillRect/>
                        </a:stretch>
                      </p:blipFill>
                      <p:spPr bwMode="auto">
                        <a:xfrm>
                          <a:off x="7079" y="1799"/>
                          <a:ext cx="3240" cy="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Freeform 4"/>
            <p:cNvSpPr>
              <a:spLocks/>
            </p:cNvSpPr>
            <p:nvPr/>
          </p:nvSpPr>
          <p:spPr bwMode="auto">
            <a:xfrm>
              <a:off x="6719" y="3239"/>
              <a:ext cx="1450" cy="42"/>
            </a:xfrm>
            <a:custGeom>
              <a:avLst/>
              <a:gdLst>
                <a:gd name="T0" fmla="*/ 0 w 1450"/>
                <a:gd name="T1" fmla="*/ 0 h 42"/>
                <a:gd name="T2" fmla="*/ 1450 w 1450"/>
                <a:gd name="T3" fmla="*/ 42 h 42"/>
              </a:gdLst>
              <a:ahLst/>
              <a:cxnLst>
                <a:cxn ang="0">
                  <a:pos x="T0" y="T1"/>
                </a:cxn>
                <a:cxn ang="0">
                  <a:pos x="T2" y="T3"/>
                </a:cxn>
              </a:cxnLst>
              <a:rect l="0" t="0" r="r" b="b"/>
              <a:pathLst>
                <a:path w="1450" h="42">
                  <a:moveTo>
                    <a:pt x="0" y="0"/>
                  </a:moveTo>
                  <a:lnTo>
                    <a:pt x="1450" y="42"/>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3052233" y="1676400"/>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344 mL</a:t>
            </a:r>
            <a:endParaRPr lang="en-US" sz="4800" dirty="0">
              <a:solidFill>
                <a:srgbClr val="FF0000"/>
              </a:solidFill>
            </a:endParaRPr>
          </a:p>
        </p:txBody>
      </p:sp>
    </p:spTree>
    <p:extLst>
      <p:ext uri="{BB962C8B-B14F-4D97-AF65-F5344CB8AC3E}">
        <p14:creationId xmlns:p14="http://schemas.microsoft.com/office/powerpoint/2010/main" val="3645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How tightly packed an object is…</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914400"/>
          </a:xfrm>
        </p:spPr>
        <p:txBody>
          <a:bodyPr/>
          <a:lstStyle/>
          <a:p>
            <a:r>
              <a:rPr lang="en-US" dirty="0" smtClean="0"/>
              <a:t>Name the metric prefixes in order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4429365"/>
              </p:ext>
            </p:extLst>
          </p:nvPr>
        </p:nvGraphicFramePr>
        <p:xfrm>
          <a:off x="457200" y="2286000"/>
          <a:ext cx="8382003" cy="838200"/>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97429"/>
                <a:gridCol w="1197429"/>
              </a:tblGrid>
              <a:tr h="838200">
                <a:tc>
                  <a:txBody>
                    <a:bodyPr/>
                    <a:lstStyle/>
                    <a:p>
                      <a:pPr algn="ctr"/>
                      <a:r>
                        <a:rPr lang="en-US" sz="2800" dirty="0" smtClean="0"/>
                        <a:t>Kilo </a:t>
                      </a:r>
                      <a:endParaRPr lang="en-US" sz="2800" dirty="0"/>
                    </a:p>
                  </a:txBody>
                  <a:tcPr/>
                </a:tc>
                <a:tc>
                  <a:txBody>
                    <a:bodyPr/>
                    <a:lstStyle/>
                    <a:p>
                      <a:pPr algn="ctr"/>
                      <a:r>
                        <a:rPr lang="en-US" sz="2800" dirty="0" err="1" smtClean="0"/>
                        <a:t>Hecta</a:t>
                      </a:r>
                      <a:endParaRPr lang="en-US" sz="2800" dirty="0"/>
                    </a:p>
                  </a:txBody>
                  <a:tcPr/>
                </a:tc>
                <a:tc>
                  <a:txBody>
                    <a:bodyPr/>
                    <a:lstStyle/>
                    <a:p>
                      <a:pPr algn="ctr"/>
                      <a:r>
                        <a:rPr lang="en-US" sz="2800" dirty="0" err="1" smtClean="0"/>
                        <a:t>Deka</a:t>
                      </a:r>
                      <a:endParaRPr lang="en-US" sz="2800" dirty="0"/>
                    </a:p>
                  </a:txBody>
                  <a:tcPr/>
                </a:tc>
                <a:tc>
                  <a:txBody>
                    <a:bodyPr/>
                    <a:lstStyle/>
                    <a:p>
                      <a:pPr algn="ctr"/>
                      <a:r>
                        <a:rPr lang="en-US" sz="2800" dirty="0" smtClean="0"/>
                        <a:t>base </a:t>
                      </a:r>
                      <a:endParaRPr lang="en-US" sz="2800" dirty="0"/>
                    </a:p>
                  </a:txBody>
                  <a:tcPr/>
                </a:tc>
                <a:tc>
                  <a:txBody>
                    <a:bodyPr/>
                    <a:lstStyle/>
                    <a:p>
                      <a:pPr algn="ctr"/>
                      <a:r>
                        <a:rPr lang="en-US" sz="2800" dirty="0" err="1" smtClean="0"/>
                        <a:t>deci</a:t>
                      </a:r>
                      <a:endParaRPr lang="en-US" sz="2800" dirty="0"/>
                    </a:p>
                  </a:txBody>
                  <a:tcPr/>
                </a:tc>
                <a:tc>
                  <a:txBody>
                    <a:bodyPr/>
                    <a:lstStyle/>
                    <a:p>
                      <a:pPr algn="ctr"/>
                      <a:r>
                        <a:rPr lang="en-US" sz="2800" dirty="0" err="1" smtClean="0"/>
                        <a:t>centi</a:t>
                      </a:r>
                      <a:endParaRPr lang="en-US" sz="2800" dirty="0"/>
                    </a:p>
                  </a:txBody>
                  <a:tcPr/>
                </a:tc>
                <a:tc>
                  <a:txBody>
                    <a:bodyPr/>
                    <a:lstStyle/>
                    <a:p>
                      <a:pPr algn="ctr"/>
                      <a:r>
                        <a:rPr lang="en-US" sz="2800" dirty="0" err="1" smtClean="0"/>
                        <a:t>milli</a:t>
                      </a:r>
                      <a:endParaRPr lang="en-US" sz="2800" dirty="0"/>
                    </a:p>
                  </a:txBody>
                  <a:tcPr/>
                </a:tc>
              </a:tr>
            </a:tbl>
          </a:graphicData>
        </a:graphic>
      </p:graphicFrame>
    </p:spTree>
    <p:extLst>
      <p:ext uri="{BB962C8B-B14F-4D97-AF65-F5344CB8AC3E}">
        <p14:creationId xmlns:p14="http://schemas.microsoft.com/office/powerpoint/2010/main" val="22815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914400"/>
          </a:xfrm>
        </p:spPr>
        <p:txBody>
          <a:bodyPr/>
          <a:lstStyle/>
          <a:p>
            <a:r>
              <a:rPr lang="en-US" dirty="0" smtClean="0"/>
              <a:t>23 DKL  =    ?  </a:t>
            </a:r>
            <a:r>
              <a:rPr lang="en-US" dirty="0" err="1" smtClean="0"/>
              <a:t>dL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33459122"/>
              </p:ext>
            </p:extLst>
          </p:nvPr>
        </p:nvGraphicFramePr>
        <p:xfrm>
          <a:off x="457200" y="2286000"/>
          <a:ext cx="8382003" cy="838200"/>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97429"/>
                <a:gridCol w="1197429"/>
              </a:tblGrid>
              <a:tr h="838200">
                <a:tc>
                  <a:txBody>
                    <a:bodyPr/>
                    <a:lstStyle/>
                    <a:p>
                      <a:pPr algn="ctr"/>
                      <a:r>
                        <a:rPr lang="en-US" sz="2800" dirty="0" smtClean="0"/>
                        <a:t>Kilo </a:t>
                      </a:r>
                      <a:endParaRPr lang="en-US" sz="2800" dirty="0"/>
                    </a:p>
                  </a:txBody>
                  <a:tcPr/>
                </a:tc>
                <a:tc>
                  <a:txBody>
                    <a:bodyPr/>
                    <a:lstStyle/>
                    <a:p>
                      <a:pPr algn="ctr"/>
                      <a:r>
                        <a:rPr lang="en-US" sz="2800" dirty="0" err="1" smtClean="0"/>
                        <a:t>Hecta</a:t>
                      </a:r>
                      <a:endParaRPr lang="en-US" sz="2800" dirty="0"/>
                    </a:p>
                  </a:txBody>
                  <a:tcPr/>
                </a:tc>
                <a:tc>
                  <a:txBody>
                    <a:bodyPr/>
                    <a:lstStyle/>
                    <a:p>
                      <a:pPr algn="ctr"/>
                      <a:r>
                        <a:rPr lang="en-US" sz="2800" dirty="0" err="1" smtClean="0"/>
                        <a:t>Deka</a:t>
                      </a:r>
                      <a:endParaRPr lang="en-US" sz="2800" dirty="0"/>
                    </a:p>
                  </a:txBody>
                  <a:tcPr/>
                </a:tc>
                <a:tc>
                  <a:txBody>
                    <a:bodyPr/>
                    <a:lstStyle/>
                    <a:p>
                      <a:pPr algn="ctr"/>
                      <a:r>
                        <a:rPr lang="en-US" sz="2800" dirty="0" smtClean="0"/>
                        <a:t>base </a:t>
                      </a:r>
                      <a:endParaRPr lang="en-US" sz="2800" dirty="0"/>
                    </a:p>
                  </a:txBody>
                  <a:tcPr/>
                </a:tc>
                <a:tc>
                  <a:txBody>
                    <a:bodyPr/>
                    <a:lstStyle/>
                    <a:p>
                      <a:pPr algn="ctr"/>
                      <a:r>
                        <a:rPr lang="en-US" sz="2800" dirty="0" err="1" smtClean="0"/>
                        <a:t>deci</a:t>
                      </a:r>
                      <a:endParaRPr lang="en-US" sz="2800" dirty="0"/>
                    </a:p>
                  </a:txBody>
                  <a:tcPr/>
                </a:tc>
                <a:tc>
                  <a:txBody>
                    <a:bodyPr/>
                    <a:lstStyle/>
                    <a:p>
                      <a:pPr algn="ctr"/>
                      <a:r>
                        <a:rPr lang="en-US" sz="2800" dirty="0" err="1" smtClean="0"/>
                        <a:t>centi</a:t>
                      </a:r>
                      <a:endParaRPr lang="en-US" sz="2800" dirty="0"/>
                    </a:p>
                  </a:txBody>
                  <a:tcPr/>
                </a:tc>
                <a:tc>
                  <a:txBody>
                    <a:bodyPr/>
                    <a:lstStyle/>
                    <a:p>
                      <a:pPr algn="ctr"/>
                      <a:r>
                        <a:rPr lang="en-US" sz="2800" dirty="0" err="1" smtClean="0"/>
                        <a:t>milli</a:t>
                      </a:r>
                      <a:endParaRPr lang="en-US" sz="2800" dirty="0"/>
                    </a:p>
                  </a:txBody>
                  <a:tcPr/>
                </a:tc>
              </a:tr>
            </a:tbl>
          </a:graphicData>
        </a:graphic>
      </p:graphicFrame>
      <p:sp>
        <p:nvSpPr>
          <p:cNvPr id="4" name="TextBox 3"/>
          <p:cNvSpPr txBox="1"/>
          <p:nvPr/>
        </p:nvSpPr>
        <p:spPr>
          <a:xfrm>
            <a:off x="3081867" y="4373947"/>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2300</a:t>
            </a:r>
            <a:endParaRPr lang="en-US" sz="4800" dirty="0">
              <a:solidFill>
                <a:srgbClr val="FF0000"/>
              </a:solidFill>
            </a:endParaRPr>
          </a:p>
        </p:txBody>
      </p:sp>
    </p:spTree>
    <p:extLst>
      <p:ext uri="{BB962C8B-B14F-4D97-AF65-F5344CB8AC3E}">
        <p14:creationId xmlns:p14="http://schemas.microsoft.com/office/powerpoint/2010/main" val="73598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914400"/>
          </a:xfrm>
        </p:spPr>
        <p:txBody>
          <a:bodyPr/>
          <a:lstStyle/>
          <a:p>
            <a:r>
              <a:rPr lang="en-US" dirty="0" smtClean="0"/>
              <a:t>.23 Kg  =    ?  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07196483"/>
              </p:ext>
            </p:extLst>
          </p:nvPr>
        </p:nvGraphicFramePr>
        <p:xfrm>
          <a:off x="457200" y="2286000"/>
          <a:ext cx="8382003" cy="838200"/>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97429"/>
                <a:gridCol w="1197429"/>
              </a:tblGrid>
              <a:tr h="838200">
                <a:tc>
                  <a:txBody>
                    <a:bodyPr/>
                    <a:lstStyle/>
                    <a:p>
                      <a:pPr algn="ctr"/>
                      <a:r>
                        <a:rPr lang="en-US" sz="2800" dirty="0" smtClean="0"/>
                        <a:t>Kilo </a:t>
                      </a:r>
                      <a:endParaRPr lang="en-US" sz="2800" dirty="0"/>
                    </a:p>
                  </a:txBody>
                  <a:tcPr/>
                </a:tc>
                <a:tc>
                  <a:txBody>
                    <a:bodyPr/>
                    <a:lstStyle/>
                    <a:p>
                      <a:pPr algn="ctr"/>
                      <a:r>
                        <a:rPr lang="en-US" sz="2800" dirty="0" err="1" smtClean="0"/>
                        <a:t>Hecta</a:t>
                      </a:r>
                      <a:endParaRPr lang="en-US" sz="2800" dirty="0"/>
                    </a:p>
                  </a:txBody>
                  <a:tcPr/>
                </a:tc>
                <a:tc>
                  <a:txBody>
                    <a:bodyPr/>
                    <a:lstStyle/>
                    <a:p>
                      <a:pPr algn="ctr"/>
                      <a:r>
                        <a:rPr lang="en-US" sz="2800" dirty="0" err="1" smtClean="0"/>
                        <a:t>Deka</a:t>
                      </a:r>
                      <a:endParaRPr lang="en-US" sz="2800" dirty="0"/>
                    </a:p>
                  </a:txBody>
                  <a:tcPr/>
                </a:tc>
                <a:tc>
                  <a:txBody>
                    <a:bodyPr/>
                    <a:lstStyle/>
                    <a:p>
                      <a:pPr algn="ctr"/>
                      <a:r>
                        <a:rPr lang="en-US" sz="2800" dirty="0" smtClean="0"/>
                        <a:t>base </a:t>
                      </a:r>
                      <a:endParaRPr lang="en-US" sz="2800" dirty="0"/>
                    </a:p>
                  </a:txBody>
                  <a:tcPr/>
                </a:tc>
                <a:tc>
                  <a:txBody>
                    <a:bodyPr/>
                    <a:lstStyle/>
                    <a:p>
                      <a:pPr algn="ctr"/>
                      <a:r>
                        <a:rPr lang="en-US" sz="2800" dirty="0" err="1" smtClean="0"/>
                        <a:t>deci</a:t>
                      </a:r>
                      <a:endParaRPr lang="en-US" sz="2800" dirty="0"/>
                    </a:p>
                  </a:txBody>
                  <a:tcPr/>
                </a:tc>
                <a:tc>
                  <a:txBody>
                    <a:bodyPr/>
                    <a:lstStyle/>
                    <a:p>
                      <a:pPr algn="ctr"/>
                      <a:r>
                        <a:rPr lang="en-US" sz="2800" dirty="0" err="1" smtClean="0"/>
                        <a:t>centi</a:t>
                      </a:r>
                      <a:endParaRPr lang="en-US" sz="2800" dirty="0"/>
                    </a:p>
                  </a:txBody>
                  <a:tcPr/>
                </a:tc>
                <a:tc>
                  <a:txBody>
                    <a:bodyPr/>
                    <a:lstStyle/>
                    <a:p>
                      <a:pPr algn="ctr"/>
                      <a:r>
                        <a:rPr lang="en-US" sz="2800" dirty="0" err="1" smtClean="0"/>
                        <a:t>milli</a:t>
                      </a:r>
                      <a:endParaRPr lang="en-US" sz="2800" dirty="0"/>
                    </a:p>
                  </a:txBody>
                  <a:tcPr/>
                </a:tc>
              </a:tr>
            </a:tbl>
          </a:graphicData>
        </a:graphic>
      </p:graphicFrame>
      <p:sp>
        <p:nvSpPr>
          <p:cNvPr id="4" name="TextBox 3"/>
          <p:cNvSpPr txBox="1"/>
          <p:nvPr/>
        </p:nvSpPr>
        <p:spPr>
          <a:xfrm>
            <a:off x="3081867" y="4373947"/>
            <a:ext cx="2582334" cy="830997"/>
          </a:xfrm>
          <a:prstGeom prst="rect">
            <a:avLst/>
          </a:prstGeom>
          <a:solidFill>
            <a:schemeClr val="tx1"/>
          </a:solidFill>
        </p:spPr>
        <p:txBody>
          <a:bodyPr wrap="square" rtlCol="0">
            <a:spAutoFit/>
          </a:bodyPr>
          <a:lstStyle/>
          <a:p>
            <a:pPr algn="ctr"/>
            <a:r>
              <a:rPr lang="en-US" sz="4800" dirty="0" smtClean="0">
                <a:solidFill>
                  <a:srgbClr val="FF0000"/>
                </a:solidFill>
              </a:rPr>
              <a:t>230</a:t>
            </a:r>
            <a:endParaRPr lang="en-US" sz="4800" dirty="0">
              <a:solidFill>
                <a:srgbClr val="FF0000"/>
              </a:solidFill>
            </a:endParaRPr>
          </a:p>
        </p:txBody>
      </p:sp>
    </p:spTree>
    <p:extLst>
      <p:ext uri="{BB962C8B-B14F-4D97-AF65-F5344CB8AC3E}">
        <p14:creationId xmlns:p14="http://schemas.microsoft.com/office/powerpoint/2010/main" val="31458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914400"/>
          </a:xfrm>
        </p:spPr>
        <p:txBody>
          <a:bodyPr/>
          <a:lstStyle/>
          <a:p>
            <a:r>
              <a:rPr lang="en-US" dirty="0" smtClean="0"/>
              <a:t>415 mm  =    ?  </a:t>
            </a:r>
            <a:r>
              <a:rPr lang="en-US" dirty="0" err="1" smtClean="0"/>
              <a:t>Hm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23728399"/>
              </p:ext>
            </p:extLst>
          </p:nvPr>
        </p:nvGraphicFramePr>
        <p:xfrm>
          <a:off x="457200" y="2286000"/>
          <a:ext cx="8382003" cy="838200"/>
        </p:xfrm>
        <a:graphic>
          <a:graphicData uri="http://schemas.openxmlformats.org/drawingml/2006/table">
            <a:tbl>
              <a:tblPr firstRow="1" bandRow="1">
                <a:tableStyleId>{5C22544A-7EE6-4342-B048-85BDC9FD1C3A}</a:tableStyleId>
              </a:tblPr>
              <a:tblGrid>
                <a:gridCol w="1197429"/>
                <a:gridCol w="1197429"/>
                <a:gridCol w="1197429"/>
                <a:gridCol w="1197429"/>
                <a:gridCol w="1197429"/>
                <a:gridCol w="1197429"/>
                <a:gridCol w="1197429"/>
              </a:tblGrid>
              <a:tr h="838200">
                <a:tc>
                  <a:txBody>
                    <a:bodyPr/>
                    <a:lstStyle/>
                    <a:p>
                      <a:pPr algn="ctr"/>
                      <a:r>
                        <a:rPr lang="en-US" sz="2800" dirty="0" smtClean="0"/>
                        <a:t>Kilo </a:t>
                      </a:r>
                      <a:endParaRPr lang="en-US" sz="2800" dirty="0"/>
                    </a:p>
                  </a:txBody>
                  <a:tcPr/>
                </a:tc>
                <a:tc>
                  <a:txBody>
                    <a:bodyPr/>
                    <a:lstStyle/>
                    <a:p>
                      <a:pPr algn="ctr"/>
                      <a:r>
                        <a:rPr lang="en-US" sz="2800" dirty="0" err="1" smtClean="0"/>
                        <a:t>Hecta</a:t>
                      </a:r>
                      <a:endParaRPr lang="en-US" sz="2800" dirty="0"/>
                    </a:p>
                  </a:txBody>
                  <a:tcPr/>
                </a:tc>
                <a:tc>
                  <a:txBody>
                    <a:bodyPr/>
                    <a:lstStyle/>
                    <a:p>
                      <a:pPr algn="ctr"/>
                      <a:r>
                        <a:rPr lang="en-US" sz="2800" dirty="0" err="1" smtClean="0"/>
                        <a:t>Deka</a:t>
                      </a:r>
                      <a:endParaRPr lang="en-US" sz="2800" dirty="0"/>
                    </a:p>
                  </a:txBody>
                  <a:tcPr/>
                </a:tc>
                <a:tc>
                  <a:txBody>
                    <a:bodyPr/>
                    <a:lstStyle/>
                    <a:p>
                      <a:pPr algn="ctr"/>
                      <a:r>
                        <a:rPr lang="en-US" sz="2800" dirty="0" smtClean="0"/>
                        <a:t>base </a:t>
                      </a:r>
                      <a:endParaRPr lang="en-US" sz="2800" dirty="0"/>
                    </a:p>
                  </a:txBody>
                  <a:tcPr/>
                </a:tc>
                <a:tc>
                  <a:txBody>
                    <a:bodyPr/>
                    <a:lstStyle/>
                    <a:p>
                      <a:pPr algn="ctr"/>
                      <a:r>
                        <a:rPr lang="en-US" sz="2800" dirty="0" err="1" smtClean="0"/>
                        <a:t>deci</a:t>
                      </a:r>
                      <a:endParaRPr lang="en-US" sz="2800" dirty="0"/>
                    </a:p>
                  </a:txBody>
                  <a:tcPr/>
                </a:tc>
                <a:tc>
                  <a:txBody>
                    <a:bodyPr/>
                    <a:lstStyle/>
                    <a:p>
                      <a:pPr algn="ctr"/>
                      <a:r>
                        <a:rPr lang="en-US" sz="2800" dirty="0" err="1" smtClean="0"/>
                        <a:t>centi</a:t>
                      </a:r>
                      <a:endParaRPr lang="en-US" sz="2800" dirty="0"/>
                    </a:p>
                  </a:txBody>
                  <a:tcPr/>
                </a:tc>
                <a:tc>
                  <a:txBody>
                    <a:bodyPr/>
                    <a:lstStyle/>
                    <a:p>
                      <a:pPr algn="ctr"/>
                      <a:r>
                        <a:rPr lang="en-US" sz="2800" dirty="0" err="1" smtClean="0"/>
                        <a:t>milli</a:t>
                      </a:r>
                      <a:endParaRPr lang="en-US" sz="2800" dirty="0"/>
                    </a:p>
                  </a:txBody>
                  <a:tcPr/>
                </a:tc>
              </a:tr>
            </a:tbl>
          </a:graphicData>
        </a:graphic>
      </p:graphicFrame>
      <p:sp>
        <p:nvSpPr>
          <p:cNvPr id="4" name="TextBox 3"/>
          <p:cNvSpPr txBox="1"/>
          <p:nvPr/>
        </p:nvSpPr>
        <p:spPr>
          <a:xfrm>
            <a:off x="3081867" y="4373947"/>
            <a:ext cx="2582334" cy="830997"/>
          </a:xfrm>
          <a:prstGeom prst="rect">
            <a:avLst/>
          </a:prstGeom>
          <a:solidFill>
            <a:schemeClr val="tx1"/>
          </a:solidFill>
        </p:spPr>
        <p:txBody>
          <a:bodyPr wrap="square" rtlCol="0">
            <a:spAutoFit/>
          </a:bodyPr>
          <a:lstStyle/>
          <a:p>
            <a:pPr algn="ctr"/>
            <a:r>
              <a:rPr lang="en-US" sz="4800" dirty="0">
                <a:solidFill>
                  <a:srgbClr val="FF0000"/>
                </a:solidFill>
              </a:rPr>
              <a:t>.</a:t>
            </a:r>
            <a:r>
              <a:rPr lang="en-US" sz="4800" dirty="0" smtClean="0">
                <a:solidFill>
                  <a:srgbClr val="FF0000"/>
                </a:solidFill>
              </a:rPr>
              <a:t>00415</a:t>
            </a:r>
            <a:endParaRPr lang="en-US" sz="4800" dirty="0">
              <a:solidFill>
                <a:srgbClr val="FF0000"/>
              </a:solidFill>
            </a:endParaRPr>
          </a:p>
        </p:txBody>
      </p:sp>
    </p:spTree>
    <p:extLst>
      <p:ext uri="{BB962C8B-B14F-4D97-AF65-F5344CB8AC3E}">
        <p14:creationId xmlns:p14="http://schemas.microsoft.com/office/powerpoint/2010/main" val="11426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8229600" cy="1143000"/>
          </a:xfrm>
        </p:spPr>
        <p:txBody>
          <a:bodyPr/>
          <a:lstStyle/>
          <a:p>
            <a:pPr algn="ctr"/>
            <a:r>
              <a:rPr lang="en-US" dirty="0" smtClean="0"/>
              <a:t>What is this graph about?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81800" cy="573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939800" y="152400"/>
            <a:ext cx="73660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8229600" cy="1143000"/>
          </a:xfrm>
        </p:spPr>
        <p:txBody>
          <a:bodyPr>
            <a:normAutofit fontScale="90000"/>
          </a:bodyPr>
          <a:lstStyle/>
          <a:p>
            <a:r>
              <a:rPr lang="en-US" dirty="0" smtClean="0"/>
              <a:t>How much pressure does the side put on the surface?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81800" cy="533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209800" y="179832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19800" y="838200"/>
            <a:ext cx="2582334" cy="1569660"/>
          </a:xfrm>
          <a:prstGeom prst="rect">
            <a:avLst/>
          </a:prstGeom>
          <a:solidFill>
            <a:schemeClr val="tx1"/>
          </a:solidFill>
        </p:spPr>
        <p:txBody>
          <a:bodyPr wrap="square" rtlCol="0">
            <a:spAutoFit/>
          </a:bodyPr>
          <a:lstStyle/>
          <a:p>
            <a:pPr algn="ctr"/>
            <a:r>
              <a:rPr lang="en-US" sz="4800" dirty="0" smtClean="0">
                <a:solidFill>
                  <a:srgbClr val="FF0000"/>
                </a:solidFill>
              </a:rPr>
              <a:t>22 N/CM2</a:t>
            </a:r>
            <a:endParaRPr lang="en-US" sz="4800" dirty="0">
              <a:solidFill>
                <a:srgbClr val="FF0000"/>
              </a:solidFill>
            </a:endParaRPr>
          </a:p>
        </p:txBody>
      </p:sp>
    </p:spTree>
    <p:extLst>
      <p:ext uri="{BB962C8B-B14F-4D97-AF65-F5344CB8AC3E}">
        <p14:creationId xmlns:p14="http://schemas.microsoft.com/office/powerpoint/2010/main" val="33714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7818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5105401"/>
            <a:ext cx="8229600" cy="1523999"/>
          </a:xfrm>
        </p:spPr>
        <p:txBody>
          <a:bodyPr>
            <a:noAutofit/>
          </a:bodyPr>
          <a:lstStyle/>
          <a:p>
            <a:r>
              <a:rPr lang="en-US" sz="2800" dirty="0"/>
              <a:t>A thin piece of paper can withstand 12 N/cm2 of pressure but after that it will rip.  Which position can the block be in without ripping the paper?</a:t>
            </a:r>
          </a:p>
        </p:txBody>
      </p:sp>
      <p:sp>
        <p:nvSpPr>
          <p:cNvPr id="4" name="Oval 3"/>
          <p:cNvSpPr/>
          <p:nvPr/>
        </p:nvSpPr>
        <p:spPr>
          <a:xfrm>
            <a:off x="2438400" y="2286000"/>
            <a:ext cx="1143000" cy="2324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2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
            <a:ext cx="6781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5486400"/>
            <a:ext cx="8229600" cy="1143000"/>
          </a:xfrm>
        </p:spPr>
        <p:txBody>
          <a:bodyPr>
            <a:noAutofit/>
          </a:bodyPr>
          <a:lstStyle/>
          <a:p>
            <a:pPr algn="ctr"/>
            <a:r>
              <a:rPr lang="en-US" sz="3200" dirty="0"/>
              <a:t>If the block weighs the same in all positions, why does the pressure change?</a:t>
            </a:r>
          </a:p>
        </p:txBody>
      </p:sp>
      <p:sp>
        <p:nvSpPr>
          <p:cNvPr id="4" name="TextBox 3"/>
          <p:cNvSpPr txBox="1"/>
          <p:nvPr/>
        </p:nvSpPr>
        <p:spPr>
          <a:xfrm>
            <a:off x="651933" y="5181600"/>
            <a:ext cx="8068734" cy="1569660"/>
          </a:xfrm>
          <a:prstGeom prst="rect">
            <a:avLst/>
          </a:prstGeom>
          <a:solidFill>
            <a:schemeClr val="tx1"/>
          </a:solidFill>
        </p:spPr>
        <p:txBody>
          <a:bodyPr wrap="square" rtlCol="0">
            <a:spAutoFit/>
          </a:bodyPr>
          <a:lstStyle/>
          <a:p>
            <a:pPr algn="ctr"/>
            <a:r>
              <a:rPr lang="en-US" sz="4800" dirty="0" smtClean="0">
                <a:solidFill>
                  <a:srgbClr val="FF0000"/>
                </a:solidFill>
              </a:rPr>
              <a:t>WEIGHT IS SPREAD ON DIFFERENT SURFACES</a:t>
            </a:r>
            <a:endParaRPr lang="en-US" sz="4800" dirty="0">
              <a:solidFill>
                <a:srgbClr val="FF0000"/>
              </a:solidFill>
            </a:endParaRPr>
          </a:p>
        </p:txBody>
      </p:sp>
    </p:spTree>
    <p:extLst>
      <p:ext uri="{BB962C8B-B14F-4D97-AF65-F5344CB8AC3E}">
        <p14:creationId xmlns:p14="http://schemas.microsoft.com/office/powerpoint/2010/main" val="21015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fontScale="90000"/>
          </a:bodyPr>
          <a:lstStyle/>
          <a:p>
            <a:r>
              <a:rPr lang="en-US" dirty="0"/>
              <a:t>One student claims that popped popcorn is less dense than </a:t>
            </a:r>
            <a:r>
              <a:rPr lang="en-US" dirty="0" err="1"/>
              <a:t>unpopped</a:t>
            </a:r>
            <a:r>
              <a:rPr lang="en-US" dirty="0"/>
              <a:t> popcorn.  Design an experiment that would prove this hypothesis to be correct or false.  Density equals mass divided by volume.</a:t>
            </a:r>
          </a:p>
        </p:txBody>
      </p:sp>
    </p:spTree>
    <p:extLst>
      <p:ext uri="{BB962C8B-B14F-4D97-AF65-F5344CB8AC3E}">
        <p14:creationId xmlns:p14="http://schemas.microsoft.com/office/powerpoint/2010/main" val="1277255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3616142"/>
            <a:ext cx="7924800" cy="2059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994" y="152400"/>
            <a:ext cx="8229600" cy="3154362"/>
          </a:xfrm>
        </p:spPr>
        <p:txBody>
          <a:bodyPr>
            <a:noAutofit/>
          </a:bodyPr>
          <a:lstStyle/>
          <a:p>
            <a:r>
              <a:rPr lang="en-US" sz="3600" dirty="0" smtClean="0"/>
              <a:t>A group of students set up two identical ramps with distinctly different slopes (one steep slope and one gradual slope). They used two identical toy cars in the experiment.</a:t>
            </a:r>
            <a:endParaRPr lang="en-US" sz="3600" dirty="0"/>
          </a:p>
        </p:txBody>
      </p:sp>
      <p:sp>
        <p:nvSpPr>
          <p:cNvPr id="3" name="TextBox 2"/>
          <p:cNvSpPr txBox="1"/>
          <p:nvPr/>
        </p:nvSpPr>
        <p:spPr>
          <a:xfrm>
            <a:off x="533400" y="5638800"/>
            <a:ext cx="8077200" cy="646331"/>
          </a:xfrm>
          <a:prstGeom prst="rect">
            <a:avLst/>
          </a:prstGeom>
          <a:noFill/>
        </p:spPr>
        <p:txBody>
          <a:bodyPr wrap="square" rtlCol="0">
            <a:spAutoFit/>
          </a:bodyPr>
          <a:lstStyle/>
          <a:p>
            <a:pPr algn="ctr"/>
            <a:r>
              <a:rPr lang="en-US" sz="3600" dirty="0" smtClean="0"/>
              <a:t>WHAT MIGHT THEIR HYPOTHESIS BE?</a:t>
            </a:r>
            <a:endParaRPr lang="en-US" sz="3600" dirty="0"/>
          </a:p>
        </p:txBody>
      </p:sp>
      <p:sp>
        <p:nvSpPr>
          <p:cNvPr id="5" name="TextBox 4"/>
          <p:cNvSpPr txBox="1"/>
          <p:nvPr/>
        </p:nvSpPr>
        <p:spPr>
          <a:xfrm>
            <a:off x="518160" y="3505200"/>
            <a:ext cx="8068734" cy="3046988"/>
          </a:xfrm>
          <a:prstGeom prst="rect">
            <a:avLst/>
          </a:prstGeom>
          <a:solidFill>
            <a:schemeClr val="tx1"/>
          </a:solidFill>
        </p:spPr>
        <p:txBody>
          <a:bodyPr wrap="square" rtlCol="0">
            <a:spAutoFit/>
          </a:bodyPr>
          <a:lstStyle/>
          <a:p>
            <a:pPr algn="ctr"/>
            <a:r>
              <a:rPr lang="en-US" sz="4800" dirty="0" smtClean="0">
                <a:solidFill>
                  <a:srgbClr val="FF0000"/>
                </a:solidFill>
              </a:rPr>
              <a:t>CARS WILL HAVE DIFFERENT SPEEDS OR CARS WILL GO DIFFERENT DISTANCES</a:t>
            </a:r>
            <a:endParaRPr lang="en-US" sz="4800" dirty="0">
              <a:solidFill>
                <a:srgbClr val="FF0000"/>
              </a:solidFill>
            </a:endParaRPr>
          </a:p>
        </p:txBody>
      </p:sp>
    </p:spTree>
    <p:extLst>
      <p:ext uri="{BB962C8B-B14F-4D97-AF65-F5344CB8AC3E}">
        <p14:creationId xmlns:p14="http://schemas.microsoft.com/office/powerpoint/2010/main" val="16897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2817813"/>
            <a:ext cx="75406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838200" y="2133600"/>
            <a:ext cx="7543800" cy="1600200"/>
          </a:xfrm>
        </p:spPr>
        <p:txBody>
          <a:bodyPr/>
          <a:lstStyle/>
          <a:p>
            <a:pPr algn="ctr"/>
            <a:r>
              <a:rPr lang="en-US" sz="8000" dirty="0" smtClean="0"/>
              <a:t>DENSITY</a:t>
            </a:r>
            <a:endParaRPr lang="en-US" sz="8000" dirty="0"/>
          </a:p>
        </p:txBody>
      </p:sp>
    </p:spTree>
    <p:extLst>
      <p:ext uri="{BB962C8B-B14F-4D97-AF65-F5344CB8AC3E}">
        <p14:creationId xmlns:p14="http://schemas.microsoft.com/office/powerpoint/2010/main" val="1522823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3616142"/>
            <a:ext cx="7924800" cy="2059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994" y="152400"/>
            <a:ext cx="8229600" cy="3154362"/>
          </a:xfrm>
        </p:spPr>
        <p:txBody>
          <a:bodyPr>
            <a:noAutofit/>
          </a:bodyPr>
          <a:lstStyle/>
          <a:p>
            <a:r>
              <a:rPr lang="en-US" sz="3600" dirty="0" smtClean="0"/>
              <a:t>A group of students set up two identical ramps with distinctly different slopes (one steep slope and one gradual slope). They used two identical toy cars in the experiment.</a:t>
            </a:r>
            <a:endParaRPr lang="en-US" sz="3600" dirty="0"/>
          </a:p>
        </p:txBody>
      </p:sp>
      <p:sp>
        <p:nvSpPr>
          <p:cNvPr id="3" name="TextBox 2"/>
          <p:cNvSpPr txBox="1"/>
          <p:nvPr/>
        </p:nvSpPr>
        <p:spPr>
          <a:xfrm>
            <a:off x="533400" y="5638800"/>
            <a:ext cx="8077200" cy="1200329"/>
          </a:xfrm>
          <a:prstGeom prst="rect">
            <a:avLst/>
          </a:prstGeom>
          <a:noFill/>
        </p:spPr>
        <p:txBody>
          <a:bodyPr wrap="square" rtlCol="0">
            <a:spAutoFit/>
          </a:bodyPr>
          <a:lstStyle/>
          <a:p>
            <a:pPr algn="ctr"/>
            <a:r>
              <a:rPr lang="en-US" sz="3600" dirty="0" smtClean="0"/>
              <a:t>WHY DID THEY USE IDENTICAL CARS?</a:t>
            </a:r>
            <a:endParaRPr lang="en-US" sz="3600" dirty="0"/>
          </a:p>
        </p:txBody>
      </p:sp>
      <p:sp>
        <p:nvSpPr>
          <p:cNvPr id="5" name="TextBox 4"/>
          <p:cNvSpPr txBox="1"/>
          <p:nvPr/>
        </p:nvSpPr>
        <p:spPr>
          <a:xfrm>
            <a:off x="518160" y="3505200"/>
            <a:ext cx="8068734" cy="830997"/>
          </a:xfrm>
          <a:prstGeom prst="rect">
            <a:avLst/>
          </a:prstGeom>
          <a:solidFill>
            <a:schemeClr val="tx1"/>
          </a:solidFill>
        </p:spPr>
        <p:txBody>
          <a:bodyPr wrap="square" rtlCol="0">
            <a:spAutoFit/>
          </a:bodyPr>
          <a:lstStyle/>
          <a:p>
            <a:pPr algn="ctr"/>
            <a:r>
              <a:rPr lang="en-US" sz="4800" dirty="0" smtClean="0">
                <a:solidFill>
                  <a:srgbClr val="FF0000"/>
                </a:solidFill>
              </a:rPr>
              <a:t>KEEP THE TEST FAIR</a:t>
            </a:r>
            <a:endParaRPr lang="en-US" sz="4800" dirty="0">
              <a:solidFill>
                <a:srgbClr val="FF0000"/>
              </a:solidFill>
            </a:endParaRPr>
          </a:p>
        </p:txBody>
      </p:sp>
    </p:spTree>
    <p:extLst>
      <p:ext uri="{BB962C8B-B14F-4D97-AF65-F5344CB8AC3E}">
        <p14:creationId xmlns:p14="http://schemas.microsoft.com/office/powerpoint/2010/main" val="28828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3616142"/>
            <a:ext cx="7924800" cy="2059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994" y="152400"/>
            <a:ext cx="8229600" cy="3154362"/>
          </a:xfrm>
        </p:spPr>
        <p:txBody>
          <a:bodyPr>
            <a:noAutofit/>
          </a:bodyPr>
          <a:lstStyle/>
          <a:p>
            <a:r>
              <a:rPr lang="en-US" sz="3600" dirty="0" smtClean="0"/>
              <a:t>A group of students set up two identical ramps with distinctly different slopes (one steep slope and one gradual slope). They used two identical toy cars in the experiment.</a:t>
            </a:r>
            <a:endParaRPr lang="en-US" sz="3600" dirty="0"/>
          </a:p>
        </p:txBody>
      </p:sp>
      <p:sp>
        <p:nvSpPr>
          <p:cNvPr id="3" name="TextBox 2"/>
          <p:cNvSpPr txBox="1"/>
          <p:nvPr/>
        </p:nvSpPr>
        <p:spPr>
          <a:xfrm>
            <a:off x="533400" y="5638800"/>
            <a:ext cx="8077200" cy="1200329"/>
          </a:xfrm>
          <a:prstGeom prst="rect">
            <a:avLst/>
          </a:prstGeom>
          <a:noFill/>
        </p:spPr>
        <p:txBody>
          <a:bodyPr wrap="square" rtlCol="0">
            <a:spAutoFit/>
          </a:bodyPr>
          <a:lstStyle/>
          <a:p>
            <a:pPr algn="ctr"/>
            <a:r>
              <a:rPr lang="en-US" sz="3600" dirty="0" smtClean="0"/>
              <a:t>WHAT WAS THE INDEPENDENT VARIABLE?</a:t>
            </a:r>
            <a:endParaRPr lang="en-US" sz="3600" dirty="0"/>
          </a:p>
        </p:txBody>
      </p:sp>
      <p:sp>
        <p:nvSpPr>
          <p:cNvPr id="5" name="TextBox 4"/>
          <p:cNvSpPr txBox="1"/>
          <p:nvPr/>
        </p:nvSpPr>
        <p:spPr>
          <a:xfrm>
            <a:off x="651933" y="4495800"/>
            <a:ext cx="8068734" cy="830997"/>
          </a:xfrm>
          <a:prstGeom prst="rect">
            <a:avLst/>
          </a:prstGeom>
          <a:solidFill>
            <a:schemeClr val="tx1"/>
          </a:solidFill>
        </p:spPr>
        <p:txBody>
          <a:bodyPr wrap="square" rtlCol="0">
            <a:spAutoFit/>
          </a:bodyPr>
          <a:lstStyle/>
          <a:p>
            <a:pPr algn="ctr"/>
            <a:r>
              <a:rPr lang="en-US" sz="4800" dirty="0" smtClean="0">
                <a:solidFill>
                  <a:srgbClr val="FF0000"/>
                </a:solidFill>
              </a:rPr>
              <a:t>RAMP SLOPE</a:t>
            </a:r>
            <a:endParaRPr lang="en-US" sz="4800" dirty="0">
              <a:solidFill>
                <a:srgbClr val="FF0000"/>
              </a:solidFill>
            </a:endParaRPr>
          </a:p>
        </p:txBody>
      </p:sp>
    </p:spTree>
    <p:extLst>
      <p:ext uri="{BB962C8B-B14F-4D97-AF65-F5344CB8AC3E}">
        <p14:creationId xmlns:p14="http://schemas.microsoft.com/office/powerpoint/2010/main" val="16826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3616142"/>
            <a:ext cx="7924800" cy="2059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994" y="152400"/>
            <a:ext cx="8229600" cy="3154362"/>
          </a:xfrm>
        </p:spPr>
        <p:txBody>
          <a:bodyPr>
            <a:noAutofit/>
          </a:bodyPr>
          <a:lstStyle/>
          <a:p>
            <a:r>
              <a:rPr lang="en-US" sz="3600" dirty="0" smtClean="0"/>
              <a:t>A group of students set up two identical ramps with distinctly different slopes (one steep slope and one gradual slope). They used two identical toy cars in the experiment.</a:t>
            </a:r>
            <a:endParaRPr lang="en-US" sz="3600" dirty="0"/>
          </a:p>
        </p:txBody>
      </p:sp>
      <p:sp>
        <p:nvSpPr>
          <p:cNvPr id="3" name="TextBox 2"/>
          <p:cNvSpPr txBox="1"/>
          <p:nvPr/>
        </p:nvSpPr>
        <p:spPr>
          <a:xfrm>
            <a:off x="533400" y="5638800"/>
            <a:ext cx="8077200" cy="1200329"/>
          </a:xfrm>
          <a:prstGeom prst="rect">
            <a:avLst/>
          </a:prstGeom>
          <a:noFill/>
        </p:spPr>
        <p:txBody>
          <a:bodyPr wrap="square" rtlCol="0">
            <a:spAutoFit/>
          </a:bodyPr>
          <a:lstStyle/>
          <a:p>
            <a:pPr algn="ctr"/>
            <a:r>
              <a:rPr lang="en-US" sz="3600" dirty="0" smtClean="0"/>
              <a:t>WHAT WAS THE DEPENDENT VARIABLE?</a:t>
            </a:r>
            <a:endParaRPr lang="en-US" sz="3600" dirty="0"/>
          </a:p>
        </p:txBody>
      </p:sp>
      <p:sp>
        <p:nvSpPr>
          <p:cNvPr id="5" name="TextBox 4"/>
          <p:cNvSpPr txBox="1"/>
          <p:nvPr/>
        </p:nvSpPr>
        <p:spPr>
          <a:xfrm>
            <a:off x="541866" y="4069140"/>
            <a:ext cx="8068734" cy="830997"/>
          </a:xfrm>
          <a:prstGeom prst="rect">
            <a:avLst/>
          </a:prstGeom>
          <a:solidFill>
            <a:schemeClr val="tx1"/>
          </a:solidFill>
        </p:spPr>
        <p:txBody>
          <a:bodyPr wrap="square" rtlCol="0">
            <a:spAutoFit/>
          </a:bodyPr>
          <a:lstStyle/>
          <a:p>
            <a:pPr algn="ctr"/>
            <a:r>
              <a:rPr lang="en-US" sz="4800" dirty="0" smtClean="0">
                <a:solidFill>
                  <a:srgbClr val="FF0000"/>
                </a:solidFill>
              </a:rPr>
              <a:t>DISTANCE OR SPEED</a:t>
            </a:r>
            <a:endParaRPr lang="en-US" sz="4800" dirty="0">
              <a:solidFill>
                <a:srgbClr val="FF0000"/>
              </a:solidFill>
            </a:endParaRPr>
          </a:p>
        </p:txBody>
      </p:sp>
    </p:spTree>
    <p:extLst>
      <p:ext uri="{BB962C8B-B14F-4D97-AF65-F5344CB8AC3E}">
        <p14:creationId xmlns:p14="http://schemas.microsoft.com/office/powerpoint/2010/main" val="58277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3616142"/>
            <a:ext cx="7924800" cy="2059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994" y="152400"/>
            <a:ext cx="8229600" cy="3154362"/>
          </a:xfrm>
        </p:spPr>
        <p:txBody>
          <a:bodyPr>
            <a:noAutofit/>
          </a:bodyPr>
          <a:lstStyle/>
          <a:p>
            <a:r>
              <a:rPr lang="en-US" sz="3600" dirty="0" smtClean="0"/>
              <a:t>A group of students set up two identical ramps with distinctly different slopes (one steep slope and one gradual slope). They used two identical toy cars in the experiment.</a:t>
            </a:r>
            <a:endParaRPr lang="en-US" sz="3600" dirty="0"/>
          </a:p>
        </p:txBody>
      </p:sp>
      <p:sp>
        <p:nvSpPr>
          <p:cNvPr id="3" name="TextBox 2"/>
          <p:cNvSpPr txBox="1"/>
          <p:nvPr/>
        </p:nvSpPr>
        <p:spPr>
          <a:xfrm>
            <a:off x="533400" y="5638800"/>
            <a:ext cx="8077200" cy="1200329"/>
          </a:xfrm>
          <a:prstGeom prst="rect">
            <a:avLst/>
          </a:prstGeom>
          <a:noFill/>
        </p:spPr>
        <p:txBody>
          <a:bodyPr wrap="square" rtlCol="0">
            <a:spAutoFit/>
          </a:bodyPr>
          <a:lstStyle/>
          <a:p>
            <a:pPr algn="ctr"/>
            <a:r>
              <a:rPr lang="en-US" sz="3600" dirty="0" smtClean="0"/>
              <a:t>WHAT WERE THE CONTROLLED VARIABLES?</a:t>
            </a:r>
            <a:endParaRPr lang="en-US" sz="3600" dirty="0"/>
          </a:p>
        </p:txBody>
      </p:sp>
      <p:sp>
        <p:nvSpPr>
          <p:cNvPr id="5" name="TextBox 4"/>
          <p:cNvSpPr txBox="1"/>
          <p:nvPr/>
        </p:nvSpPr>
        <p:spPr>
          <a:xfrm>
            <a:off x="541866" y="3611940"/>
            <a:ext cx="8068734" cy="1569660"/>
          </a:xfrm>
          <a:prstGeom prst="rect">
            <a:avLst/>
          </a:prstGeom>
          <a:solidFill>
            <a:schemeClr val="tx1"/>
          </a:solidFill>
        </p:spPr>
        <p:txBody>
          <a:bodyPr wrap="square" rtlCol="0">
            <a:spAutoFit/>
          </a:bodyPr>
          <a:lstStyle/>
          <a:p>
            <a:pPr algn="ctr"/>
            <a:r>
              <a:rPr lang="en-US" sz="4800" dirty="0" smtClean="0">
                <a:solidFill>
                  <a:srgbClr val="FF0000"/>
                </a:solidFill>
              </a:rPr>
              <a:t>SAME CAR, SAME SURFACE, ETC</a:t>
            </a:r>
            <a:endParaRPr lang="en-US" sz="4800" dirty="0">
              <a:solidFill>
                <a:srgbClr val="FF0000"/>
              </a:solidFill>
            </a:endParaRPr>
          </a:p>
        </p:txBody>
      </p:sp>
    </p:spTree>
    <p:extLst>
      <p:ext uri="{BB962C8B-B14F-4D97-AF65-F5344CB8AC3E}">
        <p14:creationId xmlns:p14="http://schemas.microsoft.com/office/powerpoint/2010/main" val="28105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758"/>
            <a:ext cx="8229600" cy="4724400"/>
          </a:xfrm>
        </p:spPr>
        <p:txBody>
          <a:bodyPr wrap="square">
            <a:normAutofit fontScale="90000"/>
          </a:bodyPr>
          <a:lstStyle/>
          <a:p>
            <a:r>
              <a:rPr lang="en-US" dirty="0"/>
              <a:t>Scientist Jones did an experiment testing different types of soils.  She used 100 plants.  Scientist Smith did the same experiment but used only 10 plants.  Which </a:t>
            </a:r>
            <a:r>
              <a:rPr lang="en-US" dirty="0" smtClean="0"/>
              <a:t>experiment was better and why?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42918"/>
            <a:ext cx="4929051" cy="36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3644324"/>
            <a:ext cx="8976360" cy="3046988"/>
          </a:xfrm>
          <a:prstGeom prst="rect">
            <a:avLst/>
          </a:prstGeom>
          <a:solidFill>
            <a:schemeClr val="tx1"/>
          </a:solidFill>
        </p:spPr>
        <p:txBody>
          <a:bodyPr wrap="square" rtlCol="0">
            <a:spAutoFit/>
          </a:bodyPr>
          <a:lstStyle/>
          <a:p>
            <a:pPr algn="ctr"/>
            <a:r>
              <a:rPr lang="en-US" sz="4800" dirty="0" smtClean="0">
                <a:solidFill>
                  <a:srgbClr val="FF0000"/>
                </a:solidFill>
              </a:rPr>
              <a:t>THE ONE WITH 100 PLANTS BECAUSE BIGGER SAMPLE SIZE MAKES MORE ACCURATE RESULTS</a:t>
            </a:r>
            <a:endParaRPr lang="en-US" sz="4800" dirty="0">
              <a:solidFill>
                <a:srgbClr val="FF0000"/>
              </a:solidFill>
            </a:endParaRPr>
          </a:p>
        </p:txBody>
      </p:sp>
    </p:spTree>
    <p:extLst>
      <p:ext uri="{BB962C8B-B14F-4D97-AF65-F5344CB8AC3E}">
        <p14:creationId xmlns:p14="http://schemas.microsoft.com/office/powerpoint/2010/main" val="31878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How hard one object pushes on another…</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PRESSURE</a:t>
            </a:r>
            <a:endParaRPr lang="en-US" sz="8000" dirty="0"/>
          </a:p>
        </p:txBody>
      </p:sp>
    </p:spTree>
    <p:extLst>
      <p:ext uri="{BB962C8B-B14F-4D97-AF65-F5344CB8AC3E}">
        <p14:creationId xmlns:p14="http://schemas.microsoft.com/office/powerpoint/2010/main" val="17324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543800" cy="914400"/>
          </a:xfrm>
        </p:spPr>
        <p:txBody>
          <a:bodyPr/>
          <a:lstStyle/>
          <a:p>
            <a:r>
              <a:rPr lang="en-US" dirty="0" smtClean="0"/>
              <a:t>The space an object takes up…</a:t>
            </a:r>
            <a:endParaRPr lang="en-US" dirty="0"/>
          </a:p>
        </p:txBody>
      </p:sp>
    </p:spTree>
    <p:extLst>
      <p:ext uri="{BB962C8B-B14F-4D97-AF65-F5344CB8AC3E}">
        <p14:creationId xmlns:p14="http://schemas.microsoft.com/office/powerpoint/2010/main" val="228436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838200" y="2133600"/>
            <a:ext cx="7543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t>VOLUME</a:t>
            </a:r>
            <a:endParaRPr lang="en-US" sz="8000" dirty="0"/>
          </a:p>
        </p:txBody>
      </p:sp>
    </p:spTree>
    <p:extLst>
      <p:ext uri="{BB962C8B-B14F-4D97-AF65-F5344CB8AC3E}">
        <p14:creationId xmlns:p14="http://schemas.microsoft.com/office/powerpoint/2010/main" val="529828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774</TotalTime>
  <Words>683</Words>
  <Application>Microsoft Office PowerPoint</Application>
  <PresentationFormat>On-screen Show (4:3)</PresentationFormat>
  <Paragraphs>169</Paragraphs>
  <Slides>54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Elemental</vt:lpstr>
      <vt:lpstr>Worksheet</vt:lpstr>
      <vt:lpstr>PowerPoint Presentation</vt:lpstr>
      <vt:lpstr>The skin or surface of an object is called…</vt:lpstr>
      <vt:lpstr>AREA</vt:lpstr>
      <vt:lpstr>How tightly packed an object is…</vt:lpstr>
      <vt:lpstr>DENSITY</vt:lpstr>
      <vt:lpstr>How hard one object pushes on another…</vt:lpstr>
      <vt:lpstr>PowerPoint Presentation</vt:lpstr>
      <vt:lpstr>The space an object takes up…</vt:lpstr>
      <vt:lpstr>PowerPoint Presentation</vt:lpstr>
      <vt:lpstr>The amount of matter or “stuff” an object has…</vt:lpstr>
      <vt:lpstr>PowerPoint Presentation</vt:lpstr>
      <vt:lpstr>Measuring a line or single distance</vt:lpstr>
      <vt:lpstr>PowerPoint Presentation</vt:lpstr>
      <vt:lpstr>How hard gravity is pulling down on an object</vt:lpstr>
      <vt:lpstr>PowerPoint Presentation</vt:lpstr>
      <vt:lpstr>  cm3  m3  in3  mL These units are used for</vt:lpstr>
      <vt:lpstr>PowerPoint Presentation</vt:lpstr>
      <vt:lpstr>cm2  m2  in2 These units are used for</vt:lpstr>
      <vt:lpstr>PowerPoint Presentation</vt:lpstr>
      <vt:lpstr>cm    m    in These units are used for</vt:lpstr>
      <vt:lpstr>PowerPoint Presentation</vt:lpstr>
      <vt:lpstr>grams These units are used for..</vt:lpstr>
      <vt:lpstr>PowerPoint Presentation</vt:lpstr>
      <vt:lpstr>N/cm2     lb/in2 These units are used for</vt:lpstr>
      <vt:lpstr>PowerPoint Presentation</vt:lpstr>
      <vt:lpstr>g/cm3   these units are used for…</vt:lpstr>
      <vt:lpstr>PowerPoint Presentation</vt:lpstr>
      <vt:lpstr>What is the length?</vt:lpstr>
      <vt:lpstr>What is the width?</vt:lpstr>
      <vt:lpstr>What is the height?</vt:lpstr>
      <vt:lpstr>What is the bottom surface?</vt:lpstr>
      <vt:lpstr>What is the back surface?</vt:lpstr>
      <vt:lpstr>What is the left side surface?</vt:lpstr>
      <vt:lpstr>What is the volume?</vt:lpstr>
      <vt:lpstr>What is the mass?</vt:lpstr>
      <vt:lpstr>What is the density?</vt:lpstr>
      <vt:lpstr>What is the pressure?</vt:lpstr>
      <vt:lpstr>How many newtons?</vt:lpstr>
      <vt:lpstr>How many milliliters?</vt:lpstr>
      <vt:lpstr>Name the metric prefixes in order</vt:lpstr>
      <vt:lpstr>23 DKL  =    ?  dL</vt:lpstr>
      <vt:lpstr>.23 Kg  =    ?  g</vt:lpstr>
      <vt:lpstr>415 mm  =    ?  Hm</vt:lpstr>
      <vt:lpstr>What is this graph about?</vt:lpstr>
      <vt:lpstr>How much pressure does the side put on the surface?</vt:lpstr>
      <vt:lpstr>A thin piece of paper can withstand 12 N/cm2 of pressure but after that it will rip.  Which position can the block be in without ripping the paper?</vt:lpstr>
      <vt:lpstr>If the block weighs the same in all positions, why does the pressure change?</vt:lpstr>
      <vt:lpstr>One student claims that popped popcorn is less dense than unpopped popcorn.  Design an experiment that would prove this hypothesis to be correct or false.  Density equals mass divided by volume.</vt:lpstr>
      <vt:lpstr>A group of students set up two identical ramps with distinctly different slopes (one steep slope and one gradual slope). They used two identical toy cars in the experiment.</vt:lpstr>
      <vt:lpstr>A group of students set up two identical ramps with distinctly different slopes (one steep slope and one gradual slope). They used two identical toy cars in the experiment.</vt:lpstr>
      <vt:lpstr>A group of students set up two identical ramps with distinctly different slopes (one steep slope and one gradual slope). They used two identical toy cars in the experiment.</vt:lpstr>
      <vt:lpstr>A group of students set up two identical ramps with distinctly different slopes (one steep slope and one gradual slope). They used two identical toy cars in the experiment.</vt:lpstr>
      <vt:lpstr>A group of students set up two identical ramps with distinctly different slopes (one steep slope and one gradual slope). They used two identical toy cars in the experiment.</vt:lpstr>
      <vt:lpstr>Scientist Jones did an experiment testing different types of soils.  She used 100 plants.  Scientist Smith did the same experiment but used only 10 plants.  Which experiment was better and why?</vt:lpstr>
    </vt:vector>
  </TitlesOfParts>
  <Company>Ithaca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review</dc:title>
  <dc:creator>Lisa Dailey</dc:creator>
  <cp:lastModifiedBy>Lisa Dailey</cp:lastModifiedBy>
  <cp:revision>20</cp:revision>
  <dcterms:created xsi:type="dcterms:W3CDTF">2012-12-19T15:02:48Z</dcterms:created>
  <dcterms:modified xsi:type="dcterms:W3CDTF">2014-09-18T17:15:10Z</dcterms:modified>
</cp:coreProperties>
</file>