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80" r:id="rId13"/>
    <p:sldId id="279" r:id="rId14"/>
    <p:sldId id="269" r:id="rId15"/>
    <p:sldId id="281" r:id="rId16"/>
    <p:sldId id="282" r:id="rId17"/>
    <p:sldId id="265" r:id="rId18"/>
    <p:sldId id="268" r:id="rId19"/>
    <p:sldId id="266" r:id="rId20"/>
    <p:sldId id="267" r:id="rId21"/>
    <p:sldId id="272" r:id="rId22"/>
    <p:sldId id="274" r:id="rId23"/>
    <p:sldId id="270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8A9778-16CF-4ACE-961A-27B3E5576F1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D4F720-945C-487B-979B-F5F7341B53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31698"/>
            <a:ext cx="70104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Hot glowing sphere of gas that produces energy by fusion</a:t>
            </a:r>
          </a:p>
        </p:txBody>
      </p:sp>
    </p:spTree>
    <p:extLst>
      <p:ext uri="{BB962C8B-B14F-4D97-AF65-F5344CB8AC3E}">
        <p14:creationId xmlns:p14="http://schemas.microsoft.com/office/powerpoint/2010/main" val="429002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Hertzsprung</a:t>
            </a:r>
            <a:r>
              <a:rPr lang="en-US" dirty="0"/>
              <a:t> Russell Diagram- (see 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u="sng" dirty="0"/>
              <a:t>Star life</a:t>
            </a:r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Red dwarf- </a:t>
            </a:r>
            <a:r>
              <a:rPr lang="en-US" sz="2800" dirty="0"/>
              <a:t>lasts hundreds </a:t>
            </a:r>
            <a:r>
              <a:rPr lang="en-US" sz="2800"/>
              <a:t>of billions </a:t>
            </a:r>
            <a:r>
              <a:rPr lang="en-US" sz="2800" dirty="0"/>
              <a:t>of years (small car- small tank but fuses its fuel slowly)</a:t>
            </a:r>
          </a:p>
          <a:p>
            <a:pPr lvl="2"/>
            <a:r>
              <a:rPr lang="en-US" sz="2800" dirty="0">
                <a:solidFill>
                  <a:srgbClr val="FFFF00"/>
                </a:solidFill>
              </a:rPr>
              <a:t>Sun class</a:t>
            </a:r>
            <a:r>
              <a:rPr lang="en-US" sz="2800" dirty="0"/>
              <a:t>-last billions of years  (mid sized car- medium tank, fuses medium speed)</a:t>
            </a:r>
          </a:p>
          <a:p>
            <a:pPr lvl="2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 giant- </a:t>
            </a:r>
            <a:r>
              <a:rPr lang="en-US" sz="2800" dirty="0"/>
              <a:t>millions of years (gas guzzler- huge tank of fuel, does fusion very quickly)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Hertzsprung</a:t>
            </a:r>
            <a:r>
              <a:rPr lang="en-US" dirty="0"/>
              <a:t> Russell Diagram-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u="sng" dirty="0"/>
              <a:t>Star death</a:t>
            </a:r>
            <a:endParaRPr lang="en-US" sz="3200" dirty="0"/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Red dwarf- </a:t>
            </a:r>
            <a:r>
              <a:rPr lang="en-US" sz="2800" dirty="0"/>
              <a:t>shrink into a white dwarf, then black dwarf</a:t>
            </a:r>
            <a:endParaRPr lang="en-US" sz="3200" dirty="0"/>
          </a:p>
          <a:p>
            <a:pPr lvl="2"/>
            <a:r>
              <a:rPr lang="en-US" sz="2800" dirty="0">
                <a:solidFill>
                  <a:srgbClr val="FFFF00"/>
                </a:solidFill>
              </a:rPr>
              <a:t>Sun class- </a:t>
            </a:r>
            <a:r>
              <a:rPr lang="en-US" sz="2800" dirty="0"/>
              <a:t>swell into red giant then shrink into a white dwarf, then black dwarf</a:t>
            </a:r>
            <a:endParaRPr lang="en-US" sz="3200" dirty="0"/>
          </a:p>
          <a:p>
            <a:pPr lvl="2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 giant- </a:t>
            </a:r>
            <a:r>
              <a:rPr lang="en-US" sz="2800" dirty="0"/>
              <a:t>swell into super giant then explode into a supernova performing </a:t>
            </a:r>
            <a:r>
              <a:rPr lang="en-US" sz="2800" b="1" dirty="0"/>
              <a:t>nucleosynthesis</a:t>
            </a:r>
            <a:r>
              <a:rPr lang="en-US" sz="2800" dirty="0"/>
              <a:t>- makes all atoms past iron</a:t>
            </a:r>
          </a:p>
          <a:p>
            <a:pPr lvl="3"/>
            <a:r>
              <a:rPr lang="en-US" dirty="0"/>
              <a:t>Small ones blast apart completely (new nebula)  		    </a:t>
            </a:r>
          </a:p>
          <a:p>
            <a:pPr lvl="3"/>
            <a:r>
              <a:rPr lang="en-US" dirty="0"/>
              <a:t>Larger ones make a new nebula with a neutron star in the center</a:t>
            </a:r>
          </a:p>
          <a:p>
            <a:pPr lvl="3"/>
            <a:r>
              <a:rPr lang="en-US" dirty="0"/>
              <a:t>Largest ones shrink into a black 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403934"/>
            <a:ext cx="8761379" cy="59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9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10066"/>
            <a:ext cx="8675914" cy="67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46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How stars work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A] hydrogen and hydrogen fuses to make helium in the core</a:t>
            </a:r>
          </a:p>
          <a:p>
            <a:r>
              <a:rPr lang="en-US" sz="3200" dirty="0"/>
              <a:t>B] tiny bits of matter are transformed into enormous energy</a:t>
            </a:r>
          </a:p>
          <a:p>
            <a:r>
              <a:rPr lang="en-US" sz="3200" dirty="0"/>
              <a:t>C] huge amount of energy </a:t>
            </a:r>
            <a:r>
              <a:rPr lang="en-US" sz="3200"/>
              <a:t>is released</a:t>
            </a:r>
            <a:endParaRPr lang="en-US" sz="3200" dirty="0"/>
          </a:p>
          <a:p>
            <a:r>
              <a:rPr lang="en-US" sz="3200" dirty="0"/>
              <a:t>D] once there, it has transformed into heat and light at the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82050" cy="62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2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276600" cy="6202362"/>
          </a:xfrm>
        </p:spPr>
        <p:txBody>
          <a:bodyPr/>
          <a:lstStyle/>
          <a:p>
            <a:r>
              <a:rPr lang="en-US" dirty="0"/>
              <a:t>Tiny amounts </a:t>
            </a:r>
            <a:br>
              <a:rPr lang="en-US" dirty="0"/>
            </a:br>
            <a:r>
              <a:rPr lang="en-US" dirty="0"/>
              <a:t>of matter </a:t>
            </a:r>
            <a:br>
              <a:rPr lang="en-US" dirty="0"/>
            </a:br>
            <a:r>
              <a:rPr lang="en-US" dirty="0"/>
              <a:t>= HUGE amounts </a:t>
            </a:r>
            <a:br>
              <a:rPr lang="en-US" dirty="0"/>
            </a:br>
            <a:r>
              <a:rPr lang="en-US" dirty="0"/>
              <a:t>of energy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1256"/>
            <a:ext cx="5638800" cy="644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6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A]  Fusion pushes out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66226" y="2763546"/>
            <a:ext cx="3467100" cy="3467100"/>
            <a:chOff x="4724400" y="2667000"/>
            <a:chExt cx="3467100" cy="3467100"/>
          </a:xfrm>
        </p:grpSpPr>
        <p:grpSp>
          <p:nvGrpSpPr>
            <p:cNvPr id="22" name="Group 21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6" name="Straight Arrow Connector 5"/>
              <p:cNvCxnSpPr>
                <a:endCxn id="4" idx="0"/>
              </p:cNvCxnSpPr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64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A]  Fusion pushes out</a:t>
            </a:r>
          </a:p>
          <a:p>
            <a:r>
              <a:rPr lang="en-US" dirty="0"/>
              <a:t>B]  Gravity pulls in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262966" y="2392680"/>
            <a:ext cx="4428067" cy="4130040"/>
            <a:chOff x="4221480" y="2379446"/>
            <a:chExt cx="4428067" cy="4130040"/>
          </a:xfrm>
        </p:grpSpPr>
        <p:grpSp>
          <p:nvGrpSpPr>
            <p:cNvPr id="26" name="Group 25"/>
            <p:cNvGrpSpPr/>
            <p:nvPr/>
          </p:nvGrpSpPr>
          <p:grpSpPr>
            <a:xfrm>
              <a:off x="4221480" y="2379446"/>
              <a:ext cx="4428067" cy="4097554"/>
              <a:chOff x="4221480" y="2379446"/>
              <a:chExt cx="4428067" cy="4097554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221480" y="437388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277947" y="43434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5791200" y="3065246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>
                <a:off x="5821680" y="57912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2619578">
              <a:off x="4221480" y="2411932"/>
              <a:ext cx="4428067" cy="4097554"/>
              <a:chOff x="4221480" y="2379446"/>
              <a:chExt cx="4428067" cy="4097554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4221480" y="437388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7277947" y="43434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5791200" y="3065246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>
                <a:off x="5821680" y="5791200"/>
                <a:ext cx="1371600" cy="0"/>
              </a:xfrm>
              <a:prstGeom prst="straightConnector1">
                <a:avLst/>
              </a:prstGeom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39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stars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/>
          <a:lstStyle/>
          <a:p>
            <a:r>
              <a:rPr lang="en-US" sz="3200" dirty="0"/>
              <a:t>•	When forces are balanced star is “living”</a:t>
            </a:r>
          </a:p>
          <a:p>
            <a:r>
              <a:rPr lang="en-US" sz="3200" dirty="0"/>
              <a:t>•	When fuel runs out + mass decreases there is less gravity, thus fusion expands it</a:t>
            </a:r>
          </a:p>
          <a:p>
            <a:r>
              <a:rPr lang="en-US" sz="3200" dirty="0"/>
              <a:t>•	When fusion slows down, gravity forces start to win again and shrink the star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measure distances in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</a:t>
            </a:r>
            <a:r>
              <a:rPr lang="en-US" sz="4000" b="1" u="sng" dirty="0"/>
              <a:t>Light year</a:t>
            </a:r>
            <a:r>
              <a:rPr lang="en-US" sz="4000" dirty="0"/>
              <a:t>—distance light travels in a year </a:t>
            </a:r>
          </a:p>
          <a:p>
            <a:r>
              <a:rPr lang="en-US" sz="4000" dirty="0"/>
              <a:t>9.5 trillion km or 6 trillion miles</a:t>
            </a:r>
          </a:p>
        </p:txBody>
      </p:sp>
    </p:spTree>
    <p:extLst>
      <p:ext uri="{BB962C8B-B14F-4D97-AF65-F5344CB8AC3E}">
        <p14:creationId xmlns:p14="http://schemas.microsoft.com/office/powerpoint/2010/main" val="26659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force is winning here?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72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star doing?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32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SHRINKING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84183" y="1361182"/>
            <a:ext cx="6387023" cy="5496818"/>
            <a:chOff x="3248924" y="1665155"/>
            <a:chExt cx="6387023" cy="5496818"/>
          </a:xfrm>
        </p:grpSpPr>
        <p:sp>
          <p:nvSpPr>
            <p:cNvPr id="28" name="Oval 27"/>
            <p:cNvSpPr/>
            <p:nvPr/>
          </p:nvSpPr>
          <p:spPr>
            <a:xfrm>
              <a:off x="4284205" y="2659261"/>
              <a:ext cx="3962400" cy="3581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94500" y="3345921"/>
              <a:ext cx="2435016" cy="2208080"/>
              <a:chOff x="4724400" y="2667000"/>
              <a:chExt cx="3467100" cy="34671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26670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2603297">
                <a:off x="4762500" y="2781300"/>
                <a:ext cx="3429000" cy="3352800"/>
                <a:chOff x="4724400" y="2667000"/>
                <a:chExt cx="3429000" cy="3352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477000" y="26670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54102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 flipV="1">
                  <a:off x="7467600" y="36576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6477000" y="4648200"/>
                  <a:ext cx="0" cy="1371600"/>
                </a:xfrm>
                <a:prstGeom prst="straightConnector1">
                  <a:avLst/>
                </a:prstGeom>
                <a:ln w="63500" cmpd="sng">
                  <a:solidFill>
                    <a:schemeClr val="tx1">
                      <a:lumMod val="9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3248924" y="4413564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788897" y="4395748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585004" y="250553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>
              <a:off x="5581408" y="632159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619578">
              <a:off x="3839050" y="3013880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619578" flipH="1">
              <a:off x="7072592" y="5962566"/>
              <a:ext cx="1847050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8019578">
              <a:off x="6948514" y="3081698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8819578">
              <a:off x="4255591" y="5919070"/>
              <a:ext cx="1680766" cy="0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50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force is winning here?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3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star doing?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3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</a:t>
            </a:r>
          </a:p>
        </p:txBody>
      </p:sp>
      <p:sp>
        <p:nvSpPr>
          <p:cNvPr id="28" name="Oval 27"/>
          <p:cNvSpPr/>
          <p:nvPr/>
        </p:nvSpPr>
        <p:spPr>
          <a:xfrm>
            <a:off x="2419464" y="2355288"/>
            <a:ext cx="3962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371" y="2530632"/>
            <a:ext cx="3923253" cy="3274416"/>
            <a:chOff x="4724400" y="2667000"/>
            <a:chExt cx="3467100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67000"/>
              <a:ext cx="3429000" cy="3352800"/>
              <a:chOff x="4724400" y="2667000"/>
              <a:chExt cx="3429000" cy="3352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2603297">
              <a:off x="4762500" y="2781300"/>
              <a:ext cx="3429000" cy="3352800"/>
              <a:chOff x="4724400" y="2667000"/>
              <a:chExt cx="3429000" cy="3352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477000" y="26670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54102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V="1">
                <a:off x="7467600" y="36576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477000" y="4648200"/>
                <a:ext cx="0" cy="1371600"/>
              </a:xfrm>
              <a:prstGeom prst="straightConnector1">
                <a:avLst/>
              </a:prstGeom>
              <a:ln w="63500" cmpd="sng">
                <a:solidFill>
                  <a:schemeClr val="tx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>
            <a:endCxn id="28" idx="2"/>
          </p:cNvCxnSpPr>
          <p:nvPr/>
        </p:nvCxnSpPr>
        <p:spPr>
          <a:xfrm>
            <a:off x="1384183" y="4109591"/>
            <a:ext cx="1035281" cy="36397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68580" y="4091775"/>
            <a:ext cx="705244" cy="0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57050" y="1361182"/>
            <a:ext cx="3596" cy="99410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7050" y="6017616"/>
            <a:ext cx="0" cy="840384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1"/>
          </p:cNvCxnSpPr>
          <p:nvPr/>
        </p:nvCxnSpPr>
        <p:spPr>
          <a:xfrm>
            <a:off x="2229706" y="2072330"/>
            <a:ext cx="770038" cy="807442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974080" y="5455920"/>
            <a:ext cx="655320" cy="561696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7"/>
          </p:cNvCxnSpPr>
          <p:nvPr/>
        </p:nvCxnSpPr>
        <p:spPr>
          <a:xfrm flipH="1">
            <a:off x="5801584" y="2169747"/>
            <a:ext cx="702750" cy="710025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1055" y="5615097"/>
            <a:ext cx="580178" cy="607978"/>
          </a:xfrm>
          <a:prstGeom prst="straightConnector1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brightness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u="sng" dirty="0"/>
              <a:t>Absolute (actual) magnitude</a:t>
            </a:r>
            <a:r>
              <a:rPr lang="en-US" sz="3200" dirty="0"/>
              <a:t> the real brightness of a star</a:t>
            </a:r>
          </a:p>
          <a:p>
            <a:pPr lvl="1"/>
            <a:r>
              <a:rPr lang="en-US" sz="3200" b="1" u="sng" dirty="0"/>
              <a:t>Apparent magnitude</a:t>
            </a:r>
            <a:r>
              <a:rPr lang="en-US" sz="3200" dirty="0"/>
              <a:t>—what the brightness SEEMS to be (but is not true)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UcPeriod"/>
            </a:pPr>
            <a:r>
              <a:rPr lang="en-US" sz="3200" b="1" u="sng" dirty="0"/>
              <a:t>Nebula</a:t>
            </a:r>
            <a:r>
              <a:rPr lang="en-US" sz="3200" dirty="0"/>
              <a:t> (cloud of dust and gas) collapses under its own gravity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A </a:t>
            </a:r>
            <a:r>
              <a:rPr lang="en-US" sz="3200" b="1" u="sng" dirty="0" err="1"/>
              <a:t>protostar</a:t>
            </a:r>
            <a:r>
              <a:rPr lang="en-US" sz="3200" dirty="0"/>
              <a:t> forms- it is not fusing yet, just hot</a:t>
            </a:r>
            <a:endParaRPr lang="en-US" sz="3600" dirty="0"/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Friction in core causes temperature to reach 10,000,000 c </a:t>
            </a:r>
            <a:endParaRPr lang="en-US" sz="3600" dirty="0"/>
          </a:p>
          <a:p>
            <a:pPr marL="1042416" lvl="1" indent="-457200">
              <a:buFont typeface="+mj-lt"/>
              <a:buAutoNum type="alphaUcPeriod"/>
            </a:pPr>
            <a:r>
              <a:rPr lang="en-US" sz="3200" dirty="0"/>
              <a:t>Fusion begins and a star is born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stars are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Loner</a:t>
            </a:r>
            <a:r>
              <a:rPr lang="en-US" sz="3200" dirty="0"/>
              <a:t>-by itself (our sun)</a:t>
            </a:r>
            <a:r>
              <a:rPr lang="en-US" sz="3200" b="1" u="sng" dirty="0"/>
              <a:t>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Binary system</a:t>
            </a:r>
            <a:r>
              <a:rPr lang="en-US" sz="3200" dirty="0"/>
              <a:t>- 2 stars orbiting each other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Star cluster</a:t>
            </a:r>
            <a:r>
              <a:rPr lang="en-US" sz="3200" dirty="0"/>
              <a:t>- 100’s or 1000’s of stars held together by gravity (naked eye sees this as 1 point of light)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40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10077450" cy="58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STAR SYSTEM</a:t>
            </a:r>
          </a:p>
        </p:txBody>
      </p:sp>
    </p:spTree>
    <p:extLst>
      <p:ext uri="{BB962C8B-B14F-4D97-AF65-F5344CB8AC3E}">
        <p14:creationId xmlns:p14="http://schemas.microsoft.com/office/powerpoint/2010/main" val="28900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cluster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0775"/>
            <a:ext cx="7620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b="1" u="sng" dirty="0"/>
              <a:t>Dark line spectrum analysis</a:t>
            </a:r>
            <a:r>
              <a:rPr lang="en-US" sz="3200" dirty="0"/>
              <a:t>- way of finding out what a star is </a:t>
            </a:r>
            <a:r>
              <a:rPr lang="en-US" sz="3200"/>
              <a:t>made of--compare </a:t>
            </a:r>
            <a:r>
              <a:rPr lang="en-US" sz="3200" dirty="0"/>
              <a:t>a star’s spectrum to an element’s spectrum (its fingerprint)</a:t>
            </a:r>
          </a:p>
          <a:p>
            <a:r>
              <a:rPr lang="en-US" sz="3200" dirty="0"/>
              <a:t>The elements up to iron are made in stars</a:t>
            </a:r>
          </a:p>
          <a:p>
            <a:r>
              <a:rPr lang="en-US" sz="3200" dirty="0"/>
              <a:t>The elements heavier than iron are made in supernova explosions</a:t>
            </a:r>
          </a:p>
        </p:txBody>
      </p:sp>
    </p:spTree>
    <p:extLst>
      <p:ext uri="{BB962C8B-B14F-4D97-AF65-F5344CB8AC3E}">
        <p14:creationId xmlns:p14="http://schemas.microsoft.com/office/powerpoint/2010/main" val="13616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>
                <a:solidFill>
                  <a:srgbClr val="FF0000"/>
                </a:solidFill>
              </a:rPr>
              <a:t>3500 degrees c= red</a:t>
            </a: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000" dirty="0">
                <a:solidFill>
                  <a:srgbClr val="FFC000"/>
                </a:solidFill>
              </a:rPr>
              <a:t>5500 degrees c= orange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r>
              <a:rPr lang="en-US" sz="4000" dirty="0">
                <a:solidFill>
                  <a:srgbClr val="FFFF00"/>
                </a:solidFill>
              </a:rPr>
              <a:t>7500 degrees c=yellow</a:t>
            </a:r>
            <a:endParaRPr lang="en-US" sz="4400" dirty="0">
              <a:solidFill>
                <a:srgbClr val="FFFF00"/>
              </a:solidFill>
            </a:endParaRPr>
          </a:p>
          <a:p>
            <a:pPr lvl="1"/>
            <a:r>
              <a:rPr lang="en-US" sz="4000" dirty="0"/>
              <a:t>11,000 degrees c= white</a:t>
            </a:r>
            <a:endParaRPr lang="en-US" sz="4400" dirty="0"/>
          </a:p>
          <a:p>
            <a:pPr lvl="1"/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20,000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degrees c= blue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1149</TotalTime>
  <Words>531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Lucida Sans</vt:lpstr>
      <vt:lpstr>Wingdings</vt:lpstr>
      <vt:lpstr>Wingdings 2</vt:lpstr>
      <vt:lpstr>Wingdings 3</vt:lpstr>
      <vt:lpstr>Apex</vt:lpstr>
      <vt:lpstr>STARS</vt:lpstr>
      <vt:lpstr>How do we measure distances in space?</vt:lpstr>
      <vt:lpstr>Star brightness</vt:lpstr>
      <vt:lpstr>Formation of stars</vt:lpstr>
      <vt:lpstr>How stars are found</vt:lpstr>
      <vt:lpstr>BINARY STAR SYSTEM</vt:lpstr>
      <vt:lpstr>Star cluster</vt:lpstr>
      <vt:lpstr>Star Composition</vt:lpstr>
      <vt:lpstr>Star Temperature</vt:lpstr>
      <vt:lpstr>Hertzsprung Russell Diagram- (see handout)</vt:lpstr>
      <vt:lpstr>Hertzsprung Russell Diagram-</vt:lpstr>
      <vt:lpstr>PowerPoint Presentation</vt:lpstr>
      <vt:lpstr>PowerPoint Presentation</vt:lpstr>
      <vt:lpstr>How stars work </vt:lpstr>
      <vt:lpstr>PowerPoint Presentation</vt:lpstr>
      <vt:lpstr>Tiny amounts  of matter  = HUGE amounts  of energy</vt:lpstr>
      <vt:lpstr>Forces in Stars</vt:lpstr>
      <vt:lpstr>Forces in Stars</vt:lpstr>
      <vt:lpstr>Forces in stars continued</vt:lpstr>
      <vt:lpstr>Which force is winning here?</vt:lpstr>
      <vt:lpstr>So what is the star doing?</vt:lpstr>
      <vt:lpstr>SHRINKING</vt:lpstr>
      <vt:lpstr>Which force is winning here?</vt:lpstr>
      <vt:lpstr>So what is the star doing?</vt:lpstr>
      <vt:lpstr>EXPANDING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Lisa Dailey</dc:creator>
  <cp:lastModifiedBy>Lisa Dailey</cp:lastModifiedBy>
  <cp:revision>28</cp:revision>
  <dcterms:created xsi:type="dcterms:W3CDTF">2013-02-22T21:51:34Z</dcterms:created>
  <dcterms:modified xsi:type="dcterms:W3CDTF">2025-04-29T13:50:55Z</dcterms:modified>
</cp:coreProperties>
</file>